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7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8288000" cy="10287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Aptos Italics" panose="020B0604020202020204" charset="0"/>
      <p:regular r:id="rId23"/>
    </p:embeddedFont>
    <p:embeddedFont>
      <p:font typeface="Aptos Bold" panose="020B0604020202020204" charset="0"/>
      <p:regular r:id="rId24"/>
    </p:embeddedFont>
    <p:embeddedFont>
      <p:font typeface="Aptos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0" d="100"/>
          <a:sy n="60" d="100"/>
        </p:scale>
        <p:origin x="-1267" y="-4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35" y="-9535"/>
            <a:ext cx="18320909" cy="10314108"/>
            <a:chOff x="0" y="0"/>
            <a:chExt cx="24427878" cy="137521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27814" cy="13752195"/>
            </a:xfrm>
            <a:custGeom>
              <a:avLst/>
              <a:gdLst/>
              <a:ahLst/>
              <a:cxnLst/>
              <a:rect l="l" t="t" r="r" b="b"/>
              <a:pathLst>
                <a:path w="24427814" h="13752195">
                  <a:moveTo>
                    <a:pt x="0" y="0"/>
                  </a:moveTo>
                  <a:lnTo>
                    <a:pt x="24427814" y="0"/>
                  </a:lnTo>
                  <a:lnTo>
                    <a:pt x="24427814" y="13752195"/>
                  </a:lnTo>
                  <a:lnTo>
                    <a:pt x="0" y="13752195"/>
                  </a:lnTo>
                  <a:close/>
                </a:path>
              </a:pathLst>
            </a:custGeom>
            <a:solidFill>
              <a:srgbClr val="07111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66995" y="663073"/>
            <a:ext cx="67113" cy="67113"/>
            <a:chOff x="0" y="0"/>
            <a:chExt cx="89484" cy="894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12157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024073" y="1225877"/>
            <a:ext cx="46520" cy="46520"/>
            <a:chOff x="0" y="0"/>
            <a:chExt cx="62027" cy="6202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373397" y="484632"/>
            <a:ext cx="46520" cy="46520"/>
            <a:chOff x="0" y="0"/>
            <a:chExt cx="62027" cy="620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514759" y="1198416"/>
            <a:ext cx="46520" cy="46520"/>
            <a:chOff x="0" y="0"/>
            <a:chExt cx="62027" cy="620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1658181" y="800348"/>
            <a:ext cx="46520" cy="46520"/>
            <a:chOff x="0" y="0"/>
            <a:chExt cx="62027" cy="6202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12157"/>
              </a:srgbClr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4142720" y="1143514"/>
            <a:ext cx="67113" cy="67113"/>
            <a:chOff x="0" y="0"/>
            <a:chExt cx="89484" cy="894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7148877" y="608171"/>
            <a:ext cx="46520" cy="46520"/>
            <a:chOff x="0" y="0"/>
            <a:chExt cx="62027" cy="6202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459230" y="2873083"/>
            <a:ext cx="46520" cy="46520"/>
            <a:chOff x="0" y="0"/>
            <a:chExt cx="62027" cy="6202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5069357" y="2269103"/>
            <a:ext cx="46520" cy="46520"/>
            <a:chOff x="0" y="0"/>
            <a:chExt cx="62027" cy="6202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12157"/>
              </a:srgbClr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7897063" y="3353514"/>
            <a:ext cx="46520" cy="46520"/>
            <a:chOff x="0" y="0"/>
            <a:chExt cx="62027" cy="6202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1177749" y="2351465"/>
            <a:ext cx="67113" cy="67113"/>
            <a:chOff x="0" y="0"/>
            <a:chExt cx="89484" cy="8948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6476259" y="3010348"/>
            <a:ext cx="46520" cy="46520"/>
            <a:chOff x="0" y="0"/>
            <a:chExt cx="62027" cy="6202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7354769" y="4945818"/>
            <a:ext cx="46520" cy="46520"/>
            <a:chOff x="0" y="0"/>
            <a:chExt cx="62027" cy="6202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12157"/>
              </a:srgbClr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827799" y="5481161"/>
            <a:ext cx="46520" cy="46520"/>
            <a:chOff x="0" y="0"/>
            <a:chExt cx="62027" cy="6202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3833946" y="4863455"/>
            <a:ext cx="46520" cy="46520"/>
            <a:chOff x="0" y="0"/>
            <a:chExt cx="62027" cy="6202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6524387" y="6991093"/>
            <a:ext cx="67113" cy="67113"/>
            <a:chOff x="0" y="0"/>
            <a:chExt cx="89484" cy="8948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9736445" y="5975318"/>
            <a:ext cx="46520" cy="46520"/>
            <a:chOff x="0" y="0"/>
            <a:chExt cx="62027" cy="6202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12157"/>
              </a:srgbClr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13387749" y="8089230"/>
            <a:ext cx="46520" cy="46520"/>
            <a:chOff x="0" y="0"/>
            <a:chExt cx="62027" cy="62027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6531171" y="7128367"/>
            <a:ext cx="46520" cy="46520"/>
            <a:chOff x="0" y="0"/>
            <a:chExt cx="62027" cy="6202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2269103" y="9050103"/>
            <a:ext cx="46520" cy="46520"/>
            <a:chOff x="0" y="0"/>
            <a:chExt cx="62027" cy="6202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7402897" y="9475632"/>
            <a:ext cx="67113" cy="67113"/>
            <a:chOff x="0" y="0"/>
            <a:chExt cx="89484" cy="8948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12157"/>
              </a:srgbClr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1260112" y="9187377"/>
            <a:ext cx="46520" cy="46520"/>
            <a:chOff x="0" y="0"/>
            <a:chExt cx="62027" cy="62027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15570298" y="9118740"/>
            <a:ext cx="46520" cy="46520"/>
            <a:chOff x="0" y="0"/>
            <a:chExt cx="62027" cy="62027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50" name="Group 50"/>
          <p:cNvGrpSpPr/>
          <p:nvPr/>
        </p:nvGrpSpPr>
        <p:grpSpPr>
          <a:xfrm>
            <a:off x="-9535" y="-9535"/>
            <a:ext cx="9970941" cy="10314108"/>
            <a:chOff x="0" y="0"/>
            <a:chExt cx="13294589" cy="13752144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3294613" cy="13752195"/>
            </a:xfrm>
            <a:custGeom>
              <a:avLst/>
              <a:gdLst/>
              <a:ahLst/>
              <a:cxnLst/>
              <a:rect l="l" t="t" r="r" b="b"/>
              <a:pathLst>
                <a:path w="13294613" h="13752195">
                  <a:moveTo>
                    <a:pt x="0" y="0"/>
                  </a:moveTo>
                  <a:lnTo>
                    <a:pt x="13294613" y="0"/>
                  </a:lnTo>
                  <a:lnTo>
                    <a:pt x="13294613" y="13752195"/>
                  </a:lnTo>
                  <a:lnTo>
                    <a:pt x="0" y="13752195"/>
                  </a:lnTo>
                  <a:close/>
                </a:path>
              </a:pathLst>
            </a:custGeom>
            <a:solidFill>
              <a:srgbClr val="0B1727">
                <a:alpha val="77255"/>
              </a:srgbClr>
            </a:solidFill>
          </p:spPr>
        </p:sp>
      </p:grpSp>
      <p:sp>
        <p:nvSpPr>
          <p:cNvPr id="61" name="Freeform 61"/>
          <p:cNvSpPr/>
          <p:nvPr/>
        </p:nvSpPr>
        <p:spPr>
          <a:xfrm>
            <a:off x="1043235" y="4296461"/>
            <a:ext cx="8991004" cy="713790"/>
          </a:xfrm>
          <a:custGeom>
            <a:avLst/>
            <a:gdLst/>
            <a:ahLst/>
            <a:cxnLst/>
            <a:rect l="l" t="t" r="r" b="b"/>
            <a:pathLst>
              <a:path w="11988005" h="951720">
                <a:moveTo>
                  <a:pt x="0" y="0"/>
                </a:moveTo>
                <a:lnTo>
                  <a:pt x="11988005" y="0"/>
                </a:lnTo>
                <a:lnTo>
                  <a:pt x="11988005" y="951720"/>
                </a:lnTo>
                <a:lnTo>
                  <a:pt x="0" y="951720"/>
                </a:lnTo>
                <a:close/>
              </a:path>
            </a:pathLst>
          </a:custGeom>
          <a:blipFill>
            <a:blip r:embed="rId2">
              <a:alphaModFix amt="0"/>
            </a:blip>
            <a:stretch>
              <a:fillRect t="-195436" b="-195436"/>
            </a:stretch>
          </a:blipFill>
        </p:spPr>
      </p:sp>
      <p:sp>
        <p:nvSpPr>
          <p:cNvPr id="64" name="AutoShape 64"/>
          <p:cNvSpPr/>
          <p:nvPr/>
        </p:nvSpPr>
        <p:spPr>
          <a:xfrm rot="11700">
            <a:off x="1045502" y="7023316"/>
            <a:ext cx="6721554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7" name="Freeform 67"/>
          <p:cNvSpPr/>
          <p:nvPr/>
        </p:nvSpPr>
        <p:spPr>
          <a:xfrm>
            <a:off x="1056961" y="9361627"/>
            <a:ext cx="8236034" cy="247081"/>
          </a:xfrm>
          <a:custGeom>
            <a:avLst/>
            <a:gdLst/>
            <a:ahLst/>
            <a:cxnLst/>
            <a:rect l="l" t="t" r="r" b="b"/>
            <a:pathLst>
              <a:path w="10981379" h="329441">
                <a:moveTo>
                  <a:pt x="0" y="0"/>
                </a:moveTo>
                <a:lnTo>
                  <a:pt x="10981379" y="0"/>
                </a:lnTo>
                <a:lnTo>
                  <a:pt x="10981379" y="329441"/>
                </a:lnTo>
                <a:lnTo>
                  <a:pt x="0" y="329441"/>
                </a:lnTo>
                <a:close/>
              </a:path>
            </a:pathLst>
          </a:custGeom>
          <a:blipFill>
            <a:blip r:embed="rId2">
              <a:alphaModFix amt="0"/>
            </a:blip>
            <a:stretch>
              <a:fillRect t="-599502" b="-599501"/>
            </a:stretch>
          </a:blipFill>
        </p:spPr>
      </p:sp>
      <p:sp>
        <p:nvSpPr>
          <p:cNvPr id="90" name="TextBox 89"/>
          <p:cNvSpPr txBox="1"/>
          <p:nvPr/>
        </p:nvSpPr>
        <p:spPr>
          <a:xfrm>
            <a:off x="1251210" y="921732"/>
            <a:ext cx="81213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 smtClean="0">
                <a:solidFill>
                  <a:srgbClr val="FFFF00"/>
                </a:solidFill>
              </a:rPr>
              <a:t>Session: Exoplanets</a:t>
            </a:r>
            <a:r>
              <a:rPr lang="en-GB" sz="3600" b="1" dirty="0">
                <a:solidFill>
                  <a:srgbClr val="FFFF00"/>
                </a:solidFill>
              </a:rPr>
              <a:t>, </a:t>
            </a:r>
            <a:r>
              <a:rPr lang="en-GB" sz="3600" b="1" dirty="0" smtClean="0">
                <a:solidFill>
                  <a:srgbClr val="FFFF00"/>
                </a:solidFill>
              </a:rPr>
              <a:t>Icy </a:t>
            </a:r>
            <a:r>
              <a:rPr lang="en-GB" sz="3600" b="1" dirty="0">
                <a:solidFill>
                  <a:srgbClr val="FFFF00"/>
                </a:solidFill>
              </a:rPr>
              <a:t>moons, </a:t>
            </a:r>
            <a:r>
              <a:rPr lang="en-GB" sz="3600" b="1" dirty="0" smtClean="0">
                <a:solidFill>
                  <a:srgbClr val="FFFF00"/>
                </a:solidFill>
              </a:rPr>
              <a:t>Asteroids</a:t>
            </a:r>
            <a:endParaRPr lang="en-GB" sz="3600" b="1" dirty="0">
              <a:solidFill>
                <a:srgbClr val="FFFF00"/>
              </a:solidFill>
            </a:endParaRPr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930" y="2371467"/>
            <a:ext cx="7838965" cy="5544067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8" t="18526" r="4012" b="18737"/>
          <a:stretch/>
        </p:blipFill>
        <p:spPr>
          <a:xfrm>
            <a:off x="10591800" y="1096049"/>
            <a:ext cx="2502570" cy="1707861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7461" y="1100772"/>
            <a:ext cx="1987300" cy="1909576"/>
          </a:xfrm>
          <a:prstGeom prst="rect">
            <a:avLst/>
          </a:prstGeom>
        </p:spPr>
      </p:pic>
      <p:pic>
        <p:nvPicPr>
          <p:cNvPr id="94" name="Picture 9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5388" y="3399996"/>
            <a:ext cx="2934910" cy="3700281"/>
          </a:xfrm>
          <a:prstGeom prst="rect">
            <a:avLst/>
          </a:prstGeom>
        </p:spPr>
      </p:pic>
      <p:sp>
        <p:nvSpPr>
          <p:cNvPr id="95" name="TextBox 94"/>
          <p:cNvSpPr txBox="1"/>
          <p:nvPr/>
        </p:nvSpPr>
        <p:spPr>
          <a:xfrm>
            <a:off x="11050597" y="7545745"/>
            <a:ext cx="615585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800" b="1" dirty="0" err="1">
                <a:solidFill>
                  <a:srgbClr val="FFC000"/>
                </a:solidFill>
                <a:latin typeface="Acumin Variable Concept Black" pitchFamily="34" charset="0"/>
              </a:rPr>
              <a:t>Thisari</a:t>
            </a:r>
            <a:r>
              <a:rPr lang="en-AU" sz="2800" b="1" dirty="0">
                <a:solidFill>
                  <a:srgbClr val="FFC000"/>
                </a:solidFill>
                <a:latin typeface="Acumin Variable Concept Black" pitchFamily="34" charset="0"/>
              </a:rPr>
              <a:t> </a:t>
            </a:r>
            <a:r>
              <a:rPr lang="en-AU" sz="2800" b="1" dirty="0" err="1" smtClean="0">
                <a:solidFill>
                  <a:srgbClr val="FFC000"/>
                </a:solidFill>
                <a:latin typeface="Acumin Variable Concept Black" pitchFamily="34" charset="0"/>
              </a:rPr>
              <a:t>Kulathunga</a:t>
            </a:r>
            <a:endParaRPr lang="en-AU" sz="2800" b="1" dirty="0" smtClean="0">
              <a:solidFill>
                <a:srgbClr val="FFC000"/>
              </a:solidFill>
              <a:latin typeface="Acumin Variable Concept Black" pitchFamily="34" charset="0"/>
            </a:endParaRPr>
          </a:p>
          <a:p>
            <a:pPr algn="ctr"/>
            <a:endParaRPr lang="en-AU" sz="2800" b="1" dirty="0" smtClean="0">
              <a:solidFill>
                <a:srgbClr val="FFC000"/>
              </a:solidFill>
              <a:latin typeface="Acumin Variable Concept Black" pitchFamily="34" charset="0"/>
            </a:endParaRPr>
          </a:p>
          <a:p>
            <a:pPr algn="ctr"/>
            <a:r>
              <a:rPr lang="en-US" sz="2800" dirty="0" smtClean="0">
                <a:solidFill>
                  <a:srgbClr val="FFC000"/>
                </a:solidFill>
                <a:latin typeface="Acumin Variable Concept Black" pitchFamily="34" charset="0"/>
              </a:rPr>
              <a:t>Ceylon </a:t>
            </a:r>
            <a:r>
              <a:rPr lang="en-US" sz="2800" dirty="0">
                <a:solidFill>
                  <a:srgbClr val="FFC000"/>
                </a:solidFill>
                <a:latin typeface="Acumin Variable Concept Black" pitchFamily="34" charset="0"/>
              </a:rPr>
              <a:t>Institute of Space </a:t>
            </a:r>
            <a:r>
              <a:rPr lang="en-US" sz="2800" dirty="0" smtClean="0">
                <a:solidFill>
                  <a:srgbClr val="FFC000"/>
                </a:solidFill>
                <a:latin typeface="Acumin Variable Concept Black" pitchFamily="34" charset="0"/>
              </a:rPr>
              <a:t>Science</a:t>
            </a:r>
          </a:p>
          <a:p>
            <a:pPr algn="ctr"/>
            <a:r>
              <a:rPr lang="en-US" sz="2800" dirty="0" smtClean="0">
                <a:solidFill>
                  <a:srgbClr val="FFC000"/>
                </a:solidFill>
                <a:latin typeface="Acumin Variable Concept Black" pitchFamily="34" charset="0"/>
              </a:rPr>
              <a:t>Sri Lanka</a:t>
            </a:r>
            <a:endParaRPr lang="en-GB" sz="2800" dirty="0">
              <a:solidFill>
                <a:srgbClr val="FFC000"/>
              </a:solidFill>
              <a:latin typeface="Acumin Variable Concept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35" y="-9535"/>
            <a:ext cx="18320909" cy="10314108"/>
            <a:chOff x="0" y="0"/>
            <a:chExt cx="24427878" cy="137521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27814" cy="13752195"/>
            </a:xfrm>
            <a:custGeom>
              <a:avLst/>
              <a:gdLst/>
              <a:ahLst/>
              <a:cxnLst/>
              <a:rect l="l" t="t" r="r" b="b"/>
              <a:pathLst>
                <a:path w="24427814" h="13752195">
                  <a:moveTo>
                    <a:pt x="0" y="0"/>
                  </a:moveTo>
                  <a:lnTo>
                    <a:pt x="24427814" y="0"/>
                  </a:lnTo>
                  <a:lnTo>
                    <a:pt x="24427814" y="13752195"/>
                  </a:lnTo>
                  <a:lnTo>
                    <a:pt x="0" y="13752195"/>
                  </a:lnTo>
                  <a:close/>
                </a:path>
              </a:pathLst>
            </a:custGeom>
            <a:solidFill>
              <a:srgbClr val="07111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66995" y="663073"/>
            <a:ext cx="67113" cy="67113"/>
            <a:chOff x="0" y="0"/>
            <a:chExt cx="89484" cy="894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12157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024073" y="1225877"/>
            <a:ext cx="46520" cy="46520"/>
            <a:chOff x="0" y="0"/>
            <a:chExt cx="62027" cy="6202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373397" y="484632"/>
            <a:ext cx="46520" cy="46520"/>
            <a:chOff x="0" y="0"/>
            <a:chExt cx="62027" cy="620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514759" y="1198416"/>
            <a:ext cx="46520" cy="46520"/>
            <a:chOff x="0" y="0"/>
            <a:chExt cx="62027" cy="620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1658181" y="800348"/>
            <a:ext cx="46520" cy="46520"/>
            <a:chOff x="0" y="0"/>
            <a:chExt cx="62027" cy="6202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12157"/>
              </a:srgbClr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4142720" y="1143514"/>
            <a:ext cx="67113" cy="67113"/>
            <a:chOff x="0" y="0"/>
            <a:chExt cx="89484" cy="894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7148877" y="608171"/>
            <a:ext cx="46520" cy="46520"/>
            <a:chOff x="0" y="0"/>
            <a:chExt cx="62027" cy="6202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459230" y="2873083"/>
            <a:ext cx="46520" cy="46520"/>
            <a:chOff x="0" y="0"/>
            <a:chExt cx="62027" cy="6202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5069357" y="2269103"/>
            <a:ext cx="46520" cy="46520"/>
            <a:chOff x="0" y="0"/>
            <a:chExt cx="62027" cy="6202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12157"/>
              </a:srgbClr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7897063" y="3353514"/>
            <a:ext cx="46520" cy="46520"/>
            <a:chOff x="0" y="0"/>
            <a:chExt cx="62027" cy="6202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1177749" y="2351465"/>
            <a:ext cx="67113" cy="67113"/>
            <a:chOff x="0" y="0"/>
            <a:chExt cx="89484" cy="8948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6476259" y="3010348"/>
            <a:ext cx="46520" cy="46520"/>
            <a:chOff x="0" y="0"/>
            <a:chExt cx="62027" cy="6202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7354769" y="4945818"/>
            <a:ext cx="46520" cy="46520"/>
            <a:chOff x="0" y="0"/>
            <a:chExt cx="62027" cy="6202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12157"/>
              </a:srgbClr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827799" y="5481161"/>
            <a:ext cx="46520" cy="46520"/>
            <a:chOff x="0" y="0"/>
            <a:chExt cx="62027" cy="6202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3833946" y="4863455"/>
            <a:ext cx="46520" cy="46520"/>
            <a:chOff x="0" y="0"/>
            <a:chExt cx="62027" cy="6202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6524387" y="6991093"/>
            <a:ext cx="67113" cy="67113"/>
            <a:chOff x="0" y="0"/>
            <a:chExt cx="89484" cy="8948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9736445" y="5975318"/>
            <a:ext cx="46520" cy="46520"/>
            <a:chOff x="0" y="0"/>
            <a:chExt cx="62027" cy="6202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12157"/>
              </a:srgbClr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13387749" y="8089230"/>
            <a:ext cx="46520" cy="46520"/>
            <a:chOff x="0" y="0"/>
            <a:chExt cx="62027" cy="62027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6531171" y="7128367"/>
            <a:ext cx="46520" cy="46520"/>
            <a:chOff x="0" y="0"/>
            <a:chExt cx="62027" cy="6202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2269103" y="9050103"/>
            <a:ext cx="46520" cy="46520"/>
            <a:chOff x="0" y="0"/>
            <a:chExt cx="62027" cy="6202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7402897" y="9475632"/>
            <a:ext cx="67113" cy="67113"/>
            <a:chOff x="0" y="0"/>
            <a:chExt cx="89484" cy="8948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12157"/>
              </a:srgbClr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1260112" y="9187377"/>
            <a:ext cx="46520" cy="46520"/>
            <a:chOff x="0" y="0"/>
            <a:chExt cx="62027" cy="62027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15570298" y="9118740"/>
            <a:ext cx="46520" cy="46520"/>
            <a:chOff x="0" y="0"/>
            <a:chExt cx="62027" cy="62027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12157"/>
              </a:srgbClr>
            </a:solidFill>
          </p:spPr>
        </p:sp>
      </p:grpSp>
      <p:grpSp>
        <p:nvGrpSpPr>
          <p:cNvPr id="50" name="Group 50"/>
          <p:cNvGrpSpPr/>
          <p:nvPr/>
        </p:nvGrpSpPr>
        <p:grpSpPr>
          <a:xfrm>
            <a:off x="-9535" y="-9535"/>
            <a:ext cx="9970941" cy="10314108"/>
            <a:chOff x="0" y="0"/>
            <a:chExt cx="13294589" cy="13752144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3294613" cy="13752195"/>
            </a:xfrm>
            <a:custGeom>
              <a:avLst/>
              <a:gdLst/>
              <a:ahLst/>
              <a:cxnLst/>
              <a:rect l="l" t="t" r="r" b="b"/>
              <a:pathLst>
                <a:path w="13294613" h="13752195">
                  <a:moveTo>
                    <a:pt x="0" y="0"/>
                  </a:moveTo>
                  <a:lnTo>
                    <a:pt x="13294613" y="0"/>
                  </a:lnTo>
                  <a:lnTo>
                    <a:pt x="13294613" y="13752195"/>
                  </a:lnTo>
                  <a:lnTo>
                    <a:pt x="0" y="13752195"/>
                  </a:lnTo>
                  <a:close/>
                </a:path>
              </a:pathLst>
            </a:custGeom>
            <a:solidFill>
              <a:srgbClr val="0B1727">
                <a:alpha val="77255"/>
              </a:srgbClr>
            </a:solidFill>
          </p:spPr>
        </p:sp>
      </p:grpSp>
      <p:grpSp>
        <p:nvGrpSpPr>
          <p:cNvPr id="52" name="Group 52"/>
          <p:cNvGrpSpPr/>
          <p:nvPr/>
        </p:nvGrpSpPr>
        <p:grpSpPr>
          <a:xfrm>
            <a:off x="1021880" y="980694"/>
            <a:ext cx="3748916" cy="440779"/>
            <a:chOff x="0" y="0"/>
            <a:chExt cx="4998555" cy="587705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4998466" cy="587629"/>
            </a:xfrm>
            <a:custGeom>
              <a:avLst/>
              <a:gdLst/>
              <a:ahLst/>
              <a:cxnLst/>
              <a:rect l="l" t="t" r="r" b="b"/>
              <a:pathLst>
                <a:path w="4998466" h="587629">
                  <a:moveTo>
                    <a:pt x="0" y="227457"/>
                  </a:moveTo>
                  <a:cubicBezTo>
                    <a:pt x="0" y="101854"/>
                    <a:pt x="101854" y="0"/>
                    <a:pt x="227457" y="0"/>
                  </a:cubicBezTo>
                  <a:lnTo>
                    <a:pt x="4771009" y="0"/>
                  </a:lnTo>
                  <a:cubicBezTo>
                    <a:pt x="4896612" y="0"/>
                    <a:pt x="4998466" y="101854"/>
                    <a:pt x="4998466" y="227457"/>
                  </a:cubicBezTo>
                  <a:lnTo>
                    <a:pt x="4998466" y="360172"/>
                  </a:lnTo>
                  <a:cubicBezTo>
                    <a:pt x="4998466" y="485775"/>
                    <a:pt x="4896612" y="587629"/>
                    <a:pt x="4771009" y="587629"/>
                  </a:cubicBezTo>
                  <a:lnTo>
                    <a:pt x="227457" y="587629"/>
                  </a:lnTo>
                  <a:cubicBezTo>
                    <a:pt x="101854" y="587756"/>
                    <a:pt x="0" y="485902"/>
                    <a:pt x="0" y="360172"/>
                  </a:cubicBezTo>
                  <a:close/>
                </a:path>
              </a:pathLst>
            </a:custGeom>
            <a:solidFill>
              <a:srgbClr val="142840"/>
            </a:solidFill>
          </p:spPr>
        </p:sp>
      </p:grpSp>
      <p:grpSp>
        <p:nvGrpSpPr>
          <p:cNvPr id="54" name="Group 54"/>
          <p:cNvGrpSpPr/>
          <p:nvPr/>
        </p:nvGrpSpPr>
        <p:grpSpPr>
          <a:xfrm>
            <a:off x="1139314" y="1022642"/>
            <a:ext cx="3514039" cy="343167"/>
            <a:chOff x="0" y="0"/>
            <a:chExt cx="4685386" cy="457556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4685388" cy="457557"/>
            </a:xfrm>
            <a:custGeom>
              <a:avLst/>
              <a:gdLst/>
              <a:ahLst/>
              <a:cxnLst/>
              <a:rect l="l" t="t" r="r" b="b"/>
              <a:pathLst>
                <a:path w="4685388" h="457557">
                  <a:moveTo>
                    <a:pt x="0" y="0"/>
                  </a:moveTo>
                  <a:lnTo>
                    <a:pt x="4685388" y="0"/>
                  </a:lnTo>
                  <a:lnTo>
                    <a:pt x="4685388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9526" b="-149526"/>
              </a:stretch>
            </a:blipFill>
          </p:spPr>
        </p:sp>
        <p:sp>
          <p:nvSpPr>
            <p:cNvPr id="56" name="TextBox 56"/>
            <p:cNvSpPr txBox="1"/>
            <p:nvPr/>
          </p:nvSpPr>
          <p:spPr>
            <a:xfrm>
              <a:off x="0" y="-9525"/>
              <a:ext cx="4685386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531"/>
                </a:lnSpc>
              </a:pPr>
              <a:r>
                <a:rPr lang="en-US" sz="1275" b="1" spc="165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SPACE RESEARCH PRESENTATION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88324" y="1949196"/>
            <a:ext cx="9059637" cy="2059009"/>
            <a:chOff x="0" y="0"/>
            <a:chExt cx="12079516" cy="2745345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2079517" cy="2745343"/>
            </a:xfrm>
            <a:custGeom>
              <a:avLst/>
              <a:gdLst/>
              <a:ahLst/>
              <a:cxnLst/>
              <a:rect l="l" t="t" r="r" b="b"/>
              <a:pathLst>
                <a:path w="12079517" h="2745343">
                  <a:moveTo>
                    <a:pt x="0" y="0"/>
                  </a:moveTo>
                  <a:lnTo>
                    <a:pt x="12079517" y="0"/>
                  </a:lnTo>
                  <a:lnTo>
                    <a:pt x="12079517" y="2745343"/>
                  </a:lnTo>
                  <a:lnTo>
                    <a:pt x="0" y="274534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34" b="-35734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-9525"/>
              <a:ext cx="12079516" cy="2754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025"/>
                </a:lnSpc>
              </a:pPr>
              <a:r>
                <a:rPr lang="en-US" sz="5854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PLANETARY</a:t>
              </a:r>
            </a:p>
            <a:p>
              <a:pPr algn="l">
                <a:lnSpc>
                  <a:spcPts val="7025"/>
                </a:lnSpc>
              </a:pPr>
              <a:r>
                <a:rPr lang="en-US" sz="5854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VOLCANISM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043235" y="4296461"/>
            <a:ext cx="8991000" cy="713794"/>
            <a:chOff x="0" y="0"/>
            <a:chExt cx="11988000" cy="951725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1988005" cy="951720"/>
            </a:xfrm>
            <a:custGeom>
              <a:avLst/>
              <a:gdLst/>
              <a:ahLst/>
              <a:cxnLst/>
              <a:rect l="l" t="t" r="r" b="b"/>
              <a:pathLst>
                <a:path w="11988005" h="951720">
                  <a:moveTo>
                    <a:pt x="0" y="0"/>
                  </a:moveTo>
                  <a:lnTo>
                    <a:pt x="11988005" y="0"/>
                  </a:lnTo>
                  <a:lnTo>
                    <a:pt x="11988005" y="951720"/>
                  </a:lnTo>
                  <a:lnTo>
                    <a:pt x="0" y="9517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5436" b="-195436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0"/>
              <a:ext cx="11988000" cy="9517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782"/>
                </a:lnSpc>
              </a:pPr>
              <a:r>
                <a:rPr lang="en-US" sz="3152" b="1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Venus  •  Io  •  L 98-59 d</a:t>
              </a:r>
            </a:p>
          </p:txBody>
        </p:sp>
      </p:grpSp>
      <p:sp>
        <p:nvSpPr>
          <p:cNvPr id="63" name="TextBox 63"/>
          <p:cNvSpPr txBox="1"/>
          <p:nvPr/>
        </p:nvSpPr>
        <p:spPr>
          <a:xfrm>
            <a:off x="1043235" y="5257333"/>
            <a:ext cx="8236039" cy="1207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Comparative analysis of geodynamic drivers and magmatic mechanisms</a:t>
            </a:r>
          </a:p>
        </p:txBody>
      </p:sp>
      <p:sp>
        <p:nvSpPr>
          <p:cNvPr id="64" name="AutoShape 64"/>
          <p:cNvSpPr/>
          <p:nvPr/>
        </p:nvSpPr>
        <p:spPr>
          <a:xfrm rot="11700">
            <a:off x="1045502" y="7023316"/>
            <a:ext cx="6721554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5" name="TextBox 65"/>
          <p:cNvSpPr txBox="1"/>
          <p:nvPr/>
        </p:nvSpPr>
        <p:spPr>
          <a:xfrm>
            <a:off x="1056961" y="7357520"/>
            <a:ext cx="8098765" cy="101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05"/>
              </a:lnSpc>
            </a:pPr>
            <a:r>
              <a:rPr lang="en-US" sz="1921">
                <a:solidFill>
                  <a:srgbClr val="F3F6FB"/>
                </a:solidFill>
                <a:latin typeface="Aptos"/>
                <a:ea typeface="Aptos"/>
                <a:cs typeface="Aptos"/>
                <a:sym typeface="Aptos"/>
              </a:rPr>
              <a:t>From mantle convection to tidal heating—and a possible magma ocean beyond our Solar System.</a:t>
            </a:r>
          </a:p>
        </p:txBody>
      </p:sp>
      <p:grpSp>
        <p:nvGrpSpPr>
          <p:cNvPr id="66" name="Group 66"/>
          <p:cNvGrpSpPr/>
          <p:nvPr/>
        </p:nvGrpSpPr>
        <p:grpSpPr>
          <a:xfrm>
            <a:off x="1056961" y="9361627"/>
            <a:ext cx="8236039" cy="247079"/>
            <a:chOff x="0" y="0"/>
            <a:chExt cx="10981385" cy="329438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0981379" cy="329441"/>
            </a:xfrm>
            <a:custGeom>
              <a:avLst/>
              <a:gdLst/>
              <a:ahLst/>
              <a:cxnLst/>
              <a:rect l="l" t="t" r="r" b="b"/>
              <a:pathLst>
                <a:path w="10981379" h="329441">
                  <a:moveTo>
                    <a:pt x="0" y="0"/>
                  </a:moveTo>
                  <a:lnTo>
                    <a:pt x="10981379" y="0"/>
                  </a:lnTo>
                  <a:lnTo>
                    <a:pt x="10981379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99502" b="-599501"/>
              </a:stretch>
            </a:blipFill>
          </p:spPr>
        </p:sp>
        <p:sp>
          <p:nvSpPr>
            <p:cNvPr id="68" name="TextBox 68"/>
            <p:cNvSpPr txBox="1"/>
            <p:nvPr/>
          </p:nvSpPr>
          <p:spPr>
            <a:xfrm>
              <a:off x="0" y="0"/>
              <a:ext cx="10981385" cy="32943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77"/>
                </a:lnSpc>
              </a:pPr>
              <a:r>
                <a:rPr lang="en-US" sz="1230" i="1">
                  <a:solidFill>
                    <a:srgbClr val="74869B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Illustrative planetary renders • not spacecraft imagery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9032186" y="2127647"/>
            <a:ext cx="4831804" cy="4831804"/>
            <a:chOff x="0" y="0"/>
            <a:chExt cx="6442405" cy="6442405"/>
          </a:xfrm>
        </p:grpSpPr>
        <p:sp>
          <p:nvSpPr>
            <p:cNvPr id="70" name="Freeform 70" descr="/mnt/data/planetary_slides_assets/venus_render.png"/>
            <p:cNvSpPr/>
            <p:nvPr/>
          </p:nvSpPr>
          <p:spPr>
            <a:xfrm>
              <a:off x="0" y="0"/>
              <a:ext cx="6442456" cy="6442456"/>
            </a:xfrm>
            <a:custGeom>
              <a:avLst/>
              <a:gdLst/>
              <a:ahLst/>
              <a:cxnLst/>
              <a:rect l="l" t="t" r="r" b="b"/>
              <a:pathLst>
                <a:path w="6442456" h="6442456">
                  <a:moveTo>
                    <a:pt x="0" y="0"/>
                  </a:moveTo>
                  <a:lnTo>
                    <a:pt x="6442456" y="0"/>
                  </a:lnTo>
                  <a:lnTo>
                    <a:pt x="6442456" y="6442456"/>
                  </a:lnTo>
                  <a:lnTo>
                    <a:pt x="0" y="6442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71" name="Group 71"/>
          <p:cNvGrpSpPr/>
          <p:nvPr/>
        </p:nvGrpSpPr>
        <p:grpSpPr>
          <a:xfrm>
            <a:off x="11695166" y="3404225"/>
            <a:ext cx="4461186" cy="4461186"/>
            <a:chOff x="0" y="0"/>
            <a:chExt cx="5948248" cy="5948248"/>
          </a:xfrm>
        </p:grpSpPr>
        <p:sp>
          <p:nvSpPr>
            <p:cNvPr id="72" name="Freeform 72" descr="/mnt/data/planetary_slides_assets/io_render.png"/>
            <p:cNvSpPr/>
            <p:nvPr/>
          </p:nvSpPr>
          <p:spPr>
            <a:xfrm>
              <a:off x="0" y="0"/>
              <a:ext cx="5948299" cy="5948299"/>
            </a:xfrm>
            <a:custGeom>
              <a:avLst/>
              <a:gdLst/>
              <a:ahLst/>
              <a:cxnLst/>
              <a:rect l="l" t="t" r="r" b="b"/>
              <a:pathLst>
                <a:path w="5948299" h="5948299">
                  <a:moveTo>
                    <a:pt x="0" y="0"/>
                  </a:moveTo>
                  <a:lnTo>
                    <a:pt x="5948299" y="0"/>
                  </a:lnTo>
                  <a:lnTo>
                    <a:pt x="5948299" y="5948299"/>
                  </a:lnTo>
                  <a:lnTo>
                    <a:pt x="0" y="59482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73" name="Group 73"/>
          <p:cNvGrpSpPr/>
          <p:nvPr/>
        </p:nvGrpSpPr>
        <p:grpSpPr>
          <a:xfrm>
            <a:off x="14207157" y="1455029"/>
            <a:ext cx="4282735" cy="4282735"/>
            <a:chOff x="0" y="0"/>
            <a:chExt cx="5710314" cy="5710314"/>
          </a:xfrm>
        </p:grpSpPr>
        <p:sp>
          <p:nvSpPr>
            <p:cNvPr id="74" name="Freeform 74" descr="/mnt/data/planetary_slides_assets/l98d_concept.png"/>
            <p:cNvSpPr/>
            <p:nvPr/>
          </p:nvSpPr>
          <p:spPr>
            <a:xfrm>
              <a:off x="0" y="0"/>
              <a:ext cx="5710301" cy="5710301"/>
            </a:xfrm>
            <a:custGeom>
              <a:avLst/>
              <a:gdLst/>
              <a:ahLst/>
              <a:cxnLst/>
              <a:rect l="l" t="t" r="r" b="b"/>
              <a:pathLst>
                <a:path w="5710301" h="5710301">
                  <a:moveTo>
                    <a:pt x="0" y="0"/>
                  </a:moveTo>
                  <a:lnTo>
                    <a:pt x="5710301" y="0"/>
                  </a:lnTo>
                  <a:lnTo>
                    <a:pt x="5710301" y="5710301"/>
                  </a:lnTo>
                  <a:lnTo>
                    <a:pt x="0" y="57103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75" name="Group 75"/>
          <p:cNvGrpSpPr/>
          <p:nvPr/>
        </p:nvGrpSpPr>
        <p:grpSpPr>
          <a:xfrm>
            <a:off x="9779527" y="7706792"/>
            <a:ext cx="2376249" cy="440779"/>
            <a:chOff x="0" y="0"/>
            <a:chExt cx="3168332" cy="587705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3168269" cy="587629"/>
            </a:xfrm>
            <a:custGeom>
              <a:avLst/>
              <a:gdLst/>
              <a:ahLst/>
              <a:cxnLst/>
              <a:rect l="l" t="t" r="r" b="b"/>
              <a:pathLst>
                <a:path w="3168269" h="587629">
                  <a:moveTo>
                    <a:pt x="0" y="227457"/>
                  </a:moveTo>
                  <a:cubicBezTo>
                    <a:pt x="0" y="101854"/>
                    <a:pt x="101854" y="0"/>
                    <a:pt x="227457" y="0"/>
                  </a:cubicBezTo>
                  <a:lnTo>
                    <a:pt x="2940812" y="0"/>
                  </a:lnTo>
                  <a:cubicBezTo>
                    <a:pt x="3066415" y="0"/>
                    <a:pt x="3168269" y="101854"/>
                    <a:pt x="3168269" y="227457"/>
                  </a:cubicBezTo>
                  <a:lnTo>
                    <a:pt x="3168269" y="360172"/>
                  </a:lnTo>
                  <a:cubicBezTo>
                    <a:pt x="3168269" y="485775"/>
                    <a:pt x="3066415" y="587629"/>
                    <a:pt x="2940812" y="587629"/>
                  </a:cubicBezTo>
                  <a:lnTo>
                    <a:pt x="227457" y="587629"/>
                  </a:lnTo>
                  <a:cubicBezTo>
                    <a:pt x="101854" y="587756"/>
                    <a:pt x="0" y="485902"/>
                    <a:pt x="0" y="360172"/>
                  </a:cubicBezTo>
                  <a:close/>
                </a:path>
              </a:pathLst>
            </a:custGeom>
            <a:solidFill>
              <a:srgbClr val="142840"/>
            </a:solidFill>
          </p:spPr>
        </p:sp>
      </p:grpSp>
      <p:grpSp>
        <p:nvGrpSpPr>
          <p:cNvPr id="77" name="Group 77"/>
          <p:cNvGrpSpPr/>
          <p:nvPr/>
        </p:nvGrpSpPr>
        <p:grpSpPr>
          <a:xfrm>
            <a:off x="9896970" y="7748740"/>
            <a:ext cx="2141372" cy="343167"/>
            <a:chOff x="0" y="0"/>
            <a:chExt cx="2855163" cy="457556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2855159" cy="457557"/>
            </a:xfrm>
            <a:custGeom>
              <a:avLst/>
              <a:gdLst/>
              <a:ahLst/>
              <a:cxnLst/>
              <a:rect l="l" t="t" r="r" b="b"/>
              <a:pathLst>
                <a:path w="2855159" h="457557">
                  <a:moveTo>
                    <a:pt x="0" y="0"/>
                  </a:moveTo>
                  <a:lnTo>
                    <a:pt x="2855159" y="0"/>
                  </a:lnTo>
                  <a:lnTo>
                    <a:pt x="2855159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1587" b="-71586"/>
              </a:stretch>
            </a:blipFill>
          </p:spPr>
        </p:sp>
        <p:sp>
          <p:nvSpPr>
            <p:cNvPr id="79" name="TextBox 79"/>
            <p:cNvSpPr txBox="1"/>
            <p:nvPr/>
          </p:nvSpPr>
          <p:spPr>
            <a:xfrm>
              <a:off x="0" y="-9525"/>
              <a:ext cx="2855163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531"/>
                </a:lnSpc>
              </a:pPr>
              <a:r>
                <a:rPr lang="en-US" sz="1275" b="1" spc="165">
                  <a:solidFill>
                    <a:srgbClr val="FFC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THERMAL EVOLUTION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12552331" y="8063684"/>
            <a:ext cx="1991897" cy="440779"/>
            <a:chOff x="0" y="0"/>
            <a:chExt cx="2655862" cy="587705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2655824" cy="587629"/>
            </a:xfrm>
            <a:custGeom>
              <a:avLst/>
              <a:gdLst/>
              <a:ahLst/>
              <a:cxnLst/>
              <a:rect l="l" t="t" r="r" b="b"/>
              <a:pathLst>
                <a:path w="2655824" h="587629">
                  <a:moveTo>
                    <a:pt x="0" y="227457"/>
                  </a:moveTo>
                  <a:cubicBezTo>
                    <a:pt x="0" y="101854"/>
                    <a:pt x="101854" y="0"/>
                    <a:pt x="227457" y="0"/>
                  </a:cubicBezTo>
                  <a:lnTo>
                    <a:pt x="2428367" y="0"/>
                  </a:lnTo>
                  <a:cubicBezTo>
                    <a:pt x="2553970" y="0"/>
                    <a:pt x="2655824" y="101854"/>
                    <a:pt x="2655824" y="227457"/>
                  </a:cubicBezTo>
                  <a:lnTo>
                    <a:pt x="2655824" y="360172"/>
                  </a:lnTo>
                  <a:cubicBezTo>
                    <a:pt x="2655824" y="485775"/>
                    <a:pt x="2553970" y="587629"/>
                    <a:pt x="2428367" y="587629"/>
                  </a:cubicBezTo>
                  <a:lnTo>
                    <a:pt x="227457" y="587629"/>
                  </a:lnTo>
                  <a:cubicBezTo>
                    <a:pt x="101854" y="587756"/>
                    <a:pt x="0" y="485902"/>
                    <a:pt x="0" y="360172"/>
                  </a:cubicBezTo>
                  <a:close/>
                </a:path>
              </a:pathLst>
            </a:custGeom>
            <a:solidFill>
              <a:srgbClr val="142840"/>
            </a:solidFill>
          </p:spPr>
        </p:sp>
      </p:grpSp>
      <p:grpSp>
        <p:nvGrpSpPr>
          <p:cNvPr id="82" name="Group 82"/>
          <p:cNvGrpSpPr/>
          <p:nvPr/>
        </p:nvGrpSpPr>
        <p:grpSpPr>
          <a:xfrm>
            <a:off x="12669764" y="8105632"/>
            <a:ext cx="1757020" cy="343167"/>
            <a:chOff x="0" y="0"/>
            <a:chExt cx="2342693" cy="457556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2342694" cy="457557"/>
            </a:xfrm>
            <a:custGeom>
              <a:avLst/>
              <a:gdLst/>
              <a:ahLst/>
              <a:cxnLst/>
              <a:rect l="l" t="t" r="r" b="b"/>
              <a:pathLst>
                <a:path w="2342694" h="457557">
                  <a:moveTo>
                    <a:pt x="0" y="0"/>
                  </a:moveTo>
                  <a:lnTo>
                    <a:pt x="2342694" y="0"/>
                  </a:lnTo>
                  <a:lnTo>
                    <a:pt x="2342694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9763" b="-49763"/>
              </a:stretch>
            </a:blipFill>
          </p:spPr>
        </p:sp>
        <p:sp>
          <p:nvSpPr>
            <p:cNvPr id="84" name="TextBox 84"/>
            <p:cNvSpPr txBox="1"/>
            <p:nvPr/>
          </p:nvSpPr>
          <p:spPr>
            <a:xfrm>
              <a:off x="0" y="-9525"/>
              <a:ext cx="2342693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531"/>
                </a:lnSpc>
              </a:pPr>
              <a:r>
                <a:rPr lang="en-US" sz="1275" b="1" spc="165">
                  <a:solidFill>
                    <a:srgbClr val="FF8F7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TIDAL HEATING</a:t>
              </a:r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14954507" y="7349900"/>
            <a:ext cx="2293887" cy="440779"/>
            <a:chOff x="0" y="0"/>
            <a:chExt cx="3058516" cy="587705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3058414" cy="587629"/>
            </a:xfrm>
            <a:custGeom>
              <a:avLst/>
              <a:gdLst/>
              <a:ahLst/>
              <a:cxnLst/>
              <a:rect l="l" t="t" r="r" b="b"/>
              <a:pathLst>
                <a:path w="3058414" h="587629">
                  <a:moveTo>
                    <a:pt x="0" y="227457"/>
                  </a:moveTo>
                  <a:cubicBezTo>
                    <a:pt x="0" y="101854"/>
                    <a:pt x="101854" y="0"/>
                    <a:pt x="227457" y="0"/>
                  </a:cubicBezTo>
                  <a:lnTo>
                    <a:pt x="2830957" y="0"/>
                  </a:lnTo>
                  <a:cubicBezTo>
                    <a:pt x="2956560" y="0"/>
                    <a:pt x="3058414" y="101854"/>
                    <a:pt x="3058414" y="227457"/>
                  </a:cubicBezTo>
                  <a:lnTo>
                    <a:pt x="3058414" y="360172"/>
                  </a:lnTo>
                  <a:cubicBezTo>
                    <a:pt x="3058414" y="485775"/>
                    <a:pt x="2956560" y="587629"/>
                    <a:pt x="2830957" y="587629"/>
                  </a:cubicBezTo>
                  <a:lnTo>
                    <a:pt x="227457" y="587629"/>
                  </a:lnTo>
                  <a:cubicBezTo>
                    <a:pt x="101854" y="587756"/>
                    <a:pt x="0" y="485902"/>
                    <a:pt x="0" y="360172"/>
                  </a:cubicBezTo>
                  <a:close/>
                </a:path>
              </a:pathLst>
            </a:custGeom>
            <a:solidFill>
              <a:srgbClr val="142840"/>
            </a:solidFill>
          </p:spPr>
        </p:sp>
      </p:grpSp>
      <p:grpSp>
        <p:nvGrpSpPr>
          <p:cNvPr id="87" name="Group 87"/>
          <p:cNvGrpSpPr/>
          <p:nvPr/>
        </p:nvGrpSpPr>
        <p:grpSpPr>
          <a:xfrm>
            <a:off x="15071941" y="7391838"/>
            <a:ext cx="2059010" cy="343167"/>
            <a:chOff x="0" y="0"/>
            <a:chExt cx="2745346" cy="457556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2745345" cy="457557"/>
            </a:xfrm>
            <a:custGeom>
              <a:avLst/>
              <a:gdLst/>
              <a:ahLst/>
              <a:cxnLst/>
              <a:rect l="l" t="t" r="r" b="b"/>
              <a:pathLst>
                <a:path w="2745345" h="457557">
                  <a:moveTo>
                    <a:pt x="0" y="0"/>
                  </a:moveTo>
                  <a:lnTo>
                    <a:pt x="2745345" y="0"/>
                  </a:lnTo>
                  <a:lnTo>
                    <a:pt x="2745345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6910" b="-66910"/>
              </a:stretch>
            </a:blipFill>
          </p:spPr>
        </p:sp>
        <p:sp>
          <p:nvSpPr>
            <p:cNvPr id="89" name="TextBox 89"/>
            <p:cNvSpPr txBox="1"/>
            <p:nvPr/>
          </p:nvSpPr>
          <p:spPr>
            <a:xfrm>
              <a:off x="0" y="-9525"/>
              <a:ext cx="2745346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531"/>
                </a:lnSpc>
              </a:pPr>
              <a:r>
                <a:rPr lang="en-US" sz="1275" b="1" spc="165">
                  <a:solidFill>
                    <a:srgbClr val="B8A5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MAGMA OCEAN?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499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35" y="-9535"/>
            <a:ext cx="18320909" cy="10314108"/>
            <a:chOff x="0" y="0"/>
            <a:chExt cx="24427878" cy="137521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27814" cy="13752195"/>
            </a:xfrm>
            <a:custGeom>
              <a:avLst/>
              <a:gdLst/>
              <a:ahLst/>
              <a:cxnLst/>
              <a:rect l="l" t="t" r="r" b="b"/>
              <a:pathLst>
                <a:path w="24427814" h="13752195">
                  <a:moveTo>
                    <a:pt x="0" y="0"/>
                  </a:moveTo>
                  <a:lnTo>
                    <a:pt x="24427814" y="0"/>
                  </a:lnTo>
                  <a:lnTo>
                    <a:pt x="24427814" y="13752195"/>
                  </a:lnTo>
                  <a:lnTo>
                    <a:pt x="0" y="13752195"/>
                  </a:lnTo>
                  <a:close/>
                </a:path>
              </a:pathLst>
            </a:custGeom>
            <a:solidFill>
              <a:srgbClr val="07111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66995" y="814073"/>
            <a:ext cx="67113" cy="67113"/>
            <a:chOff x="0" y="0"/>
            <a:chExt cx="89484" cy="894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175064" y="1225877"/>
            <a:ext cx="46520" cy="46520"/>
            <a:chOff x="0" y="0"/>
            <a:chExt cx="62027" cy="6202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373397" y="484632"/>
            <a:ext cx="46520" cy="46520"/>
            <a:chOff x="0" y="0"/>
            <a:chExt cx="62027" cy="620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665759" y="1198416"/>
            <a:ext cx="46520" cy="46520"/>
            <a:chOff x="0" y="0"/>
            <a:chExt cx="62027" cy="620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1658181" y="951338"/>
            <a:ext cx="46520" cy="46520"/>
            <a:chOff x="0" y="0"/>
            <a:chExt cx="62027" cy="6202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4293710" y="1143514"/>
            <a:ext cx="67113" cy="67113"/>
            <a:chOff x="0" y="0"/>
            <a:chExt cx="89484" cy="894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7148877" y="608171"/>
            <a:ext cx="46520" cy="46520"/>
            <a:chOff x="0" y="0"/>
            <a:chExt cx="62027" cy="6202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610220" y="2873083"/>
            <a:ext cx="46520" cy="46520"/>
            <a:chOff x="0" y="0"/>
            <a:chExt cx="62027" cy="6202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5069357" y="2420093"/>
            <a:ext cx="46520" cy="46520"/>
            <a:chOff x="0" y="0"/>
            <a:chExt cx="62027" cy="6202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8048054" y="3353514"/>
            <a:ext cx="46520" cy="46520"/>
            <a:chOff x="0" y="0"/>
            <a:chExt cx="62027" cy="6202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1177749" y="2351465"/>
            <a:ext cx="67113" cy="67113"/>
            <a:chOff x="0" y="0"/>
            <a:chExt cx="89484" cy="8948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6627259" y="3010348"/>
            <a:ext cx="46520" cy="46520"/>
            <a:chOff x="0" y="0"/>
            <a:chExt cx="62027" cy="6202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7354769" y="5096808"/>
            <a:ext cx="46520" cy="46520"/>
            <a:chOff x="0" y="0"/>
            <a:chExt cx="62027" cy="6202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978789" y="5481161"/>
            <a:ext cx="46520" cy="46520"/>
            <a:chOff x="0" y="0"/>
            <a:chExt cx="62027" cy="6202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3833946" y="4863455"/>
            <a:ext cx="46520" cy="46520"/>
            <a:chOff x="0" y="0"/>
            <a:chExt cx="62027" cy="6202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6675387" y="6991093"/>
            <a:ext cx="67113" cy="67113"/>
            <a:chOff x="0" y="0"/>
            <a:chExt cx="89484" cy="8948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9736445" y="6126309"/>
            <a:ext cx="46520" cy="46520"/>
            <a:chOff x="0" y="0"/>
            <a:chExt cx="62027" cy="6202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13538740" y="8089230"/>
            <a:ext cx="46520" cy="46520"/>
            <a:chOff x="0" y="0"/>
            <a:chExt cx="62027" cy="62027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6531171" y="7128367"/>
            <a:ext cx="46520" cy="46520"/>
            <a:chOff x="0" y="0"/>
            <a:chExt cx="62027" cy="6202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2420093" y="9050103"/>
            <a:ext cx="46520" cy="46520"/>
            <a:chOff x="0" y="0"/>
            <a:chExt cx="62027" cy="6202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7402897" y="9626632"/>
            <a:ext cx="67113" cy="67113"/>
            <a:chOff x="0" y="0"/>
            <a:chExt cx="89484" cy="8948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1411102" y="9187377"/>
            <a:ext cx="46520" cy="46520"/>
            <a:chOff x="0" y="0"/>
            <a:chExt cx="62027" cy="62027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15570298" y="9118740"/>
            <a:ext cx="46520" cy="46520"/>
            <a:chOff x="0" y="0"/>
            <a:chExt cx="62027" cy="62027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50" name="Group 50"/>
          <p:cNvGrpSpPr/>
          <p:nvPr/>
        </p:nvGrpSpPr>
        <p:grpSpPr>
          <a:xfrm>
            <a:off x="851059" y="370618"/>
            <a:ext cx="10981382" cy="301990"/>
            <a:chOff x="0" y="0"/>
            <a:chExt cx="14641843" cy="402654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4641840" cy="402651"/>
            </a:xfrm>
            <a:custGeom>
              <a:avLst/>
              <a:gdLst/>
              <a:ahLst/>
              <a:cxnLst/>
              <a:rect l="l" t="t" r="r" b="b"/>
              <a:pathLst>
                <a:path w="14641840" h="402651">
                  <a:moveTo>
                    <a:pt x="0" y="0"/>
                  </a:moveTo>
                  <a:lnTo>
                    <a:pt x="14641840" y="0"/>
                  </a:lnTo>
                  <a:lnTo>
                    <a:pt x="14641840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8546" b="-658547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0"/>
              <a:ext cx="14641843" cy="402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85"/>
                </a:lnSpc>
              </a:pPr>
              <a:r>
                <a:rPr lang="en-US" sz="1321" b="1" spc="240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RESEARCH FRAMEWORK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51059" y="782422"/>
            <a:ext cx="16540705" cy="754970"/>
            <a:chOff x="0" y="0"/>
            <a:chExt cx="22054274" cy="1006626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22054269" cy="1006625"/>
            </a:xfrm>
            <a:custGeom>
              <a:avLst/>
              <a:gdLst/>
              <a:ahLst/>
              <a:cxnLst/>
              <a:rect l="l" t="t" r="r" b="b"/>
              <a:pathLst>
                <a:path w="22054269" h="1006625">
                  <a:moveTo>
                    <a:pt x="0" y="0"/>
                  </a:moveTo>
                  <a:lnTo>
                    <a:pt x="22054269" y="0"/>
                  </a:lnTo>
                  <a:lnTo>
                    <a:pt x="22054269" y="1006625"/>
                  </a:lnTo>
                  <a:lnTo>
                    <a:pt x="0" y="10066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76899" b="-376900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0"/>
              <a:ext cx="22054274" cy="10066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683"/>
                </a:lnSpc>
              </a:pPr>
              <a:r>
                <a:rPr lang="en-US" sz="3903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One Question. Three Energy Systems.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 rot="3180">
            <a:off x="843429" y="1697355"/>
            <a:ext cx="16624592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7" name="Group 57"/>
          <p:cNvGrpSpPr/>
          <p:nvPr/>
        </p:nvGrpSpPr>
        <p:grpSpPr>
          <a:xfrm>
            <a:off x="851059" y="9883245"/>
            <a:ext cx="10295039" cy="192176"/>
            <a:chOff x="0" y="0"/>
            <a:chExt cx="13726719" cy="256235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3726723" cy="256232"/>
            </a:xfrm>
            <a:custGeom>
              <a:avLst/>
              <a:gdLst/>
              <a:ahLst/>
              <a:cxnLst/>
              <a:rect l="l" t="t" r="r" b="b"/>
              <a:pathLst>
                <a:path w="13726723" h="256232">
                  <a:moveTo>
                    <a:pt x="0" y="0"/>
                  </a:moveTo>
                  <a:lnTo>
                    <a:pt x="13726723" y="0"/>
                  </a:lnTo>
                  <a:lnTo>
                    <a:pt x="13726723" y="256232"/>
                  </a:lnTo>
                  <a:lnTo>
                    <a:pt x="0" y="25623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93840" b="-993841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0"/>
              <a:ext cx="13726719" cy="2562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387"/>
                </a:lnSpc>
              </a:pPr>
              <a:r>
                <a:rPr lang="en-US" sz="1155" spc="105">
                  <a:solidFill>
                    <a:srgbClr val="74869B"/>
                  </a:solidFill>
                  <a:latin typeface="Aptos"/>
                  <a:ea typeface="Aptos"/>
                  <a:cs typeface="Aptos"/>
                  <a:sym typeface="Aptos"/>
                </a:rPr>
                <a:t>COMPARATIVE PLANETOLOGY  •  SPACE RESEARCH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6609333" y="9842059"/>
            <a:ext cx="754971" cy="247079"/>
            <a:chOff x="0" y="0"/>
            <a:chExt cx="1006627" cy="32943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006626" cy="329441"/>
            </a:xfrm>
            <a:custGeom>
              <a:avLst/>
              <a:gdLst/>
              <a:ahLst/>
              <a:cxnLst/>
              <a:rect l="l" t="t" r="r" b="b"/>
              <a:pathLst>
                <a:path w="1006626" h="329441">
                  <a:moveTo>
                    <a:pt x="0" y="0"/>
                  </a:moveTo>
                  <a:lnTo>
                    <a:pt x="1006626" y="0"/>
                  </a:lnTo>
                  <a:lnTo>
                    <a:pt x="1006626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538" b="-9537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9525"/>
              <a:ext cx="1006627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1"/>
                </a:lnSpc>
              </a:pPr>
              <a:r>
                <a:rPr lang="en-US" sz="1351" b="1">
                  <a:solidFill>
                    <a:srgbClr val="A9B8C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02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988324" y="1962922"/>
            <a:ext cx="16060264" cy="754971"/>
            <a:chOff x="0" y="0"/>
            <a:chExt cx="21413686" cy="1006627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21413690" cy="1006626"/>
            </a:xfrm>
            <a:custGeom>
              <a:avLst/>
              <a:gdLst/>
              <a:ahLst/>
              <a:cxnLst/>
              <a:rect l="l" t="t" r="r" b="b"/>
              <a:pathLst>
                <a:path w="21413690" h="1006626">
                  <a:moveTo>
                    <a:pt x="0" y="0"/>
                  </a:moveTo>
                  <a:lnTo>
                    <a:pt x="21413690" y="0"/>
                  </a:lnTo>
                  <a:lnTo>
                    <a:pt x="21413690" y="1006626"/>
                  </a:lnTo>
                  <a:lnTo>
                    <a:pt x="0" y="100662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64499" b="-364499"/>
              </a:stretch>
            </a:blipFill>
          </p:spPr>
        </p:sp>
        <p:sp>
          <p:nvSpPr>
            <p:cNvPr id="65" name="TextBox 65"/>
            <p:cNvSpPr txBox="1"/>
            <p:nvPr/>
          </p:nvSpPr>
          <p:spPr>
            <a:xfrm>
              <a:off x="0" y="0"/>
              <a:ext cx="21413686" cy="10066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782"/>
                </a:lnSpc>
              </a:pPr>
              <a:r>
                <a:rPr lang="en-US" sz="3152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How does a world’s energy budget control melting, magma transport, and the signals we observe?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980694" y="3122066"/>
            <a:ext cx="5094141" cy="3007681"/>
            <a:chOff x="0" y="0"/>
            <a:chExt cx="6792189" cy="4010241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6792087" cy="4010152"/>
            </a:xfrm>
            <a:custGeom>
              <a:avLst/>
              <a:gdLst/>
              <a:ahLst/>
              <a:cxnLst/>
              <a:rect l="l" t="t" r="r" b="b"/>
              <a:pathLst>
                <a:path w="6792087" h="4010152">
                  <a:moveTo>
                    <a:pt x="0" y="220726"/>
                  </a:moveTo>
                  <a:cubicBezTo>
                    <a:pt x="0" y="98806"/>
                    <a:pt x="98806" y="0"/>
                    <a:pt x="220726" y="0"/>
                  </a:cubicBezTo>
                  <a:lnTo>
                    <a:pt x="6571361" y="0"/>
                  </a:lnTo>
                  <a:cubicBezTo>
                    <a:pt x="6693281" y="0"/>
                    <a:pt x="6792087" y="98806"/>
                    <a:pt x="6792087" y="220726"/>
                  </a:cubicBezTo>
                  <a:lnTo>
                    <a:pt x="6792087" y="3789426"/>
                  </a:lnTo>
                  <a:cubicBezTo>
                    <a:pt x="6792087" y="3911346"/>
                    <a:pt x="6693281" y="4010152"/>
                    <a:pt x="6571361" y="4010152"/>
                  </a:cubicBezTo>
                  <a:lnTo>
                    <a:pt x="220726" y="4010152"/>
                  </a:lnTo>
                  <a:cubicBezTo>
                    <a:pt x="98806" y="4010279"/>
                    <a:pt x="0" y="3911346"/>
                    <a:pt x="0" y="3789426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68" name="Group 68"/>
          <p:cNvGrpSpPr/>
          <p:nvPr/>
        </p:nvGrpSpPr>
        <p:grpSpPr>
          <a:xfrm>
            <a:off x="1207951" y="3514039"/>
            <a:ext cx="1825657" cy="1825657"/>
            <a:chOff x="0" y="0"/>
            <a:chExt cx="2434209" cy="2434209"/>
          </a:xfrm>
        </p:grpSpPr>
        <p:sp>
          <p:nvSpPr>
            <p:cNvPr id="69" name="Freeform 69" descr="/mnt/data/planetary_slides_assets/venus_render.png"/>
            <p:cNvSpPr/>
            <p:nvPr/>
          </p:nvSpPr>
          <p:spPr>
            <a:xfrm>
              <a:off x="0" y="0"/>
              <a:ext cx="2434209" cy="2434209"/>
            </a:xfrm>
            <a:custGeom>
              <a:avLst/>
              <a:gdLst/>
              <a:ahLst/>
              <a:cxnLst/>
              <a:rect l="l" t="t" r="r" b="b"/>
              <a:pathLst>
                <a:path w="2434209" h="2434209">
                  <a:moveTo>
                    <a:pt x="0" y="0"/>
                  </a:moveTo>
                  <a:lnTo>
                    <a:pt x="2434209" y="0"/>
                  </a:lnTo>
                  <a:lnTo>
                    <a:pt x="2434209" y="2434209"/>
                  </a:lnTo>
                  <a:lnTo>
                    <a:pt x="0" y="24342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70" name="Group 70"/>
          <p:cNvGrpSpPr/>
          <p:nvPr/>
        </p:nvGrpSpPr>
        <p:grpSpPr>
          <a:xfrm>
            <a:off x="3088510" y="3541490"/>
            <a:ext cx="2745343" cy="411804"/>
            <a:chOff x="0" y="0"/>
            <a:chExt cx="3660458" cy="549072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3660460" cy="549069"/>
            </a:xfrm>
            <a:custGeom>
              <a:avLst/>
              <a:gdLst/>
              <a:ahLst/>
              <a:cxnLst/>
              <a:rect l="l" t="t" r="r" b="b"/>
              <a:pathLst>
                <a:path w="3660460" h="549069">
                  <a:moveTo>
                    <a:pt x="0" y="0"/>
                  </a:moveTo>
                  <a:lnTo>
                    <a:pt x="3660460" y="0"/>
                  </a:lnTo>
                  <a:lnTo>
                    <a:pt x="3660460" y="549069"/>
                  </a:lnTo>
                  <a:lnTo>
                    <a:pt x="0" y="54906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9899" b="-79900"/>
              </a:stretch>
            </a:blipFill>
          </p:spPr>
        </p:sp>
        <p:sp>
          <p:nvSpPr>
            <p:cNvPr id="72" name="TextBox 72"/>
            <p:cNvSpPr txBox="1"/>
            <p:nvPr/>
          </p:nvSpPr>
          <p:spPr>
            <a:xfrm>
              <a:off x="0" y="0"/>
              <a:ext cx="3660458" cy="54907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2"/>
                </a:lnSpc>
              </a:pPr>
              <a:r>
                <a:rPr lang="en-US" sz="2551" b="1">
                  <a:solidFill>
                    <a:srgbClr val="FFC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VENUS</a:t>
              </a:r>
            </a:p>
          </p:txBody>
        </p:sp>
      </p:grpSp>
      <p:sp>
        <p:nvSpPr>
          <p:cNvPr id="73" name="TextBox 73"/>
          <p:cNvSpPr txBox="1"/>
          <p:nvPr/>
        </p:nvSpPr>
        <p:spPr>
          <a:xfrm>
            <a:off x="3088510" y="4159196"/>
            <a:ext cx="2717892" cy="549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76" b="1">
                <a:solidFill>
                  <a:srgbClr val="F3F6FB"/>
                </a:solidFill>
                <a:latin typeface="Aptos Bold"/>
                <a:ea typeface="Aptos Bold"/>
                <a:cs typeface="Aptos Bold"/>
                <a:sym typeface="Aptos Bold"/>
              </a:rPr>
              <a:t>Internal heat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3088510" y="4845529"/>
            <a:ext cx="2690441" cy="851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3"/>
              </a:lnSpc>
            </a:pPr>
            <a:r>
              <a:rPr lang="en-US" sz="1561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Mantle convection + uncertain lithospheric regime</a:t>
            </a:r>
          </a:p>
        </p:txBody>
      </p:sp>
      <p:grpSp>
        <p:nvGrpSpPr>
          <p:cNvPr id="75" name="Group 75"/>
          <p:cNvGrpSpPr/>
          <p:nvPr/>
        </p:nvGrpSpPr>
        <p:grpSpPr>
          <a:xfrm>
            <a:off x="6622380" y="3122066"/>
            <a:ext cx="5094141" cy="3007681"/>
            <a:chOff x="0" y="0"/>
            <a:chExt cx="6792189" cy="4010241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6792087" cy="4010152"/>
            </a:xfrm>
            <a:custGeom>
              <a:avLst/>
              <a:gdLst/>
              <a:ahLst/>
              <a:cxnLst/>
              <a:rect l="l" t="t" r="r" b="b"/>
              <a:pathLst>
                <a:path w="6792087" h="4010152">
                  <a:moveTo>
                    <a:pt x="0" y="220726"/>
                  </a:moveTo>
                  <a:cubicBezTo>
                    <a:pt x="0" y="98806"/>
                    <a:pt x="98806" y="0"/>
                    <a:pt x="220726" y="0"/>
                  </a:cubicBezTo>
                  <a:lnTo>
                    <a:pt x="6571361" y="0"/>
                  </a:lnTo>
                  <a:cubicBezTo>
                    <a:pt x="6693281" y="0"/>
                    <a:pt x="6792087" y="98806"/>
                    <a:pt x="6792087" y="220726"/>
                  </a:cubicBezTo>
                  <a:lnTo>
                    <a:pt x="6792087" y="3789426"/>
                  </a:lnTo>
                  <a:cubicBezTo>
                    <a:pt x="6792087" y="3911346"/>
                    <a:pt x="6693281" y="4010152"/>
                    <a:pt x="6571361" y="4010152"/>
                  </a:cubicBezTo>
                  <a:lnTo>
                    <a:pt x="220726" y="4010152"/>
                  </a:lnTo>
                  <a:cubicBezTo>
                    <a:pt x="98806" y="4010279"/>
                    <a:pt x="0" y="3911346"/>
                    <a:pt x="0" y="3789426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77" name="Group 77"/>
          <p:cNvGrpSpPr/>
          <p:nvPr/>
        </p:nvGrpSpPr>
        <p:grpSpPr>
          <a:xfrm>
            <a:off x="6849637" y="3514039"/>
            <a:ext cx="1825657" cy="1825657"/>
            <a:chOff x="0" y="0"/>
            <a:chExt cx="2434209" cy="2434209"/>
          </a:xfrm>
        </p:grpSpPr>
        <p:sp>
          <p:nvSpPr>
            <p:cNvPr id="78" name="Freeform 78" descr="/mnt/data/planetary_slides_assets/io_render.png"/>
            <p:cNvSpPr/>
            <p:nvPr/>
          </p:nvSpPr>
          <p:spPr>
            <a:xfrm>
              <a:off x="0" y="0"/>
              <a:ext cx="2434209" cy="2434209"/>
            </a:xfrm>
            <a:custGeom>
              <a:avLst/>
              <a:gdLst/>
              <a:ahLst/>
              <a:cxnLst/>
              <a:rect l="l" t="t" r="r" b="b"/>
              <a:pathLst>
                <a:path w="2434209" h="2434209">
                  <a:moveTo>
                    <a:pt x="0" y="0"/>
                  </a:moveTo>
                  <a:lnTo>
                    <a:pt x="2434209" y="0"/>
                  </a:lnTo>
                  <a:lnTo>
                    <a:pt x="2434209" y="2434209"/>
                  </a:lnTo>
                  <a:lnTo>
                    <a:pt x="0" y="24342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79" name="Group 79"/>
          <p:cNvGrpSpPr/>
          <p:nvPr/>
        </p:nvGrpSpPr>
        <p:grpSpPr>
          <a:xfrm>
            <a:off x="8730196" y="3541490"/>
            <a:ext cx="2745343" cy="411804"/>
            <a:chOff x="0" y="0"/>
            <a:chExt cx="3660458" cy="549072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3660460" cy="549069"/>
            </a:xfrm>
            <a:custGeom>
              <a:avLst/>
              <a:gdLst/>
              <a:ahLst/>
              <a:cxnLst/>
              <a:rect l="l" t="t" r="r" b="b"/>
              <a:pathLst>
                <a:path w="3660460" h="549069">
                  <a:moveTo>
                    <a:pt x="0" y="0"/>
                  </a:moveTo>
                  <a:lnTo>
                    <a:pt x="3660460" y="0"/>
                  </a:lnTo>
                  <a:lnTo>
                    <a:pt x="3660460" y="549069"/>
                  </a:lnTo>
                  <a:lnTo>
                    <a:pt x="0" y="54906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9899" b="-79900"/>
              </a:stretch>
            </a:blipFill>
          </p:spPr>
        </p:sp>
        <p:sp>
          <p:nvSpPr>
            <p:cNvPr id="81" name="TextBox 81"/>
            <p:cNvSpPr txBox="1"/>
            <p:nvPr/>
          </p:nvSpPr>
          <p:spPr>
            <a:xfrm>
              <a:off x="0" y="0"/>
              <a:ext cx="3660458" cy="54907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2"/>
                </a:lnSpc>
              </a:pPr>
              <a:r>
                <a:rPr lang="en-US" sz="2551" b="1">
                  <a:solidFill>
                    <a:srgbClr val="FF8F7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IO</a:t>
              </a:r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8730196" y="4159196"/>
            <a:ext cx="2717892" cy="549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76" b="1">
                <a:solidFill>
                  <a:srgbClr val="F3F6FB"/>
                </a:solidFill>
                <a:latin typeface="Aptos Bold"/>
                <a:ea typeface="Aptos Bold"/>
                <a:cs typeface="Aptos Bold"/>
                <a:sym typeface="Aptos Bold"/>
              </a:rPr>
              <a:t>Tidal dissipation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8730196" y="4845529"/>
            <a:ext cx="2690441" cy="851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3"/>
              </a:lnSpc>
            </a:pPr>
            <a:r>
              <a:rPr lang="en-US" sz="1561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Orbital resonance → repeated deformation → heat</a:t>
            </a:r>
          </a:p>
        </p:txBody>
      </p:sp>
      <p:grpSp>
        <p:nvGrpSpPr>
          <p:cNvPr id="84" name="Group 84"/>
          <p:cNvGrpSpPr/>
          <p:nvPr/>
        </p:nvGrpSpPr>
        <p:grpSpPr>
          <a:xfrm>
            <a:off x="12264066" y="3122066"/>
            <a:ext cx="5094141" cy="3007681"/>
            <a:chOff x="0" y="0"/>
            <a:chExt cx="6792189" cy="4010241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6792087" cy="4010152"/>
            </a:xfrm>
            <a:custGeom>
              <a:avLst/>
              <a:gdLst/>
              <a:ahLst/>
              <a:cxnLst/>
              <a:rect l="l" t="t" r="r" b="b"/>
              <a:pathLst>
                <a:path w="6792087" h="4010152">
                  <a:moveTo>
                    <a:pt x="0" y="220726"/>
                  </a:moveTo>
                  <a:cubicBezTo>
                    <a:pt x="0" y="98806"/>
                    <a:pt x="98806" y="0"/>
                    <a:pt x="220726" y="0"/>
                  </a:cubicBezTo>
                  <a:lnTo>
                    <a:pt x="6571361" y="0"/>
                  </a:lnTo>
                  <a:cubicBezTo>
                    <a:pt x="6693281" y="0"/>
                    <a:pt x="6792087" y="98806"/>
                    <a:pt x="6792087" y="220726"/>
                  </a:cubicBezTo>
                  <a:lnTo>
                    <a:pt x="6792087" y="3789426"/>
                  </a:lnTo>
                  <a:cubicBezTo>
                    <a:pt x="6792087" y="3911346"/>
                    <a:pt x="6693281" y="4010152"/>
                    <a:pt x="6571361" y="4010152"/>
                  </a:cubicBezTo>
                  <a:lnTo>
                    <a:pt x="220726" y="4010152"/>
                  </a:lnTo>
                  <a:cubicBezTo>
                    <a:pt x="98806" y="4010279"/>
                    <a:pt x="0" y="3911346"/>
                    <a:pt x="0" y="3789426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86" name="Group 86"/>
          <p:cNvGrpSpPr/>
          <p:nvPr/>
        </p:nvGrpSpPr>
        <p:grpSpPr>
          <a:xfrm>
            <a:off x="12491323" y="3514039"/>
            <a:ext cx="1825657" cy="1825657"/>
            <a:chOff x="0" y="0"/>
            <a:chExt cx="2434209" cy="2434209"/>
          </a:xfrm>
        </p:grpSpPr>
        <p:sp>
          <p:nvSpPr>
            <p:cNvPr id="87" name="Freeform 87" descr="/mnt/data/planetary_slides_assets/l98d_concept.png"/>
            <p:cNvSpPr/>
            <p:nvPr/>
          </p:nvSpPr>
          <p:spPr>
            <a:xfrm>
              <a:off x="0" y="0"/>
              <a:ext cx="2434209" cy="2434209"/>
            </a:xfrm>
            <a:custGeom>
              <a:avLst/>
              <a:gdLst/>
              <a:ahLst/>
              <a:cxnLst/>
              <a:rect l="l" t="t" r="r" b="b"/>
              <a:pathLst>
                <a:path w="2434209" h="2434209">
                  <a:moveTo>
                    <a:pt x="0" y="0"/>
                  </a:moveTo>
                  <a:lnTo>
                    <a:pt x="2434209" y="0"/>
                  </a:lnTo>
                  <a:lnTo>
                    <a:pt x="2434209" y="2434209"/>
                  </a:lnTo>
                  <a:lnTo>
                    <a:pt x="0" y="24342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88" name="Group 88"/>
          <p:cNvGrpSpPr/>
          <p:nvPr/>
        </p:nvGrpSpPr>
        <p:grpSpPr>
          <a:xfrm>
            <a:off x="14371882" y="3541490"/>
            <a:ext cx="2745343" cy="411804"/>
            <a:chOff x="0" y="0"/>
            <a:chExt cx="3660458" cy="549072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3660460" cy="549069"/>
            </a:xfrm>
            <a:custGeom>
              <a:avLst/>
              <a:gdLst/>
              <a:ahLst/>
              <a:cxnLst/>
              <a:rect l="l" t="t" r="r" b="b"/>
              <a:pathLst>
                <a:path w="3660460" h="549069">
                  <a:moveTo>
                    <a:pt x="0" y="0"/>
                  </a:moveTo>
                  <a:lnTo>
                    <a:pt x="3660460" y="0"/>
                  </a:lnTo>
                  <a:lnTo>
                    <a:pt x="3660460" y="549069"/>
                  </a:lnTo>
                  <a:lnTo>
                    <a:pt x="0" y="54906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9899" b="-79900"/>
              </a:stretch>
            </a:blipFill>
          </p:spPr>
        </p:sp>
        <p:sp>
          <p:nvSpPr>
            <p:cNvPr id="90" name="TextBox 90"/>
            <p:cNvSpPr txBox="1"/>
            <p:nvPr/>
          </p:nvSpPr>
          <p:spPr>
            <a:xfrm>
              <a:off x="0" y="0"/>
              <a:ext cx="3660458" cy="54907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2"/>
                </a:lnSpc>
              </a:pPr>
              <a:r>
                <a:rPr lang="en-US" sz="2551" b="1">
                  <a:solidFill>
                    <a:srgbClr val="B8A5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L 98-59 d</a:t>
              </a:r>
            </a:p>
          </p:txBody>
        </p:sp>
      </p:grpSp>
      <p:sp>
        <p:nvSpPr>
          <p:cNvPr id="91" name="TextBox 91"/>
          <p:cNvSpPr txBox="1"/>
          <p:nvPr/>
        </p:nvSpPr>
        <p:spPr>
          <a:xfrm>
            <a:off x="14371882" y="4159196"/>
            <a:ext cx="2717892" cy="549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76" b="1">
                <a:solidFill>
                  <a:srgbClr val="F3F6FB"/>
                </a:solidFill>
                <a:latin typeface="Aptos Bold"/>
                <a:ea typeface="Aptos Bold"/>
                <a:cs typeface="Aptos Bold"/>
                <a:sym typeface="Aptos Bold"/>
              </a:rPr>
              <a:t>Coupled interior–atmosphere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14371882" y="4845529"/>
            <a:ext cx="2690441" cy="851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3"/>
              </a:lnSpc>
            </a:pPr>
            <a:r>
              <a:rPr lang="en-US" sz="1561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Possible tidal heating + atmospheric insulation</a:t>
            </a:r>
          </a:p>
        </p:txBody>
      </p:sp>
      <p:grpSp>
        <p:nvGrpSpPr>
          <p:cNvPr id="93" name="Group 93"/>
          <p:cNvGrpSpPr/>
          <p:nvPr/>
        </p:nvGrpSpPr>
        <p:grpSpPr>
          <a:xfrm>
            <a:off x="1029500" y="6671186"/>
            <a:ext cx="6863363" cy="301990"/>
            <a:chOff x="0" y="0"/>
            <a:chExt cx="9151150" cy="402654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9151149" cy="402651"/>
            </a:xfrm>
            <a:custGeom>
              <a:avLst/>
              <a:gdLst/>
              <a:ahLst/>
              <a:cxnLst/>
              <a:rect l="l" t="t" r="r" b="b"/>
              <a:pathLst>
                <a:path w="9151149" h="402651">
                  <a:moveTo>
                    <a:pt x="0" y="0"/>
                  </a:moveTo>
                  <a:lnTo>
                    <a:pt x="9151149" y="0"/>
                  </a:lnTo>
                  <a:lnTo>
                    <a:pt x="9151149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92841" b="-392842"/>
              </a:stretch>
            </a:blipFill>
          </p:spPr>
        </p:sp>
        <p:sp>
          <p:nvSpPr>
            <p:cNvPr id="95" name="TextBox 95"/>
            <p:cNvSpPr txBox="1"/>
            <p:nvPr/>
          </p:nvSpPr>
          <p:spPr>
            <a:xfrm>
              <a:off x="0" y="0"/>
              <a:ext cx="9151150" cy="402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85"/>
                </a:lnSpc>
              </a:pPr>
              <a:r>
                <a:rPr lang="en-US" sz="1321" b="1" spc="180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 COMMON COMPARATIVE FRAMEWORK</a:t>
              </a:r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1021880" y="7198900"/>
            <a:ext cx="2650779" cy="934945"/>
            <a:chOff x="0" y="0"/>
            <a:chExt cx="3534372" cy="1246594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3534410" cy="1246632"/>
            </a:xfrm>
            <a:custGeom>
              <a:avLst/>
              <a:gdLst/>
              <a:ahLst/>
              <a:cxnLst/>
              <a:rect l="l" t="t" r="r" b="b"/>
              <a:pathLst>
                <a:path w="3534410" h="1246632">
                  <a:moveTo>
                    <a:pt x="0" y="223266"/>
                  </a:moveTo>
                  <a:cubicBezTo>
                    <a:pt x="0" y="99949"/>
                    <a:pt x="99949" y="0"/>
                    <a:pt x="223266" y="0"/>
                  </a:cubicBezTo>
                  <a:lnTo>
                    <a:pt x="3311144" y="0"/>
                  </a:lnTo>
                  <a:cubicBezTo>
                    <a:pt x="3434461" y="0"/>
                    <a:pt x="3534410" y="99949"/>
                    <a:pt x="3534410" y="223266"/>
                  </a:cubicBezTo>
                  <a:lnTo>
                    <a:pt x="3534410" y="1023366"/>
                  </a:lnTo>
                  <a:cubicBezTo>
                    <a:pt x="3534410" y="1146683"/>
                    <a:pt x="3434461" y="1246632"/>
                    <a:pt x="3311144" y="1246632"/>
                  </a:cubicBezTo>
                  <a:lnTo>
                    <a:pt x="223266" y="1246632"/>
                  </a:lnTo>
                  <a:cubicBezTo>
                    <a:pt x="99949" y="1246632"/>
                    <a:pt x="0" y="1146683"/>
                    <a:pt x="0" y="1023366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98" name="Group 98"/>
          <p:cNvGrpSpPr/>
          <p:nvPr/>
        </p:nvGrpSpPr>
        <p:grpSpPr>
          <a:xfrm>
            <a:off x="1139314" y="7439882"/>
            <a:ext cx="2415902" cy="370618"/>
            <a:chOff x="0" y="0"/>
            <a:chExt cx="3221203" cy="494157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3221205" cy="494162"/>
            </a:xfrm>
            <a:custGeom>
              <a:avLst/>
              <a:gdLst/>
              <a:ahLst/>
              <a:cxnLst/>
              <a:rect l="l" t="t" r="r" b="b"/>
              <a:pathLst>
                <a:path w="3221205" h="494162">
                  <a:moveTo>
                    <a:pt x="0" y="0"/>
                  </a:moveTo>
                  <a:lnTo>
                    <a:pt x="3221205" y="0"/>
                  </a:lnTo>
                  <a:lnTo>
                    <a:pt x="3221205" y="494162"/>
                  </a:lnTo>
                  <a:lnTo>
                    <a:pt x="0" y="49416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7014" b="-77012"/>
              </a:stretch>
            </a:blipFill>
          </p:spPr>
        </p:sp>
        <p:sp>
          <p:nvSpPr>
            <p:cNvPr id="100" name="TextBox 100"/>
            <p:cNvSpPr txBox="1"/>
            <p:nvPr/>
          </p:nvSpPr>
          <p:spPr>
            <a:xfrm>
              <a:off x="0" y="0"/>
              <a:ext cx="3221203" cy="4941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5"/>
                </a:lnSpc>
              </a:pPr>
              <a:r>
                <a:rPr lang="en-US" sz="1396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ENERGY SOURCE</a:t>
              </a:r>
            </a:p>
          </p:txBody>
        </p:sp>
      </p:grpSp>
      <p:sp>
        <p:nvSpPr>
          <p:cNvPr id="101" name="AutoShape 101"/>
          <p:cNvSpPr/>
          <p:nvPr/>
        </p:nvSpPr>
        <p:spPr>
          <a:xfrm rot="156180">
            <a:off x="3694519" y="7668473"/>
            <a:ext cx="503834" cy="0"/>
          </a:xfrm>
          <a:prstGeom prst="line">
            <a:avLst/>
          </a:prstGeom>
          <a:ln w="9525" cap="rnd">
            <a:solidFill>
              <a:srgbClr val="6DE0D2"/>
            </a:solidFill>
            <a:prstDash val="solid"/>
            <a:headEnd type="none" w="sm" len="sm"/>
            <a:tailEnd type="triangle" w="lg" len="med"/>
          </a:ln>
        </p:spPr>
      </p:sp>
      <p:grpSp>
        <p:nvGrpSpPr>
          <p:cNvPr id="102" name="Group 102"/>
          <p:cNvGrpSpPr/>
          <p:nvPr/>
        </p:nvGrpSpPr>
        <p:grpSpPr>
          <a:xfrm>
            <a:off x="4288841" y="7198900"/>
            <a:ext cx="2650779" cy="934945"/>
            <a:chOff x="0" y="0"/>
            <a:chExt cx="3534372" cy="1246594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3534410" cy="1246632"/>
            </a:xfrm>
            <a:custGeom>
              <a:avLst/>
              <a:gdLst/>
              <a:ahLst/>
              <a:cxnLst/>
              <a:rect l="l" t="t" r="r" b="b"/>
              <a:pathLst>
                <a:path w="3534410" h="1246632">
                  <a:moveTo>
                    <a:pt x="0" y="223266"/>
                  </a:moveTo>
                  <a:cubicBezTo>
                    <a:pt x="0" y="99949"/>
                    <a:pt x="99949" y="0"/>
                    <a:pt x="223266" y="0"/>
                  </a:cubicBezTo>
                  <a:lnTo>
                    <a:pt x="3311144" y="0"/>
                  </a:lnTo>
                  <a:cubicBezTo>
                    <a:pt x="3434461" y="0"/>
                    <a:pt x="3534410" y="99949"/>
                    <a:pt x="3534410" y="223266"/>
                  </a:cubicBezTo>
                  <a:lnTo>
                    <a:pt x="3534410" y="1023366"/>
                  </a:lnTo>
                  <a:cubicBezTo>
                    <a:pt x="3534410" y="1146683"/>
                    <a:pt x="3434461" y="1246632"/>
                    <a:pt x="3311144" y="1246632"/>
                  </a:cubicBezTo>
                  <a:lnTo>
                    <a:pt x="223266" y="1246632"/>
                  </a:lnTo>
                  <a:cubicBezTo>
                    <a:pt x="99949" y="1246632"/>
                    <a:pt x="0" y="1146683"/>
                    <a:pt x="0" y="1023366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04" name="Group 104"/>
          <p:cNvGrpSpPr/>
          <p:nvPr/>
        </p:nvGrpSpPr>
        <p:grpSpPr>
          <a:xfrm>
            <a:off x="4406275" y="7439882"/>
            <a:ext cx="2415902" cy="370618"/>
            <a:chOff x="0" y="0"/>
            <a:chExt cx="3221203" cy="494157"/>
          </a:xfrm>
        </p:grpSpPr>
        <p:sp>
          <p:nvSpPr>
            <p:cNvPr id="105" name="Freeform 105"/>
            <p:cNvSpPr/>
            <p:nvPr/>
          </p:nvSpPr>
          <p:spPr>
            <a:xfrm>
              <a:off x="0" y="0"/>
              <a:ext cx="3221205" cy="494162"/>
            </a:xfrm>
            <a:custGeom>
              <a:avLst/>
              <a:gdLst/>
              <a:ahLst/>
              <a:cxnLst/>
              <a:rect l="l" t="t" r="r" b="b"/>
              <a:pathLst>
                <a:path w="3221205" h="494162">
                  <a:moveTo>
                    <a:pt x="0" y="0"/>
                  </a:moveTo>
                  <a:lnTo>
                    <a:pt x="3221205" y="0"/>
                  </a:lnTo>
                  <a:lnTo>
                    <a:pt x="3221205" y="494162"/>
                  </a:lnTo>
                  <a:lnTo>
                    <a:pt x="0" y="49416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7014" b="-77012"/>
              </a:stretch>
            </a:blipFill>
          </p:spPr>
        </p:sp>
        <p:sp>
          <p:nvSpPr>
            <p:cNvPr id="106" name="TextBox 106"/>
            <p:cNvSpPr txBox="1"/>
            <p:nvPr/>
          </p:nvSpPr>
          <p:spPr>
            <a:xfrm>
              <a:off x="0" y="0"/>
              <a:ext cx="3221203" cy="4941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5"/>
                </a:lnSpc>
              </a:pPr>
              <a:r>
                <a:rPr lang="en-US" sz="1396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INTERNAL HEATING</a:t>
              </a:r>
            </a:p>
          </p:txBody>
        </p:sp>
      </p:grpSp>
      <p:sp>
        <p:nvSpPr>
          <p:cNvPr id="107" name="AutoShape 107"/>
          <p:cNvSpPr/>
          <p:nvPr/>
        </p:nvSpPr>
        <p:spPr>
          <a:xfrm rot="156180">
            <a:off x="6961480" y="7668473"/>
            <a:ext cx="503834" cy="0"/>
          </a:xfrm>
          <a:prstGeom prst="line">
            <a:avLst/>
          </a:prstGeom>
          <a:ln w="9525" cap="rnd">
            <a:solidFill>
              <a:srgbClr val="6DE0D2"/>
            </a:solidFill>
            <a:prstDash val="solid"/>
            <a:headEnd type="none" w="sm" len="sm"/>
            <a:tailEnd type="triangle" w="lg" len="med"/>
          </a:ln>
        </p:spPr>
      </p:sp>
      <p:grpSp>
        <p:nvGrpSpPr>
          <p:cNvPr id="108" name="Group 108"/>
          <p:cNvGrpSpPr/>
          <p:nvPr/>
        </p:nvGrpSpPr>
        <p:grpSpPr>
          <a:xfrm>
            <a:off x="7555801" y="7198900"/>
            <a:ext cx="2650779" cy="934945"/>
            <a:chOff x="0" y="0"/>
            <a:chExt cx="3534372" cy="1246594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3534410" cy="1246632"/>
            </a:xfrm>
            <a:custGeom>
              <a:avLst/>
              <a:gdLst/>
              <a:ahLst/>
              <a:cxnLst/>
              <a:rect l="l" t="t" r="r" b="b"/>
              <a:pathLst>
                <a:path w="3534410" h="1246632">
                  <a:moveTo>
                    <a:pt x="0" y="223266"/>
                  </a:moveTo>
                  <a:cubicBezTo>
                    <a:pt x="0" y="99949"/>
                    <a:pt x="99949" y="0"/>
                    <a:pt x="223266" y="0"/>
                  </a:cubicBezTo>
                  <a:lnTo>
                    <a:pt x="3311144" y="0"/>
                  </a:lnTo>
                  <a:cubicBezTo>
                    <a:pt x="3434461" y="0"/>
                    <a:pt x="3534410" y="99949"/>
                    <a:pt x="3534410" y="223266"/>
                  </a:cubicBezTo>
                  <a:lnTo>
                    <a:pt x="3534410" y="1023366"/>
                  </a:lnTo>
                  <a:cubicBezTo>
                    <a:pt x="3534410" y="1146683"/>
                    <a:pt x="3434461" y="1246632"/>
                    <a:pt x="3311144" y="1246632"/>
                  </a:cubicBezTo>
                  <a:lnTo>
                    <a:pt x="223266" y="1246632"/>
                  </a:lnTo>
                  <a:cubicBezTo>
                    <a:pt x="99949" y="1246632"/>
                    <a:pt x="0" y="1146683"/>
                    <a:pt x="0" y="1023366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10" name="Group 110"/>
          <p:cNvGrpSpPr/>
          <p:nvPr/>
        </p:nvGrpSpPr>
        <p:grpSpPr>
          <a:xfrm>
            <a:off x="7673235" y="7439882"/>
            <a:ext cx="2415902" cy="370618"/>
            <a:chOff x="0" y="0"/>
            <a:chExt cx="3221203" cy="494157"/>
          </a:xfrm>
        </p:grpSpPr>
        <p:sp>
          <p:nvSpPr>
            <p:cNvPr id="111" name="Freeform 111"/>
            <p:cNvSpPr/>
            <p:nvPr/>
          </p:nvSpPr>
          <p:spPr>
            <a:xfrm>
              <a:off x="0" y="0"/>
              <a:ext cx="3221205" cy="494162"/>
            </a:xfrm>
            <a:custGeom>
              <a:avLst/>
              <a:gdLst/>
              <a:ahLst/>
              <a:cxnLst/>
              <a:rect l="l" t="t" r="r" b="b"/>
              <a:pathLst>
                <a:path w="3221205" h="494162">
                  <a:moveTo>
                    <a:pt x="0" y="0"/>
                  </a:moveTo>
                  <a:lnTo>
                    <a:pt x="3221205" y="0"/>
                  </a:lnTo>
                  <a:lnTo>
                    <a:pt x="3221205" y="494162"/>
                  </a:lnTo>
                  <a:lnTo>
                    <a:pt x="0" y="49416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7014" b="-77012"/>
              </a:stretch>
            </a:blipFill>
          </p:spPr>
        </p:sp>
        <p:sp>
          <p:nvSpPr>
            <p:cNvPr id="112" name="TextBox 112"/>
            <p:cNvSpPr txBox="1"/>
            <p:nvPr/>
          </p:nvSpPr>
          <p:spPr>
            <a:xfrm>
              <a:off x="0" y="0"/>
              <a:ext cx="3221203" cy="4941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5"/>
                </a:lnSpc>
              </a:pPr>
              <a:r>
                <a:rPr lang="en-US" sz="1396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PARTIAL MELTING</a:t>
              </a:r>
            </a:p>
          </p:txBody>
        </p:sp>
      </p:grpSp>
      <p:sp>
        <p:nvSpPr>
          <p:cNvPr id="113" name="AutoShape 113"/>
          <p:cNvSpPr/>
          <p:nvPr/>
        </p:nvSpPr>
        <p:spPr>
          <a:xfrm rot="156180">
            <a:off x="10228440" y="7668473"/>
            <a:ext cx="503834" cy="0"/>
          </a:xfrm>
          <a:prstGeom prst="line">
            <a:avLst/>
          </a:prstGeom>
          <a:ln w="9525" cap="rnd">
            <a:solidFill>
              <a:srgbClr val="6DE0D2"/>
            </a:solidFill>
            <a:prstDash val="solid"/>
            <a:headEnd type="none" w="sm" len="sm"/>
            <a:tailEnd type="triangle" w="lg" len="med"/>
          </a:ln>
        </p:spPr>
      </p:sp>
      <p:grpSp>
        <p:nvGrpSpPr>
          <p:cNvPr id="114" name="Group 114"/>
          <p:cNvGrpSpPr/>
          <p:nvPr/>
        </p:nvGrpSpPr>
        <p:grpSpPr>
          <a:xfrm>
            <a:off x="10822762" y="7198900"/>
            <a:ext cx="2650779" cy="934945"/>
            <a:chOff x="0" y="0"/>
            <a:chExt cx="3534372" cy="1246594"/>
          </a:xfrm>
        </p:grpSpPr>
        <p:sp>
          <p:nvSpPr>
            <p:cNvPr id="115" name="Freeform 115"/>
            <p:cNvSpPr/>
            <p:nvPr/>
          </p:nvSpPr>
          <p:spPr>
            <a:xfrm>
              <a:off x="0" y="0"/>
              <a:ext cx="3534410" cy="1246632"/>
            </a:xfrm>
            <a:custGeom>
              <a:avLst/>
              <a:gdLst/>
              <a:ahLst/>
              <a:cxnLst/>
              <a:rect l="l" t="t" r="r" b="b"/>
              <a:pathLst>
                <a:path w="3534410" h="1246632">
                  <a:moveTo>
                    <a:pt x="0" y="223266"/>
                  </a:moveTo>
                  <a:cubicBezTo>
                    <a:pt x="0" y="99949"/>
                    <a:pt x="99949" y="0"/>
                    <a:pt x="223266" y="0"/>
                  </a:cubicBezTo>
                  <a:lnTo>
                    <a:pt x="3311144" y="0"/>
                  </a:lnTo>
                  <a:cubicBezTo>
                    <a:pt x="3434461" y="0"/>
                    <a:pt x="3534410" y="99949"/>
                    <a:pt x="3534410" y="223266"/>
                  </a:cubicBezTo>
                  <a:lnTo>
                    <a:pt x="3534410" y="1023366"/>
                  </a:lnTo>
                  <a:cubicBezTo>
                    <a:pt x="3534410" y="1146683"/>
                    <a:pt x="3434461" y="1246632"/>
                    <a:pt x="3311144" y="1246632"/>
                  </a:cubicBezTo>
                  <a:lnTo>
                    <a:pt x="223266" y="1246632"/>
                  </a:lnTo>
                  <a:cubicBezTo>
                    <a:pt x="99949" y="1246632"/>
                    <a:pt x="0" y="1146683"/>
                    <a:pt x="0" y="1023366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16" name="Group 116"/>
          <p:cNvGrpSpPr/>
          <p:nvPr/>
        </p:nvGrpSpPr>
        <p:grpSpPr>
          <a:xfrm>
            <a:off x="10940196" y="7439882"/>
            <a:ext cx="2415902" cy="370618"/>
            <a:chOff x="0" y="0"/>
            <a:chExt cx="3221203" cy="494157"/>
          </a:xfrm>
        </p:grpSpPr>
        <p:sp>
          <p:nvSpPr>
            <p:cNvPr id="117" name="Freeform 117"/>
            <p:cNvSpPr/>
            <p:nvPr/>
          </p:nvSpPr>
          <p:spPr>
            <a:xfrm>
              <a:off x="0" y="0"/>
              <a:ext cx="3221205" cy="494162"/>
            </a:xfrm>
            <a:custGeom>
              <a:avLst/>
              <a:gdLst/>
              <a:ahLst/>
              <a:cxnLst/>
              <a:rect l="l" t="t" r="r" b="b"/>
              <a:pathLst>
                <a:path w="3221205" h="494162">
                  <a:moveTo>
                    <a:pt x="0" y="0"/>
                  </a:moveTo>
                  <a:lnTo>
                    <a:pt x="3221205" y="0"/>
                  </a:lnTo>
                  <a:lnTo>
                    <a:pt x="3221205" y="494162"/>
                  </a:lnTo>
                  <a:lnTo>
                    <a:pt x="0" y="49416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7014" b="-77012"/>
              </a:stretch>
            </a:blipFill>
          </p:spPr>
        </p:sp>
        <p:sp>
          <p:nvSpPr>
            <p:cNvPr id="118" name="TextBox 118"/>
            <p:cNvSpPr txBox="1"/>
            <p:nvPr/>
          </p:nvSpPr>
          <p:spPr>
            <a:xfrm>
              <a:off x="0" y="0"/>
              <a:ext cx="3221203" cy="4941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5"/>
                </a:lnSpc>
              </a:pPr>
              <a:r>
                <a:rPr lang="en-US" sz="1396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MAGMA TRANSPORT</a:t>
              </a:r>
            </a:p>
          </p:txBody>
        </p:sp>
      </p:grpSp>
      <p:sp>
        <p:nvSpPr>
          <p:cNvPr id="119" name="AutoShape 119"/>
          <p:cNvSpPr/>
          <p:nvPr/>
        </p:nvSpPr>
        <p:spPr>
          <a:xfrm rot="156180">
            <a:off x="13495401" y="7668473"/>
            <a:ext cx="503834" cy="0"/>
          </a:xfrm>
          <a:prstGeom prst="line">
            <a:avLst/>
          </a:prstGeom>
          <a:ln w="9525" cap="rnd">
            <a:solidFill>
              <a:srgbClr val="6DE0D2"/>
            </a:solidFill>
            <a:prstDash val="solid"/>
            <a:headEnd type="none" w="sm" len="sm"/>
            <a:tailEnd type="triangle" w="lg" len="med"/>
          </a:ln>
        </p:spPr>
      </p:sp>
      <p:grpSp>
        <p:nvGrpSpPr>
          <p:cNvPr id="120" name="Group 120"/>
          <p:cNvGrpSpPr/>
          <p:nvPr/>
        </p:nvGrpSpPr>
        <p:grpSpPr>
          <a:xfrm>
            <a:off x="14089723" y="7198900"/>
            <a:ext cx="2650779" cy="934945"/>
            <a:chOff x="0" y="0"/>
            <a:chExt cx="3534372" cy="1246594"/>
          </a:xfrm>
        </p:grpSpPr>
        <p:sp>
          <p:nvSpPr>
            <p:cNvPr id="121" name="Freeform 121"/>
            <p:cNvSpPr/>
            <p:nvPr/>
          </p:nvSpPr>
          <p:spPr>
            <a:xfrm>
              <a:off x="0" y="0"/>
              <a:ext cx="3534410" cy="1246632"/>
            </a:xfrm>
            <a:custGeom>
              <a:avLst/>
              <a:gdLst/>
              <a:ahLst/>
              <a:cxnLst/>
              <a:rect l="l" t="t" r="r" b="b"/>
              <a:pathLst>
                <a:path w="3534410" h="1246632">
                  <a:moveTo>
                    <a:pt x="0" y="223266"/>
                  </a:moveTo>
                  <a:cubicBezTo>
                    <a:pt x="0" y="99949"/>
                    <a:pt x="99949" y="0"/>
                    <a:pt x="223266" y="0"/>
                  </a:cubicBezTo>
                  <a:lnTo>
                    <a:pt x="3311144" y="0"/>
                  </a:lnTo>
                  <a:cubicBezTo>
                    <a:pt x="3434461" y="0"/>
                    <a:pt x="3534410" y="99949"/>
                    <a:pt x="3534410" y="223266"/>
                  </a:cubicBezTo>
                  <a:lnTo>
                    <a:pt x="3534410" y="1023366"/>
                  </a:lnTo>
                  <a:cubicBezTo>
                    <a:pt x="3534410" y="1146683"/>
                    <a:pt x="3434461" y="1246632"/>
                    <a:pt x="3311144" y="1246632"/>
                  </a:cubicBezTo>
                  <a:lnTo>
                    <a:pt x="223266" y="1246632"/>
                  </a:lnTo>
                  <a:cubicBezTo>
                    <a:pt x="99949" y="1246632"/>
                    <a:pt x="0" y="1146683"/>
                    <a:pt x="0" y="1023366"/>
                  </a:cubicBezTo>
                  <a:close/>
                </a:path>
              </a:pathLst>
            </a:custGeom>
            <a:solidFill>
              <a:srgbClr val="142840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22" name="Group 122"/>
          <p:cNvGrpSpPr/>
          <p:nvPr/>
        </p:nvGrpSpPr>
        <p:grpSpPr>
          <a:xfrm>
            <a:off x="14207157" y="7439882"/>
            <a:ext cx="2415902" cy="370618"/>
            <a:chOff x="0" y="0"/>
            <a:chExt cx="3221203" cy="494157"/>
          </a:xfrm>
        </p:grpSpPr>
        <p:sp>
          <p:nvSpPr>
            <p:cNvPr id="123" name="Freeform 123"/>
            <p:cNvSpPr/>
            <p:nvPr/>
          </p:nvSpPr>
          <p:spPr>
            <a:xfrm>
              <a:off x="0" y="0"/>
              <a:ext cx="3221205" cy="494162"/>
            </a:xfrm>
            <a:custGeom>
              <a:avLst/>
              <a:gdLst/>
              <a:ahLst/>
              <a:cxnLst/>
              <a:rect l="l" t="t" r="r" b="b"/>
              <a:pathLst>
                <a:path w="3221205" h="494162">
                  <a:moveTo>
                    <a:pt x="0" y="0"/>
                  </a:moveTo>
                  <a:lnTo>
                    <a:pt x="3221205" y="0"/>
                  </a:lnTo>
                  <a:lnTo>
                    <a:pt x="3221205" y="494162"/>
                  </a:lnTo>
                  <a:lnTo>
                    <a:pt x="0" y="49416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7014" b="-77012"/>
              </a:stretch>
            </a:blipFill>
          </p:spPr>
        </p:sp>
        <p:sp>
          <p:nvSpPr>
            <p:cNvPr id="124" name="TextBox 124"/>
            <p:cNvSpPr txBox="1"/>
            <p:nvPr/>
          </p:nvSpPr>
          <p:spPr>
            <a:xfrm>
              <a:off x="0" y="0"/>
              <a:ext cx="3221203" cy="4941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5"/>
                </a:lnSpc>
              </a:pPr>
              <a:r>
                <a:rPr lang="en-US" sz="1396" b="1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OBSERVABLE SIGNALS</a:t>
              </a:r>
            </a:p>
          </p:txBody>
        </p:sp>
      </p:grpSp>
      <p:grpSp>
        <p:nvGrpSpPr>
          <p:cNvPr id="125" name="Group 125"/>
          <p:cNvGrpSpPr/>
          <p:nvPr/>
        </p:nvGrpSpPr>
        <p:grpSpPr>
          <a:xfrm>
            <a:off x="1043235" y="8579206"/>
            <a:ext cx="15785735" cy="411804"/>
            <a:chOff x="0" y="0"/>
            <a:chExt cx="21047646" cy="549072"/>
          </a:xfrm>
        </p:grpSpPr>
        <p:sp>
          <p:nvSpPr>
            <p:cNvPr id="126" name="Freeform 126"/>
            <p:cNvSpPr/>
            <p:nvPr/>
          </p:nvSpPr>
          <p:spPr>
            <a:xfrm>
              <a:off x="0" y="0"/>
              <a:ext cx="21047644" cy="549069"/>
            </a:xfrm>
            <a:custGeom>
              <a:avLst/>
              <a:gdLst/>
              <a:ahLst/>
              <a:cxnLst/>
              <a:rect l="l" t="t" r="r" b="b"/>
              <a:pathLst>
                <a:path w="21047644" h="549069">
                  <a:moveTo>
                    <a:pt x="0" y="0"/>
                  </a:moveTo>
                  <a:lnTo>
                    <a:pt x="21047644" y="0"/>
                  </a:lnTo>
                  <a:lnTo>
                    <a:pt x="21047644" y="549069"/>
                  </a:lnTo>
                  <a:lnTo>
                    <a:pt x="0" y="54906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</p:sp>
        <p:sp>
          <p:nvSpPr>
            <p:cNvPr id="127" name="TextBox 127"/>
            <p:cNvSpPr txBox="1"/>
            <p:nvPr/>
          </p:nvSpPr>
          <p:spPr>
            <a:xfrm>
              <a:off x="0" y="0"/>
              <a:ext cx="21047646" cy="54907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77"/>
                </a:lnSpc>
              </a:pPr>
              <a:r>
                <a:rPr lang="en-US" sz="1981" i="1">
                  <a:solidFill>
                    <a:srgbClr val="A9B8CA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The same broad chain does not mean the same interior physics.</a:t>
              </a:r>
            </a:p>
          </p:txBody>
        </p:sp>
      </p:grpSp>
      <p:grpSp>
        <p:nvGrpSpPr>
          <p:cNvPr id="128" name="Group 128"/>
          <p:cNvGrpSpPr/>
          <p:nvPr/>
        </p:nvGrpSpPr>
        <p:grpSpPr>
          <a:xfrm>
            <a:off x="878510" y="9443990"/>
            <a:ext cx="16540705" cy="247079"/>
            <a:chOff x="0" y="0"/>
            <a:chExt cx="22054274" cy="329438"/>
          </a:xfrm>
        </p:grpSpPr>
        <p:sp>
          <p:nvSpPr>
            <p:cNvPr id="129" name="Freeform 129"/>
            <p:cNvSpPr/>
            <p:nvPr/>
          </p:nvSpPr>
          <p:spPr>
            <a:xfrm>
              <a:off x="0" y="0"/>
              <a:ext cx="22054269" cy="329441"/>
            </a:xfrm>
            <a:custGeom>
              <a:avLst/>
              <a:gdLst/>
              <a:ahLst/>
              <a:cxnLst/>
              <a:rect l="l" t="t" r="r" b="b"/>
              <a:pathLst>
                <a:path w="22054269" h="329441">
                  <a:moveTo>
                    <a:pt x="0" y="0"/>
                  </a:moveTo>
                  <a:lnTo>
                    <a:pt x="22054269" y="0"/>
                  </a:lnTo>
                  <a:lnTo>
                    <a:pt x="22054269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54415" b="-1254414"/>
              </a:stretch>
            </a:blipFill>
          </p:spPr>
        </p:sp>
        <p:sp>
          <p:nvSpPr>
            <p:cNvPr id="130" name="TextBox 130"/>
            <p:cNvSpPr txBox="1"/>
            <p:nvPr/>
          </p:nvSpPr>
          <p:spPr>
            <a:xfrm>
              <a:off x="0" y="0"/>
              <a:ext cx="22054274" cy="32943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41"/>
                </a:lnSpc>
              </a:pPr>
              <a:r>
                <a:rPr lang="en-US" sz="1200" i="1">
                  <a:solidFill>
                    <a:srgbClr val="74869B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Framework synthesized from Turcotte &amp; Schubert (2002); Rolf et al. (2022); Ghail et al. (2024); Nicholls et al. (2026).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35" y="-9535"/>
            <a:ext cx="18320909" cy="10314108"/>
            <a:chOff x="0" y="0"/>
            <a:chExt cx="24427878" cy="137521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27814" cy="13752195"/>
            </a:xfrm>
            <a:custGeom>
              <a:avLst/>
              <a:gdLst/>
              <a:ahLst/>
              <a:cxnLst/>
              <a:rect l="l" t="t" r="r" b="b"/>
              <a:pathLst>
                <a:path w="24427814" h="13752195">
                  <a:moveTo>
                    <a:pt x="0" y="0"/>
                  </a:moveTo>
                  <a:lnTo>
                    <a:pt x="24427814" y="0"/>
                  </a:lnTo>
                  <a:lnTo>
                    <a:pt x="24427814" y="13752195"/>
                  </a:lnTo>
                  <a:lnTo>
                    <a:pt x="0" y="13752195"/>
                  </a:lnTo>
                  <a:close/>
                </a:path>
              </a:pathLst>
            </a:custGeom>
            <a:solidFill>
              <a:srgbClr val="07111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66995" y="512083"/>
            <a:ext cx="67113" cy="67113"/>
            <a:chOff x="0" y="0"/>
            <a:chExt cx="89484" cy="894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2873083" y="1225877"/>
            <a:ext cx="46520" cy="46520"/>
            <a:chOff x="0" y="0"/>
            <a:chExt cx="62027" cy="6202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373397" y="484632"/>
            <a:ext cx="46520" cy="46520"/>
            <a:chOff x="0" y="0"/>
            <a:chExt cx="62027" cy="620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363769" y="1198416"/>
            <a:ext cx="46520" cy="46520"/>
            <a:chOff x="0" y="0"/>
            <a:chExt cx="62027" cy="620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1658181" y="649348"/>
            <a:ext cx="46520" cy="46520"/>
            <a:chOff x="0" y="0"/>
            <a:chExt cx="62027" cy="6202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3991730" y="1143514"/>
            <a:ext cx="67113" cy="67113"/>
            <a:chOff x="0" y="0"/>
            <a:chExt cx="89484" cy="894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7148877" y="608171"/>
            <a:ext cx="46520" cy="46520"/>
            <a:chOff x="0" y="0"/>
            <a:chExt cx="62027" cy="6202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308230" y="2873083"/>
            <a:ext cx="46520" cy="46520"/>
            <a:chOff x="0" y="0"/>
            <a:chExt cx="62027" cy="6202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5069357" y="2118112"/>
            <a:ext cx="46520" cy="46520"/>
            <a:chOff x="0" y="0"/>
            <a:chExt cx="62027" cy="6202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7746063" y="3353514"/>
            <a:ext cx="46520" cy="46520"/>
            <a:chOff x="0" y="0"/>
            <a:chExt cx="62027" cy="6202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1177749" y="2351465"/>
            <a:ext cx="67113" cy="67113"/>
            <a:chOff x="0" y="0"/>
            <a:chExt cx="89484" cy="8948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6325269" y="3010348"/>
            <a:ext cx="46520" cy="46520"/>
            <a:chOff x="0" y="0"/>
            <a:chExt cx="62027" cy="6202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7354769" y="4794818"/>
            <a:ext cx="46520" cy="46520"/>
            <a:chOff x="0" y="0"/>
            <a:chExt cx="62027" cy="6202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676808" y="5481161"/>
            <a:ext cx="46520" cy="46520"/>
            <a:chOff x="0" y="0"/>
            <a:chExt cx="62027" cy="6202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3833946" y="4863455"/>
            <a:ext cx="46520" cy="46520"/>
            <a:chOff x="0" y="0"/>
            <a:chExt cx="62027" cy="6202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6373397" y="6991093"/>
            <a:ext cx="67113" cy="67113"/>
            <a:chOff x="0" y="0"/>
            <a:chExt cx="89484" cy="8948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9736445" y="5824328"/>
            <a:ext cx="46520" cy="46520"/>
            <a:chOff x="0" y="0"/>
            <a:chExt cx="62027" cy="6202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13236759" y="8089230"/>
            <a:ext cx="46520" cy="46520"/>
            <a:chOff x="0" y="0"/>
            <a:chExt cx="62027" cy="62027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6531171" y="7128367"/>
            <a:ext cx="46520" cy="46520"/>
            <a:chOff x="0" y="0"/>
            <a:chExt cx="62027" cy="6202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2118112" y="9050103"/>
            <a:ext cx="46520" cy="46520"/>
            <a:chOff x="0" y="0"/>
            <a:chExt cx="62027" cy="6202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7402897" y="9324642"/>
            <a:ext cx="67113" cy="67113"/>
            <a:chOff x="0" y="0"/>
            <a:chExt cx="89484" cy="8948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1109112" y="9187377"/>
            <a:ext cx="46520" cy="46520"/>
            <a:chOff x="0" y="0"/>
            <a:chExt cx="62027" cy="62027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15570298" y="9118740"/>
            <a:ext cx="46520" cy="46520"/>
            <a:chOff x="0" y="0"/>
            <a:chExt cx="62027" cy="62027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50" name="Group 50"/>
          <p:cNvGrpSpPr/>
          <p:nvPr/>
        </p:nvGrpSpPr>
        <p:grpSpPr>
          <a:xfrm>
            <a:off x="851059" y="370618"/>
            <a:ext cx="10981382" cy="301990"/>
            <a:chOff x="0" y="0"/>
            <a:chExt cx="14641843" cy="402654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4641840" cy="402651"/>
            </a:xfrm>
            <a:custGeom>
              <a:avLst/>
              <a:gdLst/>
              <a:ahLst/>
              <a:cxnLst/>
              <a:rect l="l" t="t" r="r" b="b"/>
              <a:pathLst>
                <a:path w="14641840" h="402651">
                  <a:moveTo>
                    <a:pt x="0" y="0"/>
                  </a:moveTo>
                  <a:lnTo>
                    <a:pt x="14641840" y="0"/>
                  </a:lnTo>
                  <a:lnTo>
                    <a:pt x="14641840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8546" b="-658547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0"/>
              <a:ext cx="14641843" cy="402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85"/>
                </a:lnSpc>
              </a:pPr>
              <a:r>
                <a:rPr lang="en-US" sz="1321" b="1" spc="240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SOLAR SYSTEM CASE STUDY 01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51059" y="782422"/>
            <a:ext cx="16540705" cy="754970"/>
            <a:chOff x="0" y="0"/>
            <a:chExt cx="22054274" cy="1006626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22054269" cy="1006625"/>
            </a:xfrm>
            <a:custGeom>
              <a:avLst/>
              <a:gdLst/>
              <a:ahLst/>
              <a:cxnLst/>
              <a:rect l="l" t="t" r="r" b="b"/>
              <a:pathLst>
                <a:path w="22054269" h="1006625">
                  <a:moveTo>
                    <a:pt x="0" y="0"/>
                  </a:moveTo>
                  <a:lnTo>
                    <a:pt x="22054269" y="0"/>
                  </a:lnTo>
                  <a:lnTo>
                    <a:pt x="22054269" y="1006625"/>
                  </a:lnTo>
                  <a:lnTo>
                    <a:pt x="0" y="10066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76899" b="-376900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0"/>
              <a:ext cx="22054274" cy="10066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683"/>
                </a:lnSpc>
              </a:pPr>
              <a:r>
                <a:rPr lang="en-US" sz="3903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Venus: Heat Beneath a Stagnant lid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 rot="3180">
            <a:off x="843429" y="1697355"/>
            <a:ext cx="16624592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7" name="Group 57"/>
          <p:cNvGrpSpPr/>
          <p:nvPr/>
        </p:nvGrpSpPr>
        <p:grpSpPr>
          <a:xfrm>
            <a:off x="851059" y="9883245"/>
            <a:ext cx="10295039" cy="192176"/>
            <a:chOff x="0" y="0"/>
            <a:chExt cx="13726719" cy="256235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3726723" cy="256232"/>
            </a:xfrm>
            <a:custGeom>
              <a:avLst/>
              <a:gdLst/>
              <a:ahLst/>
              <a:cxnLst/>
              <a:rect l="l" t="t" r="r" b="b"/>
              <a:pathLst>
                <a:path w="13726723" h="256232">
                  <a:moveTo>
                    <a:pt x="0" y="0"/>
                  </a:moveTo>
                  <a:lnTo>
                    <a:pt x="13726723" y="0"/>
                  </a:lnTo>
                  <a:lnTo>
                    <a:pt x="13726723" y="256232"/>
                  </a:lnTo>
                  <a:lnTo>
                    <a:pt x="0" y="25623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93840" b="-993841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0"/>
              <a:ext cx="13726719" cy="2562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387"/>
                </a:lnSpc>
              </a:pPr>
              <a:r>
                <a:rPr lang="en-US" sz="1155" spc="105">
                  <a:solidFill>
                    <a:srgbClr val="74869B"/>
                  </a:solidFill>
                  <a:latin typeface="Aptos"/>
                  <a:ea typeface="Aptos"/>
                  <a:cs typeface="Aptos"/>
                  <a:sym typeface="Aptos"/>
                </a:rPr>
                <a:t>COMPARATIVE PLANETOLOGY  •  SPACE RESEARCH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6609333" y="9842059"/>
            <a:ext cx="754971" cy="247079"/>
            <a:chOff x="0" y="0"/>
            <a:chExt cx="1006627" cy="32943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006626" cy="329441"/>
            </a:xfrm>
            <a:custGeom>
              <a:avLst/>
              <a:gdLst/>
              <a:ahLst/>
              <a:cxnLst/>
              <a:rect l="l" t="t" r="r" b="b"/>
              <a:pathLst>
                <a:path w="1006626" h="329441">
                  <a:moveTo>
                    <a:pt x="0" y="0"/>
                  </a:moveTo>
                  <a:lnTo>
                    <a:pt x="1006626" y="0"/>
                  </a:lnTo>
                  <a:lnTo>
                    <a:pt x="1006626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538" b="-9537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9525"/>
              <a:ext cx="1006627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1"/>
                </a:lnSpc>
              </a:pPr>
              <a:r>
                <a:rPr lang="en-US" sz="1351" b="1">
                  <a:solidFill>
                    <a:srgbClr val="A9B8C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03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658882" y="2059010"/>
            <a:ext cx="5559323" cy="5559323"/>
            <a:chOff x="0" y="0"/>
            <a:chExt cx="7412431" cy="7412431"/>
          </a:xfrm>
        </p:grpSpPr>
        <p:sp>
          <p:nvSpPr>
            <p:cNvPr id="64" name="Freeform 64" descr="/mnt/data/planetary_slides_assets/venus_render.png"/>
            <p:cNvSpPr/>
            <p:nvPr/>
          </p:nvSpPr>
          <p:spPr>
            <a:xfrm>
              <a:off x="0" y="0"/>
              <a:ext cx="7412482" cy="7412482"/>
            </a:xfrm>
            <a:custGeom>
              <a:avLst/>
              <a:gdLst/>
              <a:ahLst/>
              <a:cxnLst/>
              <a:rect l="l" t="t" r="r" b="b"/>
              <a:pathLst>
                <a:path w="7412482" h="7412482">
                  <a:moveTo>
                    <a:pt x="0" y="0"/>
                  </a:moveTo>
                  <a:lnTo>
                    <a:pt x="7412482" y="0"/>
                  </a:lnTo>
                  <a:lnTo>
                    <a:pt x="7412482" y="7412482"/>
                  </a:lnTo>
                  <a:lnTo>
                    <a:pt x="0" y="74124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65" name="Group 65"/>
          <p:cNvGrpSpPr/>
          <p:nvPr/>
        </p:nvGrpSpPr>
        <p:grpSpPr>
          <a:xfrm>
            <a:off x="1241508" y="7610704"/>
            <a:ext cx="2417426" cy="440779"/>
            <a:chOff x="0" y="0"/>
            <a:chExt cx="3223235" cy="587705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3223133" cy="587629"/>
            </a:xfrm>
            <a:custGeom>
              <a:avLst/>
              <a:gdLst/>
              <a:ahLst/>
              <a:cxnLst/>
              <a:rect l="l" t="t" r="r" b="b"/>
              <a:pathLst>
                <a:path w="3223133" h="587629">
                  <a:moveTo>
                    <a:pt x="0" y="227457"/>
                  </a:moveTo>
                  <a:cubicBezTo>
                    <a:pt x="0" y="101854"/>
                    <a:pt x="101854" y="0"/>
                    <a:pt x="227457" y="0"/>
                  </a:cubicBezTo>
                  <a:lnTo>
                    <a:pt x="2995676" y="0"/>
                  </a:lnTo>
                  <a:cubicBezTo>
                    <a:pt x="3121279" y="0"/>
                    <a:pt x="3223133" y="101854"/>
                    <a:pt x="3223133" y="227457"/>
                  </a:cubicBezTo>
                  <a:lnTo>
                    <a:pt x="3223133" y="360172"/>
                  </a:lnTo>
                  <a:cubicBezTo>
                    <a:pt x="3223133" y="485775"/>
                    <a:pt x="3121279" y="587629"/>
                    <a:pt x="2995676" y="587629"/>
                  </a:cubicBezTo>
                  <a:lnTo>
                    <a:pt x="227457" y="587629"/>
                  </a:lnTo>
                  <a:cubicBezTo>
                    <a:pt x="101854" y="587756"/>
                    <a:pt x="0" y="485902"/>
                    <a:pt x="0" y="360172"/>
                  </a:cubicBezTo>
                  <a:close/>
                </a:path>
              </a:pathLst>
            </a:custGeom>
            <a:solidFill>
              <a:srgbClr val="142840"/>
            </a:solidFill>
          </p:spPr>
        </p:sp>
      </p:grpSp>
      <p:grpSp>
        <p:nvGrpSpPr>
          <p:cNvPr id="67" name="Group 67"/>
          <p:cNvGrpSpPr/>
          <p:nvPr/>
        </p:nvGrpSpPr>
        <p:grpSpPr>
          <a:xfrm>
            <a:off x="1358941" y="7652652"/>
            <a:ext cx="2182549" cy="343167"/>
            <a:chOff x="0" y="0"/>
            <a:chExt cx="2910065" cy="457556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2910066" cy="457557"/>
            </a:xfrm>
            <a:custGeom>
              <a:avLst/>
              <a:gdLst/>
              <a:ahLst/>
              <a:cxnLst/>
              <a:rect l="l" t="t" r="r" b="b"/>
              <a:pathLst>
                <a:path w="2910066" h="457557">
                  <a:moveTo>
                    <a:pt x="0" y="0"/>
                  </a:moveTo>
                  <a:lnTo>
                    <a:pt x="2910066" y="0"/>
                  </a:lnTo>
                  <a:lnTo>
                    <a:pt x="2910066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3925" b="-73924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-9525"/>
              <a:ext cx="2910065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531"/>
                </a:lnSpc>
              </a:pPr>
              <a:r>
                <a:rPr lang="en-US" sz="1275" b="1" spc="165">
                  <a:solidFill>
                    <a:srgbClr val="FFC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CONCEPTUAL RENDER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1276588" y="8153676"/>
            <a:ext cx="3431677" cy="247079"/>
            <a:chOff x="0" y="0"/>
            <a:chExt cx="4575569" cy="329438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4575575" cy="329441"/>
            </a:xfrm>
            <a:custGeom>
              <a:avLst/>
              <a:gdLst/>
              <a:ahLst/>
              <a:cxnLst/>
              <a:rect l="l" t="t" r="r" b="b"/>
              <a:pathLst>
                <a:path w="4575575" h="329441">
                  <a:moveTo>
                    <a:pt x="0" y="0"/>
                  </a:moveTo>
                  <a:lnTo>
                    <a:pt x="4575575" y="0"/>
                  </a:lnTo>
                  <a:lnTo>
                    <a:pt x="4575575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0625" b="-220624"/>
              </a:stretch>
            </a:blipFill>
          </p:spPr>
        </p:sp>
        <p:sp>
          <p:nvSpPr>
            <p:cNvPr id="72" name="TextBox 72"/>
            <p:cNvSpPr txBox="1"/>
            <p:nvPr/>
          </p:nvSpPr>
          <p:spPr>
            <a:xfrm>
              <a:off x="0" y="0"/>
              <a:ext cx="4575569" cy="32943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59"/>
                </a:lnSpc>
              </a:pPr>
              <a:r>
                <a:rPr lang="en-US" sz="1215" b="1" spc="105">
                  <a:solidFill>
                    <a:srgbClr val="74869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NOT A MAGELLAN IMAGE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6485115" y="2051380"/>
            <a:ext cx="4984328" cy="1868357"/>
            <a:chOff x="0" y="0"/>
            <a:chExt cx="6645770" cy="2491143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6645783" cy="2491232"/>
            </a:xfrm>
            <a:custGeom>
              <a:avLst/>
              <a:gdLst/>
              <a:ahLst/>
              <a:cxnLst/>
              <a:rect l="l" t="t" r="r" b="b"/>
              <a:pathLst>
                <a:path w="6645783" h="2491232">
                  <a:moveTo>
                    <a:pt x="0" y="221488"/>
                  </a:moveTo>
                  <a:cubicBezTo>
                    <a:pt x="0" y="99187"/>
                    <a:pt x="99187" y="0"/>
                    <a:pt x="221488" y="0"/>
                  </a:cubicBezTo>
                  <a:lnTo>
                    <a:pt x="6424295" y="0"/>
                  </a:lnTo>
                  <a:cubicBezTo>
                    <a:pt x="6546596" y="0"/>
                    <a:pt x="6645783" y="99187"/>
                    <a:pt x="6645783" y="221488"/>
                  </a:cubicBezTo>
                  <a:lnTo>
                    <a:pt x="6645783" y="2269744"/>
                  </a:lnTo>
                  <a:cubicBezTo>
                    <a:pt x="6645783" y="2392045"/>
                    <a:pt x="6546596" y="2491232"/>
                    <a:pt x="6424295" y="2491232"/>
                  </a:cubicBezTo>
                  <a:lnTo>
                    <a:pt x="221488" y="2491232"/>
                  </a:lnTo>
                  <a:cubicBezTo>
                    <a:pt x="99187" y="2491105"/>
                    <a:pt x="0" y="2392045"/>
                    <a:pt x="0" y="2269744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75" name="Group 75"/>
          <p:cNvGrpSpPr/>
          <p:nvPr/>
        </p:nvGrpSpPr>
        <p:grpSpPr>
          <a:xfrm>
            <a:off x="6808451" y="2333539"/>
            <a:ext cx="6863363" cy="247079"/>
            <a:chOff x="0" y="0"/>
            <a:chExt cx="9151150" cy="329438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9151149" cy="329441"/>
            </a:xfrm>
            <a:custGeom>
              <a:avLst/>
              <a:gdLst/>
              <a:ahLst/>
              <a:cxnLst/>
              <a:rect l="l" t="t" r="r" b="b"/>
              <a:pathLst>
                <a:path w="9151149" h="329441">
                  <a:moveTo>
                    <a:pt x="0" y="0"/>
                  </a:moveTo>
                  <a:lnTo>
                    <a:pt x="9151149" y="0"/>
                  </a:lnTo>
                  <a:lnTo>
                    <a:pt x="9151149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91251" b="-491250"/>
              </a:stretch>
            </a:blipFill>
          </p:spPr>
        </p:sp>
        <p:sp>
          <p:nvSpPr>
            <p:cNvPr id="77" name="TextBox 77"/>
            <p:cNvSpPr txBox="1"/>
            <p:nvPr/>
          </p:nvSpPr>
          <p:spPr>
            <a:xfrm>
              <a:off x="0" y="-9525"/>
              <a:ext cx="9151150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31"/>
                </a:lnSpc>
              </a:pPr>
              <a:r>
                <a:rPr lang="en-US" sz="1275" b="1" spc="165">
                  <a:solidFill>
                    <a:srgbClr val="FFC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INTERIOR</a:t>
              </a:r>
            </a:p>
          </p:txBody>
        </p:sp>
      </p:grpSp>
      <p:sp>
        <p:nvSpPr>
          <p:cNvPr id="78" name="TextBox 78"/>
          <p:cNvSpPr txBox="1"/>
          <p:nvPr/>
        </p:nvSpPr>
        <p:spPr>
          <a:xfrm>
            <a:off x="6808451" y="2800255"/>
            <a:ext cx="4227833" cy="617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2251" b="1">
                <a:solidFill>
                  <a:srgbClr val="F3F6FB"/>
                </a:solidFill>
                <a:latin typeface="Aptos Bold"/>
                <a:ea typeface="Aptos Bold"/>
                <a:cs typeface="Aptos Bold"/>
                <a:sym typeface="Aptos Bold"/>
              </a:rPr>
              <a:t>Metallic core • silicate mantle • crust</a:t>
            </a:r>
          </a:p>
        </p:txBody>
      </p:sp>
      <p:grpSp>
        <p:nvGrpSpPr>
          <p:cNvPr id="79" name="Group 79"/>
          <p:cNvGrpSpPr/>
          <p:nvPr/>
        </p:nvGrpSpPr>
        <p:grpSpPr>
          <a:xfrm>
            <a:off x="11769900" y="2051380"/>
            <a:ext cx="5615759" cy="1868357"/>
            <a:chOff x="0" y="0"/>
            <a:chExt cx="7487679" cy="2491143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7487666" cy="2491232"/>
            </a:xfrm>
            <a:custGeom>
              <a:avLst/>
              <a:gdLst/>
              <a:ahLst/>
              <a:cxnLst/>
              <a:rect l="l" t="t" r="r" b="b"/>
              <a:pathLst>
                <a:path w="7487666" h="2491232">
                  <a:moveTo>
                    <a:pt x="0" y="221488"/>
                  </a:moveTo>
                  <a:cubicBezTo>
                    <a:pt x="0" y="99187"/>
                    <a:pt x="99187" y="0"/>
                    <a:pt x="221488" y="0"/>
                  </a:cubicBezTo>
                  <a:lnTo>
                    <a:pt x="7266178" y="0"/>
                  </a:lnTo>
                  <a:cubicBezTo>
                    <a:pt x="7388479" y="0"/>
                    <a:pt x="7487666" y="99187"/>
                    <a:pt x="7487666" y="221488"/>
                  </a:cubicBezTo>
                  <a:lnTo>
                    <a:pt x="7487666" y="2269744"/>
                  </a:lnTo>
                  <a:cubicBezTo>
                    <a:pt x="7487666" y="2392045"/>
                    <a:pt x="7388479" y="2491232"/>
                    <a:pt x="7266178" y="2491232"/>
                  </a:cubicBezTo>
                  <a:lnTo>
                    <a:pt x="221488" y="2491232"/>
                  </a:lnTo>
                  <a:cubicBezTo>
                    <a:pt x="99187" y="2491105"/>
                    <a:pt x="0" y="2392045"/>
                    <a:pt x="0" y="2269744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81" name="Group 81"/>
          <p:cNvGrpSpPr/>
          <p:nvPr/>
        </p:nvGrpSpPr>
        <p:grpSpPr>
          <a:xfrm>
            <a:off x="12106970" y="2333539"/>
            <a:ext cx="6863363" cy="247079"/>
            <a:chOff x="0" y="0"/>
            <a:chExt cx="9151150" cy="329438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9151149" cy="329441"/>
            </a:xfrm>
            <a:custGeom>
              <a:avLst/>
              <a:gdLst/>
              <a:ahLst/>
              <a:cxnLst/>
              <a:rect l="l" t="t" r="r" b="b"/>
              <a:pathLst>
                <a:path w="9151149" h="329441">
                  <a:moveTo>
                    <a:pt x="0" y="0"/>
                  </a:moveTo>
                  <a:lnTo>
                    <a:pt x="9151149" y="0"/>
                  </a:lnTo>
                  <a:lnTo>
                    <a:pt x="9151149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91251" b="-491250"/>
              </a:stretch>
            </a:blipFill>
          </p:spPr>
        </p:sp>
        <p:sp>
          <p:nvSpPr>
            <p:cNvPr id="83" name="TextBox 83"/>
            <p:cNvSpPr txBox="1"/>
            <p:nvPr/>
          </p:nvSpPr>
          <p:spPr>
            <a:xfrm>
              <a:off x="0" y="-9525"/>
              <a:ext cx="9151150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31"/>
                </a:lnSpc>
              </a:pPr>
              <a:r>
                <a:rPr lang="en-US" sz="1275" b="1" spc="165">
                  <a:solidFill>
                    <a:srgbClr val="FFC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TECTONIC REGIME</a:t>
              </a:r>
            </a:p>
          </p:txBody>
        </p:sp>
      </p:grpSp>
      <p:sp>
        <p:nvSpPr>
          <p:cNvPr id="84" name="TextBox 84"/>
          <p:cNvSpPr txBox="1"/>
          <p:nvPr/>
        </p:nvSpPr>
        <p:spPr>
          <a:xfrm>
            <a:off x="12106970" y="2790730"/>
            <a:ext cx="4859264" cy="668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1"/>
              </a:lnSpc>
            </a:pPr>
            <a:r>
              <a:rPr lang="en-US" sz="2101" b="1">
                <a:solidFill>
                  <a:srgbClr val="F3F6FB"/>
                </a:solidFill>
                <a:latin typeface="Aptos Bold"/>
                <a:ea typeface="Aptos Bold"/>
                <a:cs typeface="Aptos Bold"/>
                <a:sym typeface="Aptos Bold"/>
              </a:rPr>
              <a:t>No established global Earth-like plate tectonics</a:t>
            </a:r>
          </a:p>
        </p:txBody>
      </p:sp>
      <p:grpSp>
        <p:nvGrpSpPr>
          <p:cNvPr id="85" name="Group 85"/>
          <p:cNvGrpSpPr/>
          <p:nvPr/>
        </p:nvGrpSpPr>
        <p:grpSpPr>
          <a:xfrm>
            <a:off x="6485115" y="4192753"/>
            <a:ext cx="10900543" cy="1868357"/>
            <a:chOff x="0" y="0"/>
            <a:chExt cx="14534058" cy="2491143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14534135" cy="2491232"/>
            </a:xfrm>
            <a:custGeom>
              <a:avLst/>
              <a:gdLst/>
              <a:ahLst/>
              <a:cxnLst/>
              <a:rect l="l" t="t" r="r" b="b"/>
              <a:pathLst>
                <a:path w="14534135" h="2491232">
                  <a:moveTo>
                    <a:pt x="0" y="221488"/>
                  </a:moveTo>
                  <a:cubicBezTo>
                    <a:pt x="0" y="99187"/>
                    <a:pt x="99187" y="0"/>
                    <a:pt x="221488" y="0"/>
                  </a:cubicBezTo>
                  <a:lnTo>
                    <a:pt x="14312646" y="0"/>
                  </a:lnTo>
                  <a:cubicBezTo>
                    <a:pt x="14434947" y="0"/>
                    <a:pt x="14534135" y="99187"/>
                    <a:pt x="14534135" y="221488"/>
                  </a:cubicBezTo>
                  <a:lnTo>
                    <a:pt x="14534135" y="2269744"/>
                  </a:lnTo>
                  <a:cubicBezTo>
                    <a:pt x="14534135" y="2392045"/>
                    <a:pt x="14434947" y="2491232"/>
                    <a:pt x="14312646" y="2491232"/>
                  </a:cubicBezTo>
                  <a:lnTo>
                    <a:pt x="221488" y="2491232"/>
                  </a:lnTo>
                  <a:cubicBezTo>
                    <a:pt x="99187" y="2491105"/>
                    <a:pt x="0" y="2392045"/>
                    <a:pt x="0" y="2269744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87" name="Group 87"/>
          <p:cNvGrpSpPr/>
          <p:nvPr/>
        </p:nvGrpSpPr>
        <p:grpSpPr>
          <a:xfrm>
            <a:off x="6808451" y="4488637"/>
            <a:ext cx="6863363" cy="247079"/>
            <a:chOff x="0" y="0"/>
            <a:chExt cx="9151150" cy="329438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9151149" cy="329441"/>
            </a:xfrm>
            <a:custGeom>
              <a:avLst/>
              <a:gdLst/>
              <a:ahLst/>
              <a:cxnLst/>
              <a:rect l="l" t="t" r="r" b="b"/>
              <a:pathLst>
                <a:path w="9151149" h="329441">
                  <a:moveTo>
                    <a:pt x="0" y="0"/>
                  </a:moveTo>
                  <a:lnTo>
                    <a:pt x="9151149" y="0"/>
                  </a:lnTo>
                  <a:lnTo>
                    <a:pt x="9151149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91251" b="-491250"/>
              </a:stretch>
            </a:blipFill>
          </p:spPr>
        </p:sp>
        <p:sp>
          <p:nvSpPr>
            <p:cNvPr id="89" name="TextBox 89"/>
            <p:cNvSpPr txBox="1"/>
            <p:nvPr/>
          </p:nvSpPr>
          <p:spPr>
            <a:xfrm>
              <a:off x="0" y="-9525"/>
              <a:ext cx="9151150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31"/>
                </a:lnSpc>
              </a:pPr>
              <a:r>
                <a:rPr lang="en-US" sz="1275" b="1" spc="165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CANDIDATE MECHANISMS</a:t>
              </a: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6814556" y="5084988"/>
            <a:ext cx="3172396" cy="440779"/>
            <a:chOff x="0" y="0"/>
            <a:chExt cx="4229862" cy="587705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4229862" cy="587629"/>
            </a:xfrm>
            <a:custGeom>
              <a:avLst/>
              <a:gdLst/>
              <a:ahLst/>
              <a:cxnLst/>
              <a:rect l="l" t="t" r="r" b="b"/>
              <a:pathLst>
                <a:path w="4229862" h="587629">
                  <a:moveTo>
                    <a:pt x="0" y="227457"/>
                  </a:moveTo>
                  <a:cubicBezTo>
                    <a:pt x="0" y="101854"/>
                    <a:pt x="101854" y="0"/>
                    <a:pt x="227457" y="0"/>
                  </a:cubicBezTo>
                  <a:lnTo>
                    <a:pt x="4002405" y="0"/>
                  </a:lnTo>
                  <a:cubicBezTo>
                    <a:pt x="4128008" y="0"/>
                    <a:pt x="4229862" y="101854"/>
                    <a:pt x="4229862" y="227457"/>
                  </a:cubicBezTo>
                  <a:lnTo>
                    <a:pt x="4229862" y="360172"/>
                  </a:lnTo>
                  <a:cubicBezTo>
                    <a:pt x="4229862" y="485775"/>
                    <a:pt x="4128008" y="587629"/>
                    <a:pt x="4002405" y="587629"/>
                  </a:cubicBezTo>
                  <a:lnTo>
                    <a:pt x="227457" y="587629"/>
                  </a:lnTo>
                  <a:cubicBezTo>
                    <a:pt x="101854" y="587756"/>
                    <a:pt x="0" y="485902"/>
                    <a:pt x="0" y="360172"/>
                  </a:cubicBezTo>
                  <a:close/>
                </a:path>
              </a:pathLst>
            </a:custGeom>
            <a:solidFill>
              <a:srgbClr val="142840"/>
            </a:solidFill>
          </p:spPr>
        </p:sp>
      </p:grpSp>
      <p:grpSp>
        <p:nvGrpSpPr>
          <p:cNvPr id="92" name="Group 92"/>
          <p:cNvGrpSpPr/>
          <p:nvPr/>
        </p:nvGrpSpPr>
        <p:grpSpPr>
          <a:xfrm>
            <a:off x="6932000" y="5126936"/>
            <a:ext cx="2937520" cy="343167"/>
            <a:chOff x="0" y="0"/>
            <a:chExt cx="3916693" cy="457556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3916692" cy="457557"/>
            </a:xfrm>
            <a:custGeom>
              <a:avLst/>
              <a:gdLst/>
              <a:ahLst/>
              <a:cxnLst/>
              <a:rect l="l" t="t" r="r" b="b"/>
              <a:pathLst>
                <a:path w="3916692" h="457557">
                  <a:moveTo>
                    <a:pt x="0" y="0"/>
                  </a:moveTo>
                  <a:lnTo>
                    <a:pt x="3916692" y="0"/>
                  </a:lnTo>
                  <a:lnTo>
                    <a:pt x="3916692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16792" b="-116791"/>
              </a:stretch>
            </a:blipFill>
          </p:spPr>
        </p:sp>
        <p:sp>
          <p:nvSpPr>
            <p:cNvPr id="94" name="TextBox 94"/>
            <p:cNvSpPr txBox="1"/>
            <p:nvPr/>
          </p:nvSpPr>
          <p:spPr>
            <a:xfrm>
              <a:off x="0" y="-9525"/>
              <a:ext cx="3916693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531"/>
                </a:lnSpc>
              </a:pPr>
              <a:r>
                <a:rPr lang="en-US" sz="1275" b="1" spc="165">
                  <a:solidFill>
                    <a:srgbClr val="FFC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STAGNANT LID</a:t>
              </a:r>
            </a:p>
          </p:txBody>
        </p:sp>
      </p:grpSp>
      <p:grpSp>
        <p:nvGrpSpPr>
          <p:cNvPr id="95" name="Group 95"/>
          <p:cNvGrpSpPr/>
          <p:nvPr/>
        </p:nvGrpSpPr>
        <p:grpSpPr>
          <a:xfrm>
            <a:off x="10287419" y="5084988"/>
            <a:ext cx="3172396" cy="440779"/>
            <a:chOff x="0" y="0"/>
            <a:chExt cx="4229862" cy="587705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4229862" cy="587629"/>
            </a:xfrm>
            <a:custGeom>
              <a:avLst/>
              <a:gdLst/>
              <a:ahLst/>
              <a:cxnLst/>
              <a:rect l="l" t="t" r="r" b="b"/>
              <a:pathLst>
                <a:path w="4229862" h="587629">
                  <a:moveTo>
                    <a:pt x="0" y="227457"/>
                  </a:moveTo>
                  <a:cubicBezTo>
                    <a:pt x="0" y="101854"/>
                    <a:pt x="101854" y="0"/>
                    <a:pt x="227457" y="0"/>
                  </a:cubicBezTo>
                  <a:lnTo>
                    <a:pt x="4002405" y="0"/>
                  </a:lnTo>
                  <a:cubicBezTo>
                    <a:pt x="4128008" y="0"/>
                    <a:pt x="4229862" y="101854"/>
                    <a:pt x="4229862" y="227457"/>
                  </a:cubicBezTo>
                  <a:lnTo>
                    <a:pt x="4229862" y="360172"/>
                  </a:lnTo>
                  <a:cubicBezTo>
                    <a:pt x="4229862" y="485775"/>
                    <a:pt x="4128008" y="587629"/>
                    <a:pt x="4002405" y="587629"/>
                  </a:cubicBezTo>
                  <a:lnTo>
                    <a:pt x="227457" y="587629"/>
                  </a:lnTo>
                  <a:cubicBezTo>
                    <a:pt x="101854" y="587756"/>
                    <a:pt x="0" y="485902"/>
                    <a:pt x="0" y="360172"/>
                  </a:cubicBezTo>
                  <a:close/>
                </a:path>
              </a:pathLst>
            </a:custGeom>
            <a:solidFill>
              <a:srgbClr val="142840"/>
            </a:solidFill>
          </p:spPr>
        </p:sp>
      </p:grpSp>
      <p:grpSp>
        <p:nvGrpSpPr>
          <p:cNvPr id="97" name="Group 97"/>
          <p:cNvGrpSpPr/>
          <p:nvPr/>
        </p:nvGrpSpPr>
        <p:grpSpPr>
          <a:xfrm>
            <a:off x="10404853" y="5126936"/>
            <a:ext cx="2937520" cy="343167"/>
            <a:chOff x="0" y="0"/>
            <a:chExt cx="3916693" cy="457556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3916692" cy="457557"/>
            </a:xfrm>
            <a:custGeom>
              <a:avLst/>
              <a:gdLst/>
              <a:ahLst/>
              <a:cxnLst/>
              <a:rect l="l" t="t" r="r" b="b"/>
              <a:pathLst>
                <a:path w="3916692" h="457557">
                  <a:moveTo>
                    <a:pt x="0" y="0"/>
                  </a:moveTo>
                  <a:lnTo>
                    <a:pt x="3916692" y="0"/>
                  </a:lnTo>
                  <a:lnTo>
                    <a:pt x="3916692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16792" b="-116791"/>
              </a:stretch>
            </a:blipFill>
          </p:spPr>
        </p:sp>
        <p:sp>
          <p:nvSpPr>
            <p:cNvPr id="99" name="TextBox 99"/>
            <p:cNvSpPr txBox="1"/>
            <p:nvPr/>
          </p:nvSpPr>
          <p:spPr>
            <a:xfrm>
              <a:off x="0" y="-9525"/>
              <a:ext cx="3916693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531"/>
                </a:lnSpc>
              </a:pPr>
              <a:r>
                <a:rPr lang="en-US" sz="1275" b="1" spc="165">
                  <a:solidFill>
                    <a:srgbClr val="FF8F7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MANTLE PLUMES</a:t>
              </a:r>
            </a:p>
          </p:txBody>
        </p:sp>
      </p:grpSp>
      <p:grpSp>
        <p:nvGrpSpPr>
          <p:cNvPr id="100" name="Group 100"/>
          <p:cNvGrpSpPr/>
          <p:nvPr/>
        </p:nvGrpSpPr>
        <p:grpSpPr>
          <a:xfrm>
            <a:off x="13760282" y="5084988"/>
            <a:ext cx="3584200" cy="440779"/>
            <a:chOff x="0" y="0"/>
            <a:chExt cx="4778934" cy="587705"/>
          </a:xfrm>
        </p:grpSpPr>
        <p:sp>
          <p:nvSpPr>
            <p:cNvPr id="101" name="Freeform 101"/>
            <p:cNvSpPr/>
            <p:nvPr/>
          </p:nvSpPr>
          <p:spPr>
            <a:xfrm>
              <a:off x="0" y="0"/>
              <a:ext cx="4778883" cy="587629"/>
            </a:xfrm>
            <a:custGeom>
              <a:avLst/>
              <a:gdLst/>
              <a:ahLst/>
              <a:cxnLst/>
              <a:rect l="l" t="t" r="r" b="b"/>
              <a:pathLst>
                <a:path w="4778883" h="587629">
                  <a:moveTo>
                    <a:pt x="0" y="227457"/>
                  </a:moveTo>
                  <a:cubicBezTo>
                    <a:pt x="0" y="101854"/>
                    <a:pt x="101854" y="0"/>
                    <a:pt x="227457" y="0"/>
                  </a:cubicBezTo>
                  <a:lnTo>
                    <a:pt x="4551426" y="0"/>
                  </a:lnTo>
                  <a:cubicBezTo>
                    <a:pt x="4677029" y="0"/>
                    <a:pt x="4778883" y="101854"/>
                    <a:pt x="4778883" y="227457"/>
                  </a:cubicBezTo>
                  <a:lnTo>
                    <a:pt x="4778883" y="360172"/>
                  </a:lnTo>
                  <a:cubicBezTo>
                    <a:pt x="4778883" y="485775"/>
                    <a:pt x="4677029" y="587629"/>
                    <a:pt x="4551426" y="587629"/>
                  </a:cubicBezTo>
                  <a:lnTo>
                    <a:pt x="227457" y="587629"/>
                  </a:lnTo>
                  <a:cubicBezTo>
                    <a:pt x="101854" y="587756"/>
                    <a:pt x="0" y="485902"/>
                    <a:pt x="0" y="360172"/>
                  </a:cubicBezTo>
                  <a:close/>
                </a:path>
              </a:pathLst>
            </a:custGeom>
            <a:solidFill>
              <a:srgbClr val="142840"/>
            </a:solidFill>
          </p:spPr>
        </p:sp>
      </p:grpSp>
      <p:grpSp>
        <p:nvGrpSpPr>
          <p:cNvPr id="102" name="Group 102"/>
          <p:cNvGrpSpPr/>
          <p:nvPr/>
        </p:nvGrpSpPr>
        <p:grpSpPr>
          <a:xfrm>
            <a:off x="13877715" y="5126936"/>
            <a:ext cx="3349323" cy="343167"/>
            <a:chOff x="0" y="0"/>
            <a:chExt cx="4465764" cy="457556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4465761" cy="457557"/>
            </a:xfrm>
            <a:custGeom>
              <a:avLst/>
              <a:gdLst/>
              <a:ahLst/>
              <a:cxnLst/>
              <a:rect l="l" t="t" r="r" b="b"/>
              <a:pathLst>
                <a:path w="4465761" h="457557">
                  <a:moveTo>
                    <a:pt x="0" y="0"/>
                  </a:moveTo>
                  <a:lnTo>
                    <a:pt x="4465761" y="0"/>
                  </a:lnTo>
                  <a:lnTo>
                    <a:pt x="4465761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0174" b="-140173"/>
              </a:stretch>
            </a:blipFill>
          </p:spPr>
        </p:sp>
        <p:sp>
          <p:nvSpPr>
            <p:cNvPr id="104" name="TextBox 104"/>
            <p:cNvSpPr txBox="1"/>
            <p:nvPr/>
          </p:nvSpPr>
          <p:spPr>
            <a:xfrm>
              <a:off x="0" y="-9525"/>
              <a:ext cx="4465764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531"/>
                </a:lnSpc>
              </a:pPr>
              <a:r>
                <a:rPr lang="en-US" sz="1275" b="1" spc="165">
                  <a:solidFill>
                    <a:srgbClr val="B8A5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EPISODIC / REGIONAL RESURFACING</a:t>
              </a:r>
            </a:p>
          </p:txBody>
        </p:sp>
      </p:grpSp>
      <p:grpSp>
        <p:nvGrpSpPr>
          <p:cNvPr id="105" name="Group 105"/>
          <p:cNvGrpSpPr/>
          <p:nvPr/>
        </p:nvGrpSpPr>
        <p:grpSpPr>
          <a:xfrm>
            <a:off x="6485115" y="6347851"/>
            <a:ext cx="10900543" cy="1758544"/>
            <a:chOff x="0" y="0"/>
            <a:chExt cx="14534058" cy="2344725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14534133" cy="2344801"/>
            </a:xfrm>
            <a:custGeom>
              <a:avLst/>
              <a:gdLst/>
              <a:ahLst/>
              <a:cxnLst/>
              <a:rect l="l" t="t" r="r" b="b"/>
              <a:pathLst>
                <a:path w="14534133" h="2344801">
                  <a:moveTo>
                    <a:pt x="0" y="221615"/>
                  </a:moveTo>
                  <a:cubicBezTo>
                    <a:pt x="0" y="99187"/>
                    <a:pt x="99187" y="0"/>
                    <a:pt x="221615" y="0"/>
                  </a:cubicBezTo>
                  <a:lnTo>
                    <a:pt x="14312519" y="0"/>
                  </a:lnTo>
                  <a:cubicBezTo>
                    <a:pt x="14434820" y="0"/>
                    <a:pt x="14534133" y="99187"/>
                    <a:pt x="14534133" y="221615"/>
                  </a:cubicBezTo>
                  <a:lnTo>
                    <a:pt x="14534133" y="2123186"/>
                  </a:lnTo>
                  <a:cubicBezTo>
                    <a:pt x="14534133" y="2245487"/>
                    <a:pt x="14434947" y="2344801"/>
                    <a:pt x="14312519" y="2344801"/>
                  </a:cubicBezTo>
                  <a:lnTo>
                    <a:pt x="221615" y="2344801"/>
                  </a:lnTo>
                  <a:cubicBezTo>
                    <a:pt x="99187" y="2344674"/>
                    <a:pt x="0" y="2245487"/>
                    <a:pt x="0" y="2123186"/>
                  </a:cubicBezTo>
                  <a:close/>
                </a:path>
              </a:pathLst>
            </a:custGeom>
            <a:solidFill>
              <a:srgbClr val="142840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07" name="Group 107"/>
          <p:cNvGrpSpPr/>
          <p:nvPr/>
        </p:nvGrpSpPr>
        <p:grpSpPr>
          <a:xfrm>
            <a:off x="6822186" y="6630010"/>
            <a:ext cx="2059010" cy="329441"/>
            <a:chOff x="0" y="0"/>
            <a:chExt cx="2745346" cy="439255"/>
          </a:xfrm>
        </p:grpSpPr>
        <p:sp>
          <p:nvSpPr>
            <p:cNvPr id="108" name="Freeform 108"/>
            <p:cNvSpPr/>
            <p:nvPr/>
          </p:nvSpPr>
          <p:spPr>
            <a:xfrm>
              <a:off x="0" y="0"/>
              <a:ext cx="2745345" cy="439255"/>
            </a:xfrm>
            <a:custGeom>
              <a:avLst/>
              <a:gdLst/>
              <a:ahLst/>
              <a:cxnLst/>
              <a:rect l="l" t="t" r="r" b="b"/>
              <a:pathLst>
                <a:path w="2745345" h="439255">
                  <a:moveTo>
                    <a:pt x="0" y="0"/>
                  </a:moveTo>
                  <a:lnTo>
                    <a:pt x="2745345" y="0"/>
                  </a:lnTo>
                  <a:lnTo>
                    <a:pt x="2745345" y="439255"/>
                  </a:lnTo>
                  <a:lnTo>
                    <a:pt x="0" y="43925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1781" b="-71781"/>
              </a:stretch>
            </a:blipFill>
          </p:spPr>
        </p:sp>
        <p:sp>
          <p:nvSpPr>
            <p:cNvPr id="109" name="TextBox 109"/>
            <p:cNvSpPr txBox="1"/>
            <p:nvPr/>
          </p:nvSpPr>
          <p:spPr>
            <a:xfrm>
              <a:off x="0" y="0"/>
              <a:ext cx="2745346" cy="4392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1"/>
                </a:lnSpc>
              </a:pPr>
              <a:r>
                <a:rPr lang="en-US" sz="1501" b="1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Key uncertainty</a:t>
              </a:r>
            </a:p>
          </p:txBody>
        </p:sp>
      </p:grpSp>
      <p:grpSp>
        <p:nvGrpSpPr>
          <p:cNvPr id="110" name="Group 110"/>
          <p:cNvGrpSpPr/>
          <p:nvPr/>
        </p:nvGrpSpPr>
        <p:grpSpPr>
          <a:xfrm>
            <a:off x="6822186" y="7055539"/>
            <a:ext cx="9883245" cy="617706"/>
            <a:chOff x="0" y="0"/>
            <a:chExt cx="13177660" cy="823608"/>
          </a:xfrm>
        </p:grpSpPr>
        <p:sp>
          <p:nvSpPr>
            <p:cNvPr id="111" name="Freeform 111"/>
            <p:cNvSpPr/>
            <p:nvPr/>
          </p:nvSpPr>
          <p:spPr>
            <a:xfrm>
              <a:off x="0" y="0"/>
              <a:ext cx="13177655" cy="823603"/>
            </a:xfrm>
            <a:custGeom>
              <a:avLst/>
              <a:gdLst/>
              <a:ahLst/>
              <a:cxnLst/>
              <a:rect l="l" t="t" r="r" b="b"/>
              <a:pathLst>
                <a:path w="13177655" h="823603">
                  <a:moveTo>
                    <a:pt x="0" y="0"/>
                  </a:moveTo>
                  <a:lnTo>
                    <a:pt x="13177655" y="0"/>
                  </a:lnTo>
                  <a:lnTo>
                    <a:pt x="13177655" y="823603"/>
                  </a:lnTo>
                  <a:lnTo>
                    <a:pt x="0" y="82360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61760" b="-261760"/>
              </a:stretch>
            </a:blipFill>
          </p:spPr>
        </p:sp>
        <p:sp>
          <p:nvSpPr>
            <p:cNvPr id="112" name="TextBox 112"/>
            <p:cNvSpPr txBox="1"/>
            <p:nvPr/>
          </p:nvSpPr>
          <p:spPr>
            <a:xfrm>
              <a:off x="0" y="0"/>
              <a:ext cx="13177660" cy="8236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92"/>
                </a:lnSpc>
              </a:pPr>
              <a:r>
                <a:rPr lang="en-US" sz="2326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How efficiently does Venus lose heat—and how much volcanism is occurring today?</a:t>
              </a:r>
            </a:p>
          </p:txBody>
        </p:sp>
      </p:grpSp>
      <p:grpSp>
        <p:nvGrpSpPr>
          <p:cNvPr id="113" name="Group 113"/>
          <p:cNvGrpSpPr/>
          <p:nvPr/>
        </p:nvGrpSpPr>
        <p:grpSpPr>
          <a:xfrm>
            <a:off x="6808451" y="8441931"/>
            <a:ext cx="10569578" cy="466706"/>
            <a:chOff x="0" y="0"/>
            <a:chExt cx="14092771" cy="622275"/>
          </a:xfrm>
        </p:grpSpPr>
        <p:sp>
          <p:nvSpPr>
            <p:cNvPr id="114" name="Freeform 114"/>
            <p:cNvSpPr/>
            <p:nvPr/>
          </p:nvSpPr>
          <p:spPr>
            <a:xfrm>
              <a:off x="0" y="0"/>
              <a:ext cx="14092769" cy="622278"/>
            </a:xfrm>
            <a:custGeom>
              <a:avLst/>
              <a:gdLst/>
              <a:ahLst/>
              <a:cxnLst/>
              <a:rect l="l" t="t" r="r" b="b"/>
              <a:pathLst>
                <a:path w="14092769" h="622278">
                  <a:moveTo>
                    <a:pt x="0" y="0"/>
                  </a:moveTo>
                  <a:lnTo>
                    <a:pt x="14092769" y="0"/>
                  </a:lnTo>
                  <a:lnTo>
                    <a:pt x="14092769" y="622278"/>
                  </a:lnTo>
                  <a:lnTo>
                    <a:pt x="0" y="62227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91279" b="-391278"/>
              </a:stretch>
            </a:blipFill>
          </p:spPr>
        </p:sp>
        <p:sp>
          <p:nvSpPr>
            <p:cNvPr id="115" name="TextBox 115"/>
            <p:cNvSpPr txBox="1"/>
            <p:nvPr/>
          </p:nvSpPr>
          <p:spPr>
            <a:xfrm>
              <a:off x="0" y="0"/>
              <a:ext cx="14092771" cy="622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71"/>
                </a:lnSpc>
              </a:pPr>
              <a:r>
                <a:rPr lang="en-US" sz="1726">
                  <a:solidFill>
                    <a:srgbClr val="A9B8CA"/>
                  </a:solidFill>
                  <a:latin typeface="Aptos"/>
                  <a:ea typeface="Aptos"/>
                  <a:cs typeface="Aptos"/>
                  <a:sym typeface="Aptos"/>
                </a:rPr>
                <a:t>Coronae and tesserae record interactions between volcanism and lithospheric deformation.</a:t>
              </a:r>
            </a:p>
          </p:txBody>
        </p:sp>
      </p:grpSp>
      <p:grpSp>
        <p:nvGrpSpPr>
          <p:cNvPr id="116" name="Group 116"/>
          <p:cNvGrpSpPr/>
          <p:nvPr/>
        </p:nvGrpSpPr>
        <p:grpSpPr>
          <a:xfrm>
            <a:off x="878510" y="9443990"/>
            <a:ext cx="16540705" cy="247079"/>
            <a:chOff x="0" y="0"/>
            <a:chExt cx="22054274" cy="329438"/>
          </a:xfrm>
        </p:grpSpPr>
        <p:sp>
          <p:nvSpPr>
            <p:cNvPr id="117" name="Freeform 117"/>
            <p:cNvSpPr/>
            <p:nvPr/>
          </p:nvSpPr>
          <p:spPr>
            <a:xfrm>
              <a:off x="0" y="0"/>
              <a:ext cx="22054269" cy="329441"/>
            </a:xfrm>
            <a:custGeom>
              <a:avLst/>
              <a:gdLst/>
              <a:ahLst/>
              <a:cxnLst/>
              <a:rect l="l" t="t" r="r" b="b"/>
              <a:pathLst>
                <a:path w="22054269" h="329441">
                  <a:moveTo>
                    <a:pt x="0" y="0"/>
                  </a:moveTo>
                  <a:lnTo>
                    <a:pt x="22054269" y="0"/>
                  </a:lnTo>
                  <a:lnTo>
                    <a:pt x="22054269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54415" b="-1254414"/>
              </a:stretch>
            </a:blipFill>
          </p:spPr>
        </p:sp>
        <p:sp>
          <p:nvSpPr>
            <p:cNvPr id="118" name="TextBox 118"/>
            <p:cNvSpPr txBox="1"/>
            <p:nvPr/>
          </p:nvSpPr>
          <p:spPr>
            <a:xfrm>
              <a:off x="0" y="0"/>
              <a:ext cx="22054274" cy="32943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41"/>
                </a:lnSpc>
              </a:pPr>
              <a:r>
                <a:rPr lang="en-US" sz="1200" i="1">
                  <a:solidFill>
                    <a:srgbClr val="74869B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Rolf et al. (2022); Ghail et al. (2024); Magellan radar archive, NASA Planetary Data System.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35" y="-9535"/>
            <a:ext cx="18320909" cy="10314108"/>
            <a:chOff x="0" y="0"/>
            <a:chExt cx="24427878" cy="137521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27814" cy="13752195"/>
            </a:xfrm>
            <a:custGeom>
              <a:avLst/>
              <a:gdLst/>
              <a:ahLst/>
              <a:cxnLst/>
              <a:rect l="l" t="t" r="r" b="b"/>
              <a:pathLst>
                <a:path w="24427814" h="13752195">
                  <a:moveTo>
                    <a:pt x="0" y="0"/>
                  </a:moveTo>
                  <a:lnTo>
                    <a:pt x="24427814" y="0"/>
                  </a:lnTo>
                  <a:lnTo>
                    <a:pt x="24427814" y="13752195"/>
                  </a:lnTo>
                  <a:lnTo>
                    <a:pt x="0" y="13752195"/>
                  </a:lnTo>
                  <a:close/>
                </a:path>
              </a:pathLst>
            </a:custGeom>
            <a:solidFill>
              <a:srgbClr val="07111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66995" y="663073"/>
            <a:ext cx="67113" cy="67113"/>
            <a:chOff x="0" y="0"/>
            <a:chExt cx="89484" cy="894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024073" y="1225877"/>
            <a:ext cx="46520" cy="46520"/>
            <a:chOff x="0" y="0"/>
            <a:chExt cx="62027" cy="6202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373397" y="484632"/>
            <a:ext cx="46520" cy="46520"/>
            <a:chOff x="0" y="0"/>
            <a:chExt cx="62027" cy="620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514759" y="1198416"/>
            <a:ext cx="46520" cy="46520"/>
            <a:chOff x="0" y="0"/>
            <a:chExt cx="62027" cy="620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1658181" y="800348"/>
            <a:ext cx="46520" cy="46520"/>
            <a:chOff x="0" y="0"/>
            <a:chExt cx="62027" cy="6202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4142720" y="1143514"/>
            <a:ext cx="67113" cy="67113"/>
            <a:chOff x="0" y="0"/>
            <a:chExt cx="89484" cy="894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7148877" y="608171"/>
            <a:ext cx="46520" cy="46520"/>
            <a:chOff x="0" y="0"/>
            <a:chExt cx="62027" cy="6202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459230" y="2873083"/>
            <a:ext cx="46520" cy="46520"/>
            <a:chOff x="0" y="0"/>
            <a:chExt cx="62027" cy="6202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5069357" y="2269103"/>
            <a:ext cx="46520" cy="46520"/>
            <a:chOff x="0" y="0"/>
            <a:chExt cx="62027" cy="6202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7897063" y="3353514"/>
            <a:ext cx="46520" cy="46520"/>
            <a:chOff x="0" y="0"/>
            <a:chExt cx="62027" cy="6202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1177749" y="2351465"/>
            <a:ext cx="67113" cy="67113"/>
            <a:chOff x="0" y="0"/>
            <a:chExt cx="89484" cy="8948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6476259" y="3010348"/>
            <a:ext cx="46520" cy="46520"/>
            <a:chOff x="0" y="0"/>
            <a:chExt cx="62027" cy="6202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7354769" y="4945818"/>
            <a:ext cx="46520" cy="46520"/>
            <a:chOff x="0" y="0"/>
            <a:chExt cx="62027" cy="6202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827799" y="5481161"/>
            <a:ext cx="46520" cy="46520"/>
            <a:chOff x="0" y="0"/>
            <a:chExt cx="62027" cy="6202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3833946" y="4863455"/>
            <a:ext cx="46520" cy="46520"/>
            <a:chOff x="0" y="0"/>
            <a:chExt cx="62027" cy="6202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6524387" y="6991093"/>
            <a:ext cx="67113" cy="67113"/>
            <a:chOff x="0" y="0"/>
            <a:chExt cx="89484" cy="8948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9736445" y="5975318"/>
            <a:ext cx="46520" cy="46520"/>
            <a:chOff x="0" y="0"/>
            <a:chExt cx="62027" cy="6202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13387749" y="8089230"/>
            <a:ext cx="46520" cy="46520"/>
            <a:chOff x="0" y="0"/>
            <a:chExt cx="62027" cy="62027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6531171" y="7128367"/>
            <a:ext cx="46520" cy="46520"/>
            <a:chOff x="0" y="0"/>
            <a:chExt cx="62027" cy="6202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2269103" y="9050103"/>
            <a:ext cx="46520" cy="46520"/>
            <a:chOff x="0" y="0"/>
            <a:chExt cx="62027" cy="6202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7402897" y="9475632"/>
            <a:ext cx="67113" cy="67113"/>
            <a:chOff x="0" y="0"/>
            <a:chExt cx="89484" cy="8948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1260112" y="9187377"/>
            <a:ext cx="46520" cy="46520"/>
            <a:chOff x="0" y="0"/>
            <a:chExt cx="62027" cy="62027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15570298" y="9118740"/>
            <a:ext cx="46520" cy="46520"/>
            <a:chOff x="0" y="0"/>
            <a:chExt cx="62027" cy="62027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50" name="Group 50"/>
          <p:cNvGrpSpPr/>
          <p:nvPr/>
        </p:nvGrpSpPr>
        <p:grpSpPr>
          <a:xfrm>
            <a:off x="851059" y="370618"/>
            <a:ext cx="10981382" cy="301990"/>
            <a:chOff x="0" y="0"/>
            <a:chExt cx="14641843" cy="402654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4641840" cy="402651"/>
            </a:xfrm>
            <a:custGeom>
              <a:avLst/>
              <a:gdLst/>
              <a:ahLst/>
              <a:cxnLst/>
              <a:rect l="l" t="t" r="r" b="b"/>
              <a:pathLst>
                <a:path w="14641840" h="402651">
                  <a:moveTo>
                    <a:pt x="0" y="0"/>
                  </a:moveTo>
                  <a:lnTo>
                    <a:pt x="14641840" y="0"/>
                  </a:lnTo>
                  <a:lnTo>
                    <a:pt x="14641840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8546" b="-658547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0"/>
              <a:ext cx="14641843" cy="402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85"/>
                </a:lnSpc>
              </a:pPr>
              <a:r>
                <a:rPr lang="en-US" sz="1321" b="1" spc="240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SOLAR SYSTEM CASE STUDY 02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51059" y="782422"/>
            <a:ext cx="16540705" cy="754970"/>
            <a:chOff x="0" y="0"/>
            <a:chExt cx="22054274" cy="1006626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22054269" cy="1006625"/>
            </a:xfrm>
            <a:custGeom>
              <a:avLst/>
              <a:gdLst/>
              <a:ahLst/>
              <a:cxnLst/>
              <a:rect l="l" t="t" r="r" b="b"/>
              <a:pathLst>
                <a:path w="22054269" h="1006625">
                  <a:moveTo>
                    <a:pt x="0" y="0"/>
                  </a:moveTo>
                  <a:lnTo>
                    <a:pt x="22054269" y="0"/>
                  </a:lnTo>
                  <a:lnTo>
                    <a:pt x="22054269" y="1006625"/>
                  </a:lnTo>
                  <a:lnTo>
                    <a:pt x="0" y="10066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76899" b="-376900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0"/>
              <a:ext cx="22054274" cy="10066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683"/>
                </a:lnSpc>
              </a:pPr>
              <a:r>
                <a:rPr lang="en-US" sz="3903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Io: The Orbit itself Powers Geology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 rot="3180">
            <a:off x="843429" y="1697355"/>
            <a:ext cx="16624592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7" name="Group 57"/>
          <p:cNvGrpSpPr/>
          <p:nvPr/>
        </p:nvGrpSpPr>
        <p:grpSpPr>
          <a:xfrm>
            <a:off x="851059" y="9883245"/>
            <a:ext cx="10295039" cy="192176"/>
            <a:chOff x="0" y="0"/>
            <a:chExt cx="13726719" cy="256235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3726723" cy="256232"/>
            </a:xfrm>
            <a:custGeom>
              <a:avLst/>
              <a:gdLst/>
              <a:ahLst/>
              <a:cxnLst/>
              <a:rect l="l" t="t" r="r" b="b"/>
              <a:pathLst>
                <a:path w="13726723" h="256232">
                  <a:moveTo>
                    <a:pt x="0" y="0"/>
                  </a:moveTo>
                  <a:lnTo>
                    <a:pt x="13726723" y="0"/>
                  </a:lnTo>
                  <a:lnTo>
                    <a:pt x="13726723" y="256232"/>
                  </a:lnTo>
                  <a:lnTo>
                    <a:pt x="0" y="25623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93840" b="-993841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0"/>
              <a:ext cx="13726719" cy="2562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387"/>
                </a:lnSpc>
              </a:pPr>
              <a:r>
                <a:rPr lang="en-US" sz="1155" spc="105">
                  <a:solidFill>
                    <a:srgbClr val="74869B"/>
                  </a:solidFill>
                  <a:latin typeface="Aptos"/>
                  <a:ea typeface="Aptos"/>
                  <a:cs typeface="Aptos"/>
                  <a:sym typeface="Aptos"/>
                </a:rPr>
                <a:t>COMPARATIVE PLANETOLOGY  •  SPACE RESEARCH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6609333" y="9842059"/>
            <a:ext cx="754971" cy="247079"/>
            <a:chOff x="0" y="0"/>
            <a:chExt cx="1006627" cy="32943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006626" cy="329441"/>
            </a:xfrm>
            <a:custGeom>
              <a:avLst/>
              <a:gdLst/>
              <a:ahLst/>
              <a:cxnLst/>
              <a:rect l="l" t="t" r="r" b="b"/>
              <a:pathLst>
                <a:path w="1006626" h="329441">
                  <a:moveTo>
                    <a:pt x="0" y="0"/>
                  </a:moveTo>
                  <a:lnTo>
                    <a:pt x="1006626" y="0"/>
                  </a:lnTo>
                  <a:lnTo>
                    <a:pt x="1006626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538" b="-9537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9525"/>
              <a:ext cx="1006627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1"/>
                </a:lnSpc>
              </a:pPr>
              <a:r>
                <a:rPr lang="en-US" sz="1351" b="1">
                  <a:solidFill>
                    <a:srgbClr val="A9B8C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04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953243" y="2078841"/>
            <a:ext cx="7674759" cy="6809984"/>
            <a:chOff x="0" y="0"/>
            <a:chExt cx="10233012" cy="9079979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0233025" cy="9079992"/>
            </a:xfrm>
            <a:custGeom>
              <a:avLst/>
              <a:gdLst/>
              <a:ahLst/>
              <a:cxnLst/>
              <a:rect l="l" t="t" r="r" b="b"/>
              <a:pathLst>
                <a:path w="10233025" h="9079992">
                  <a:moveTo>
                    <a:pt x="0" y="220091"/>
                  </a:moveTo>
                  <a:cubicBezTo>
                    <a:pt x="0" y="98552"/>
                    <a:pt x="98552" y="0"/>
                    <a:pt x="220091" y="0"/>
                  </a:cubicBezTo>
                  <a:lnTo>
                    <a:pt x="10012934" y="0"/>
                  </a:lnTo>
                  <a:cubicBezTo>
                    <a:pt x="10134473" y="0"/>
                    <a:pt x="10233025" y="98552"/>
                    <a:pt x="10233025" y="220091"/>
                  </a:cubicBezTo>
                  <a:lnTo>
                    <a:pt x="10233025" y="8859901"/>
                  </a:lnTo>
                  <a:cubicBezTo>
                    <a:pt x="10233025" y="8981440"/>
                    <a:pt x="10134473" y="9079992"/>
                    <a:pt x="10012934" y="9079992"/>
                  </a:cubicBezTo>
                  <a:lnTo>
                    <a:pt x="220091" y="9079992"/>
                  </a:lnTo>
                  <a:cubicBezTo>
                    <a:pt x="98552" y="9079992"/>
                    <a:pt x="0" y="8981440"/>
                    <a:pt x="0" y="8859901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65" name="Group 65"/>
          <p:cNvGrpSpPr/>
          <p:nvPr/>
        </p:nvGrpSpPr>
        <p:grpSpPr>
          <a:xfrm>
            <a:off x="1345216" y="2415902"/>
            <a:ext cx="6794725" cy="384353"/>
            <a:chOff x="0" y="0"/>
            <a:chExt cx="9059634" cy="512470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9059638" cy="512464"/>
            </a:xfrm>
            <a:custGeom>
              <a:avLst/>
              <a:gdLst/>
              <a:ahLst/>
              <a:cxnLst/>
              <a:rect l="l" t="t" r="r" b="b"/>
              <a:pathLst>
                <a:path w="9059638" h="512464">
                  <a:moveTo>
                    <a:pt x="0" y="0"/>
                  </a:moveTo>
                  <a:lnTo>
                    <a:pt x="9059638" y="0"/>
                  </a:lnTo>
                  <a:lnTo>
                    <a:pt x="9059638" y="512464"/>
                  </a:lnTo>
                  <a:lnTo>
                    <a:pt x="0" y="5124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94466" b="-294468"/>
              </a:stretch>
            </a:blipFill>
          </p:spPr>
        </p:sp>
        <p:sp>
          <p:nvSpPr>
            <p:cNvPr id="67" name="TextBox 67"/>
            <p:cNvSpPr txBox="1"/>
            <p:nvPr/>
          </p:nvSpPr>
          <p:spPr>
            <a:xfrm>
              <a:off x="0" y="0"/>
              <a:ext cx="9059634" cy="5124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91"/>
                </a:lnSpc>
              </a:pPr>
              <a:r>
                <a:rPr lang="en-US" sz="1576" b="1" spc="60">
                  <a:solidFill>
                    <a:srgbClr val="FF8F7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ORBITAL RESONANCE → TIDAL DEFORMATION → HEAT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703451" y="3254569"/>
            <a:ext cx="6092000" cy="3758451"/>
            <a:chOff x="0" y="0"/>
            <a:chExt cx="8122666" cy="5011268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8122666" cy="5011293"/>
            </a:xfrm>
            <a:custGeom>
              <a:avLst/>
              <a:gdLst/>
              <a:ahLst/>
              <a:cxnLst/>
              <a:rect l="l" t="t" r="r" b="b"/>
              <a:pathLst>
                <a:path w="8122666" h="5011293">
                  <a:moveTo>
                    <a:pt x="0" y="2505583"/>
                  </a:moveTo>
                  <a:cubicBezTo>
                    <a:pt x="0" y="1121791"/>
                    <a:pt x="1818259" y="0"/>
                    <a:pt x="4061333" y="0"/>
                  </a:cubicBezTo>
                  <a:cubicBezTo>
                    <a:pt x="6304407" y="0"/>
                    <a:pt x="8122666" y="1121791"/>
                    <a:pt x="8122666" y="2505583"/>
                  </a:cubicBezTo>
                  <a:cubicBezTo>
                    <a:pt x="8122666" y="3889375"/>
                    <a:pt x="6304280" y="5011293"/>
                    <a:pt x="4061333" y="5011293"/>
                  </a:cubicBezTo>
                  <a:cubicBezTo>
                    <a:pt x="1818386" y="5011293"/>
                    <a:pt x="0" y="3889502"/>
                    <a:pt x="0" y="2505583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9156" r="-29156"/>
              </a:stretch>
            </a:blipFill>
            <a:ln w="24784" cap="sq">
              <a:solidFill>
                <a:srgbClr val="40546A"/>
              </a:solidFill>
              <a:prstDash val="dash"/>
              <a:miter/>
            </a:ln>
          </p:spPr>
        </p:sp>
      </p:grpSp>
      <p:grpSp>
        <p:nvGrpSpPr>
          <p:cNvPr id="70" name="Group 70"/>
          <p:cNvGrpSpPr/>
          <p:nvPr/>
        </p:nvGrpSpPr>
        <p:grpSpPr>
          <a:xfrm>
            <a:off x="2378916" y="3765318"/>
            <a:ext cx="4754785" cy="2736952"/>
            <a:chOff x="0" y="0"/>
            <a:chExt cx="6339713" cy="3649269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6339713" cy="3649218"/>
            </a:xfrm>
            <a:custGeom>
              <a:avLst/>
              <a:gdLst/>
              <a:ahLst/>
              <a:cxnLst/>
              <a:rect l="l" t="t" r="r" b="b"/>
              <a:pathLst>
                <a:path w="6339713" h="3649218">
                  <a:moveTo>
                    <a:pt x="0" y="1824609"/>
                  </a:moveTo>
                  <a:cubicBezTo>
                    <a:pt x="0" y="816864"/>
                    <a:pt x="1419225" y="0"/>
                    <a:pt x="3169793" y="0"/>
                  </a:cubicBezTo>
                  <a:cubicBezTo>
                    <a:pt x="4920361" y="0"/>
                    <a:pt x="6339713" y="816864"/>
                    <a:pt x="6339713" y="1824609"/>
                  </a:cubicBezTo>
                  <a:cubicBezTo>
                    <a:pt x="6339713" y="2832354"/>
                    <a:pt x="4920488" y="3649218"/>
                    <a:pt x="3169793" y="3649218"/>
                  </a:cubicBezTo>
                  <a:cubicBezTo>
                    <a:pt x="1419098" y="3649218"/>
                    <a:pt x="0" y="2832354"/>
                    <a:pt x="0" y="1824609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3854" r="-23854" b="-1"/>
              </a:stretch>
            </a:blipFill>
            <a:ln w="19065" cap="sq">
              <a:solidFill>
                <a:srgbClr val="2B5266"/>
              </a:solidFill>
              <a:prstDash val="dash"/>
              <a:miter/>
            </a:ln>
          </p:spPr>
        </p:sp>
      </p:grpSp>
      <p:grpSp>
        <p:nvGrpSpPr>
          <p:cNvPr id="72" name="Group 72"/>
          <p:cNvGrpSpPr/>
          <p:nvPr/>
        </p:nvGrpSpPr>
        <p:grpSpPr>
          <a:xfrm>
            <a:off x="2873083" y="4163387"/>
            <a:ext cx="3697824" cy="1981991"/>
            <a:chOff x="0" y="0"/>
            <a:chExt cx="4930432" cy="2642654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4930394" cy="2642616"/>
            </a:xfrm>
            <a:custGeom>
              <a:avLst/>
              <a:gdLst/>
              <a:ahLst/>
              <a:cxnLst/>
              <a:rect l="l" t="t" r="r" b="b"/>
              <a:pathLst>
                <a:path w="4930394" h="2642616">
                  <a:moveTo>
                    <a:pt x="0" y="1321308"/>
                  </a:moveTo>
                  <a:cubicBezTo>
                    <a:pt x="0" y="591566"/>
                    <a:pt x="1103757" y="0"/>
                    <a:pt x="2465197" y="0"/>
                  </a:cubicBezTo>
                  <a:cubicBezTo>
                    <a:pt x="3826637" y="0"/>
                    <a:pt x="4930394" y="591566"/>
                    <a:pt x="4930394" y="1321308"/>
                  </a:cubicBezTo>
                  <a:cubicBezTo>
                    <a:pt x="4930394" y="2051050"/>
                    <a:pt x="3826764" y="2642616"/>
                    <a:pt x="2465197" y="2642616"/>
                  </a:cubicBezTo>
                  <a:cubicBezTo>
                    <a:pt x="1103630" y="2642616"/>
                    <a:pt x="0" y="2051050"/>
                    <a:pt x="0" y="1321308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8769" r="-18770" b="-1"/>
              </a:stretch>
            </a:blipFill>
            <a:ln w="19065" cap="sq">
              <a:solidFill>
                <a:srgbClr val="2B5266"/>
              </a:solidFill>
              <a:prstDash val="dash"/>
              <a:miter/>
            </a:ln>
          </p:spPr>
        </p:sp>
      </p:grpSp>
      <p:grpSp>
        <p:nvGrpSpPr>
          <p:cNvPr id="74" name="Group 74"/>
          <p:cNvGrpSpPr/>
          <p:nvPr/>
        </p:nvGrpSpPr>
        <p:grpSpPr>
          <a:xfrm>
            <a:off x="3749688" y="4394835"/>
            <a:ext cx="1862261" cy="1862261"/>
            <a:chOff x="0" y="0"/>
            <a:chExt cx="2483015" cy="2483015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2483104" cy="2483104"/>
            </a:xfrm>
            <a:custGeom>
              <a:avLst/>
              <a:gdLst/>
              <a:ahLst/>
              <a:cxnLst/>
              <a:rect l="l" t="t" r="r" b="b"/>
              <a:pathLst>
                <a:path w="2483104" h="2483104">
                  <a:moveTo>
                    <a:pt x="0" y="1241552"/>
                  </a:moveTo>
                  <a:cubicBezTo>
                    <a:pt x="0" y="555879"/>
                    <a:pt x="555879" y="0"/>
                    <a:pt x="1241552" y="0"/>
                  </a:cubicBezTo>
                  <a:cubicBezTo>
                    <a:pt x="1927225" y="0"/>
                    <a:pt x="2483104" y="555879"/>
                    <a:pt x="2483104" y="1241552"/>
                  </a:cubicBezTo>
                  <a:cubicBezTo>
                    <a:pt x="2483104" y="1927225"/>
                    <a:pt x="1927225" y="2483104"/>
                    <a:pt x="1241552" y="2483104"/>
                  </a:cubicBezTo>
                  <a:cubicBezTo>
                    <a:pt x="555879" y="2483104"/>
                    <a:pt x="0" y="1927225"/>
                    <a:pt x="0" y="1241552"/>
                  </a:cubicBezTo>
                  <a:close/>
                </a:path>
              </a:pathLst>
            </a:custGeom>
            <a:solidFill>
              <a:srgbClr val="D99D58"/>
            </a:solidFill>
            <a:ln w="22878" cap="sq">
              <a:solidFill>
                <a:srgbClr val="FFCA88"/>
              </a:solidFill>
              <a:prstDash val="solid"/>
              <a:miter/>
            </a:ln>
          </p:spPr>
        </p:sp>
      </p:grpSp>
      <p:grpSp>
        <p:nvGrpSpPr>
          <p:cNvPr id="76" name="Group 76"/>
          <p:cNvGrpSpPr/>
          <p:nvPr/>
        </p:nvGrpSpPr>
        <p:grpSpPr>
          <a:xfrm>
            <a:off x="3925843" y="6492745"/>
            <a:ext cx="1523667" cy="301990"/>
            <a:chOff x="0" y="0"/>
            <a:chExt cx="2031556" cy="402654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2031555" cy="402651"/>
            </a:xfrm>
            <a:custGeom>
              <a:avLst/>
              <a:gdLst/>
              <a:ahLst/>
              <a:cxnLst/>
              <a:rect l="l" t="t" r="r" b="b"/>
              <a:pathLst>
                <a:path w="2031555" h="402651">
                  <a:moveTo>
                    <a:pt x="0" y="0"/>
                  </a:moveTo>
                  <a:lnTo>
                    <a:pt x="2031555" y="0"/>
                  </a:lnTo>
                  <a:lnTo>
                    <a:pt x="2031555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8310" b="-48311"/>
              </a:stretch>
            </a:blipFill>
          </p:spPr>
        </p:sp>
        <p:sp>
          <p:nvSpPr>
            <p:cNvPr id="78" name="TextBox 78"/>
            <p:cNvSpPr txBox="1"/>
            <p:nvPr/>
          </p:nvSpPr>
          <p:spPr>
            <a:xfrm>
              <a:off x="0" y="-9525"/>
              <a:ext cx="2031556" cy="41217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21"/>
                </a:lnSpc>
              </a:pPr>
              <a:r>
                <a:rPr lang="en-US" sz="1351" b="1">
                  <a:solidFill>
                    <a:srgbClr val="FFC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JUPITER</a:t>
              </a:r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6634201" y="4341838"/>
            <a:ext cx="293599" cy="293599"/>
            <a:chOff x="0" y="0"/>
            <a:chExt cx="391465" cy="391465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391414" cy="391414"/>
            </a:xfrm>
            <a:custGeom>
              <a:avLst/>
              <a:gdLst/>
              <a:ahLst/>
              <a:cxnLst/>
              <a:rect l="l" t="t" r="r" b="b"/>
              <a:pathLst>
                <a:path w="391414" h="391414">
                  <a:moveTo>
                    <a:pt x="0" y="195707"/>
                  </a:moveTo>
                  <a:cubicBezTo>
                    <a:pt x="0" y="87630"/>
                    <a:pt x="87630" y="0"/>
                    <a:pt x="195707" y="0"/>
                  </a:cubicBezTo>
                  <a:cubicBezTo>
                    <a:pt x="303784" y="0"/>
                    <a:pt x="391414" y="87630"/>
                    <a:pt x="391414" y="195707"/>
                  </a:cubicBezTo>
                  <a:cubicBezTo>
                    <a:pt x="391414" y="303784"/>
                    <a:pt x="303784" y="391414"/>
                    <a:pt x="195707" y="391414"/>
                  </a:cubicBezTo>
                  <a:cubicBezTo>
                    <a:pt x="87630" y="391414"/>
                    <a:pt x="0" y="303784"/>
                    <a:pt x="0" y="195707"/>
                  </a:cubicBezTo>
                  <a:close/>
                </a:path>
              </a:pathLst>
            </a:custGeom>
            <a:solidFill>
              <a:srgbClr val="FF8F7A"/>
            </a:solidFill>
          </p:spPr>
        </p:sp>
      </p:grpSp>
      <p:grpSp>
        <p:nvGrpSpPr>
          <p:cNvPr id="81" name="Group 81"/>
          <p:cNvGrpSpPr/>
          <p:nvPr/>
        </p:nvGrpSpPr>
        <p:grpSpPr>
          <a:xfrm>
            <a:off x="6959451" y="4296461"/>
            <a:ext cx="617706" cy="301990"/>
            <a:chOff x="0" y="0"/>
            <a:chExt cx="823608" cy="402654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823603" cy="402651"/>
            </a:xfrm>
            <a:custGeom>
              <a:avLst/>
              <a:gdLst/>
              <a:ahLst/>
              <a:cxnLst/>
              <a:rect l="l" t="t" r="r" b="b"/>
              <a:pathLst>
                <a:path w="823603" h="402651">
                  <a:moveTo>
                    <a:pt x="0" y="0"/>
                  </a:moveTo>
                  <a:lnTo>
                    <a:pt x="823603" y="0"/>
                  </a:lnTo>
                  <a:lnTo>
                    <a:pt x="823603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2726" r="-12726"/>
              </a:stretch>
            </a:blipFill>
          </p:spPr>
        </p:sp>
        <p:sp>
          <p:nvSpPr>
            <p:cNvPr id="83" name="TextBox 83"/>
            <p:cNvSpPr txBox="1"/>
            <p:nvPr/>
          </p:nvSpPr>
          <p:spPr>
            <a:xfrm>
              <a:off x="0" y="0"/>
              <a:ext cx="823608" cy="402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91"/>
                </a:lnSpc>
              </a:pPr>
              <a:r>
                <a:rPr lang="en-US" sz="1576" b="1">
                  <a:solidFill>
                    <a:srgbClr val="FF8F7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Io</a:t>
              </a:r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2076926" y="4286936"/>
            <a:ext cx="224961" cy="224961"/>
            <a:chOff x="0" y="0"/>
            <a:chExt cx="299949" cy="299949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299974" cy="299974"/>
            </a:xfrm>
            <a:custGeom>
              <a:avLst/>
              <a:gdLst/>
              <a:ahLst/>
              <a:cxnLst/>
              <a:rect l="l" t="t" r="r" b="b"/>
              <a:pathLst>
                <a:path w="299974" h="299974">
                  <a:moveTo>
                    <a:pt x="0" y="149987"/>
                  </a:moveTo>
                  <a:cubicBezTo>
                    <a:pt x="0" y="67183"/>
                    <a:pt x="67183" y="0"/>
                    <a:pt x="149987" y="0"/>
                  </a:cubicBezTo>
                  <a:cubicBezTo>
                    <a:pt x="232791" y="0"/>
                    <a:pt x="299974" y="67183"/>
                    <a:pt x="299974" y="149987"/>
                  </a:cubicBezTo>
                  <a:cubicBezTo>
                    <a:pt x="299974" y="232791"/>
                    <a:pt x="232791" y="299974"/>
                    <a:pt x="149987" y="299974"/>
                  </a:cubicBezTo>
                  <a:cubicBezTo>
                    <a:pt x="67183" y="299974"/>
                    <a:pt x="0" y="232791"/>
                    <a:pt x="0" y="149987"/>
                  </a:cubicBezTo>
                  <a:close/>
                </a:path>
              </a:pathLst>
            </a:custGeom>
            <a:solidFill>
              <a:srgbClr val="6DE0D2"/>
            </a:solidFill>
          </p:spPr>
        </p:sp>
      </p:grpSp>
      <p:grpSp>
        <p:nvGrpSpPr>
          <p:cNvPr id="86" name="Group 86"/>
          <p:cNvGrpSpPr/>
          <p:nvPr/>
        </p:nvGrpSpPr>
        <p:grpSpPr>
          <a:xfrm>
            <a:off x="1345216" y="3898392"/>
            <a:ext cx="988324" cy="274539"/>
            <a:chOff x="0" y="0"/>
            <a:chExt cx="1317765" cy="366052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1317765" cy="366046"/>
            </a:xfrm>
            <a:custGeom>
              <a:avLst/>
              <a:gdLst/>
              <a:ahLst/>
              <a:cxnLst/>
              <a:rect l="l" t="t" r="r" b="b"/>
              <a:pathLst>
                <a:path w="1317765" h="366046">
                  <a:moveTo>
                    <a:pt x="0" y="0"/>
                  </a:moveTo>
                  <a:lnTo>
                    <a:pt x="1317765" y="0"/>
                  </a:lnTo>
                  <a:lnTo>
                    <a:pt x="1317765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145" b="-20146"/>
              </a:stretch>
            </a:blipFill>
          </p:spPr>
        </p:sp>
        <p:sp>
          <p:nvSpPr>
            <p:cNvPr id="88" name="TextBox 88"/>
            <p:cNvSpPr txBox="1"/>
            <p:nvPr/>
          </p:nvSpPr>
          <p:spPr>
            <a:xfrm>
              <a:off x="0" y="-9525"/>
              <a:ext cx="1317765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13"/>
                </a:lnSpc>
              </a:pPr>
              <a:r>
                <a:rPr lang="en-US" sz="1260" b="1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Europa</a:t>
              </a:r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6249857" y="6291034"/>
            <a:ext cx="252422" cy="252422"/>
            <a:chOff x="0" y="0"/>
            <a:chExt cx="336563" cy="336563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336550" cy="336550"/>
            </a:xfrm>
            <a:custGeom>
              <a:avLst/>
              <a:gdLst/>
              <a:ahLst/>
              <a:cxnLst/>
              <a:rect l="l" t="t" r="r" b="b"/>
              <a:pathLst>
                <a:path w="336550" h="336550">
                  <a:moveTo>
                    <a:pt x="0" y="168275"/>
                  </a:moveTo>
                  <a:cubicBezTo>
                    <a:pt x="0" y="75311"/>
                    <a:pt x="75311" y="0"/>
                    <a:pt x="168275" y="0"/>
                  </a:cubicBezTo>
                  <a:cubicBezTo>
                    <a:pt x="261239" y="0"/>
                    <a:pt x="336550" y="75311"/>
                    <a:pt x="336550" y="168275"/>
                  </a:cubicBezTo>
                  <a:cubicBezTo>
                    <a:pt x="336550" y="261239"/>
                    <a:pt x="261239" y="336550"/>
                    <a:pt x="168275" y="336550"/>
                  </a:cubicBezTo>
                  <a:cubicBezTo>
                    <a:pt x="75311" y="336550"/>
                    <a:pt x="0" y="261239"/>
                    <a:pt x="0" y="168275"/>
                  </a:cubicBezTo>
                  <a:close/>
                </a:path>
              </a:pathLst>
            </a:custGeom>
            <a:solidFill>
              <a:srgbClr val="B8A5FF"/>
            </a:solidFill>
          </p:spPr>
        </p:sp>
      </p:grpSp>
      <p:grpSp>
        <p:nvGrpSpPr>
          <p:cNvPr id="91" name="Group 91"/>
          <p:cNvGrpSpPr/>
          <p:nvPr/>
        </p:nvGrpSpPr>
        <p:grpSpPr>
          <a:xfrm>
            <a:off x="6533921" y="6245657"/>
            <a:ext cx="1372676" cy="274539"/>
            <a:chOff x="0" y="0"/>
            <a:chExt cx="1830235" cy="366052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1830230" cy="366046"/>
            </a:xfrm>
            <a:custGeom>
              <a:avLst/>
              <a:gdLst/>
              <a:ahLst/>
              <a:cxnLst/>
              <a:rect l="l" t="t" r="r" b="b"/>
              <a:pathLst>
                <a:path w="1830230" h="366046">
                  <a:moveTo>
                    <a:pt x="0" y="0"/>
                  </a:moveTo>
                  <a:lnTo>
                    <a:pt x="1830230" y="0"/>
                  </a:lnTo>
                  <a:lnTo>
                    <a:pt x="1830230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7424" b="-47426"/>
              </a:stretch>
            </a:blipFill>
          </p:spPr>
        </p:sp>
        <p:sp>
          <p:nvSpPr>
            <p:cNvPr id="93" name="TextBox 93"/>
            <p:cNvSpPr txBox="1"/>
            <p:nvPr/>
          </p:nvSpPr>
          <p:spPr>
            <a:xfrm>
              <a:off x="0" y="0"/>
              <a:ext cx="1830235" cy="3660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77"/>
                </a:lnSpc>
              </a:pPr>
              <a:r>
                <a:rPr lang="en-US" sz="1230" b="1">
                  <a:solidFill>
                    <a:srgbClr val="B8A5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Ganymede</a:t>
              </a:r>
            </a:p>
          </p:txBody>
        </p:sp>
      </p:grpSp>
      <p:sp>
        <p:nvSpPr>
          <p:cNvPr id="94" name="AutoShape 94"/>
          <p:cNvSpPr/>
          <p:nvPr/>
        </p:nvSpPr>
        <p:spPr>
          <a:xfrm rot="1898700">
            <a:off x="6199861" y="5074129"/>
            <a:ext cx="462220" cy="0"/>
          </a:xfrm>
          <a:prstGeom prst="line">
            <a:avLst/>
          </a:prstGeom>
          <a:ln w="9525" cap="rnd">
            <a:solidFill>
              <a:srgbClr val="FF8F7A"/>
            </a:solidFill>
            <a:prstDash val="solid"/>
            <a:headEnd type="none" w="sm" len="sm"/>
            <a:tailEnd type="triangle" w="lg" len="med"/>
          </a:ln>
        </p:spPr>
      </p:sp>
      <p:grpSp>
        <p:nvGrpSpPr>
          <p:cNvPr id="95" name="Group 95"/>
          <p:cNvGrpSpPr/>
          <p:nvPr/>
        </p:nvGrpSpPr>
        <p:grpSpPr>
          <a:xfrm>
            <a:off x="1482490" y="7343794"/>
            <a:ext cx="6520196" cy="452980"/>
            <a:chOff x="0" y="0"/>
            <a:chExt cx="8693594" cy="603974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8693592" cy="603976"/>
            </a:xfrm>
            <a:custGeom>
              <a:avLst/>
              <a:gdLst/>
              <a:ahLst/>
              <a:cxnLst/>
              <a:rect l="l" t="t" r="r" b="b"/>
              <a:pathLst>
                <a:path w="8693592" h="603976">
                  <a:moveTo>
                    <a:pt x="0" y="0"/>
                  </a:moveTo>
                  <a:lnTo>
                    <a:pt x="8693592" y="0"/>
                  </a:lnTo>
                  <a:lnTo>
                    <a:pt x="8693592" y="603976"/>
                  </a:lnTo>
                  <a:lnTo>
                    <a:pt x="0" y="60397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0466" b="-230466"/>
              </a:stretch>
            </a:blipFill>
          </p:spPr>
        </p:sp>
        <p:sp>
          <p:nvSpPr>
            <p:cNvPr id="97" name="TextBox 97"/>
            <p:cNvSpPr txBox="1"/>
            <p:nvPr/>
          </p:nvSpPr>
          <p:spPr>
            <a:xfrm>
              <a:off x="0" y="0"/>
              <a:ext cx="8693594" cy="6039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Changing tidal force repeatedly flexes Io.</a:t>
              </a:r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1578569" y="8030137"/>
            <a:ext cx="6314294" cy="247079"/>
            <a:chOff x="0" y="0"/>
            <a:chExt cx="8419059" cy="329438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8419057" cy="329441"/>
            </a:xfrm>
            <a:custGeom>
              <a:avLst/>
              <a:gdLst/>
              <a:ahLst/>
              <a:cxnLst/>
              <a:rect l="l" t="t" r="r" b="b"/>
              <a:pathLst>
                <a:path w="8419057" h="329441">
                  <a:moveTo>
                    <a:pt x="0" y="0"/>
                  </a:moveTo>
                  <a:lnTo>
                    <a:pt x="8419057" y="0"/>
                  </a:lnTo>
                  <a:lnTo>
                    <a:pt x="8419057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47951" b="-447950"/>
              </a:stretch>
            </a:blipFill>
          </p:spPr>
        </p:sp>
        <p:sp>
          <p:nvSpPr>
            <p:cNvPr id="100" name="TextBox 100"/>
            <p:cNvSpPr txBox="1"/>
            <p:nvPr/>
          </p:nvSpPr>
          <p:spPr>
            <a:xfrm>
              <a:off x="0" y="0"/>
              <a:ext cx="8419059" cy="32943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441"/>
                </a:lnSpc>
              </a:pPr>
              <a:r>
                <a:rPr lang="en-US" sz="1200" b="1" spc="120">
                  <a:solidFill>
                    <a:srgbClr val="74869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SCHEMATIC ORBITS — NOT TO SCALE</a:t>
              </a:r>
            </a:p>
          </p:txBody>
        </p:sp>
      </p:grpSp>
      <p:grpSp>
        <p:nvGrpSpPr>
          <p:cNvPr id="101" name="Group 101"/>
          <p:cNvGrpSpPr/>
          <p:nvPr/>
        </p:nvGrpSpPr>
        <p:grpSpPr>
          <a:xfrm>
            <a:off x="9079468" y="2078841"/>
            <a:ext cx="2595877" cy="2842955"/>
            <a:chOff x="0" y="0"/>
            <a:chExt cx="3461169" cy="3790607"/>
          </a:xfrm>
        </p:grpSpPr>
        <p:sp>
          <p:nvSpPr>
            <p:cNvPr id="102" name="Freeform 102"/>
            <p:cNvSpPr/>
            <p:nvPr/>
          </p:nvSpPr>
          <p:spPr>
            <a:xfrm>
              <a:off x="0" y="0"/>
              <a:ext cx="3461258" cy="3790696"/>
            </a:xfrm>
            <a:custGeom>
              <a:avLst/>
              <a:gdLst/>
              <a:ahLst/>
              <a:cxnLst/>
              <a:rect l="l" t="t" r="r" b="b"/>
              <a:pathLst>
                <a:path w="3461258" h="3790696">
                  <a:moveTo>
                    <a:pt x="0" y="220980"/>
                  </a:moveTo>
                  <a:cubicBezTo>
                    <a:pt x="0" y="98933"/>
                    <a:pt x="98933" y="0"/>
                    <a:pt x="220980" y="0"/>
                  </a:cubicBezTo>
                  <a:lnTo>
                    <a:pt x="3240278" y="0"/>
                  </a:lnTo>
                  <a:cubicBezTo>
                    <a:pt x="3362325" y="0"/>
                    <a:pt x="3461258" y="98933"/>
                    <a:pt x="3461258" y="220980"/>
                  </a:cubicBezTo>
                  <a:lnTo>
                    <a:pt x="3461258" y="3569716"/>
                  </a:lnTo>
                  <a:cubicBezTo>
                    <a:pt x="3461258" y="3691763"/>
                    <a:pt x="3362325" y="3790696"/>
                    <a:pt x="3240278" y="3790696"/>
                  </a:cubicBezTo>
                  <a:lnTo>
                    <a:pt x="220980" y="3790696"/>
                  </a:lnTo>
                  <a:cubicBezTo>
                    <a:pt x="98933" y="3790696"/>
                    <a:pt x="0" y="3691763"/>
                    <a:pt x="0" y="3569716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03" name="Group 103"/>
          <p:cNvGrpSpPr/>
          <p:nvPr/>
        </p:nvGrpSpPr>
        <p:grpSpPr>
          <a:xfrm>
            <a:off x="9334176" y="2292363"/>
            <a:ext cx="2086461" cy="754971"/>
            <a:chOff x="0" y="0"/>
            <a:chExt cx="2781948" cy="1006627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2781949" cy="1006626"/>
            </a:xfrm>
            <a:custGeom>
              <a:avLst/>
              <a:gdLst/>
              <a:ahLst/>
              <a:cxnLst/>
              <a:rect l="l" t="t" r="r" b="b"/>
              <a:pathLst>
                <a:path w="2781949" h="1006626">
                  <a:moveTo>
                    <a:pt x="0" y="0"/>
                  </a:moveTo>
                  <a:lnTo>
                    <a:pt x="2781949" y="0"/>
                  </a:lnTo>
                  <a:lnTo>
                    <a:pt x="2781949" y="1006626"/>
                  </a:lnTo>
                  <a:lnTo>
                    <a:pt x="0" y="100662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849" b="-3849"/>
              </a:stretch>
            </a:blipFill>
          </p:spPr>
        </p:sp>
        <p:sp>
          <p:nvSpPr>
            <p:cNvPr id="105" name="TextBox 105"/>
            <p:cNvSpPr txBox="1"/>
            <p:nvPr/>
          </p:nvSpPr>
          <p:spPr>
            <a:xfrm>
              <a:off x="0" y="9525"/>
              <a:ext cx="2781948" cy="99710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863"/>
                </a:lnSpc>
              </a:pPr>
              <a:r>
                <a:rPr lang="en-US" sz="4053" b="1">
                  <a:solidFill>
                    <a:srgbClr val="FF8F7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266</a:t>
              </a:r>
            </a:p>
          </p:txBody>
        </p:sp>
      </p:grpSp>
      <p:sp>
        <p:nvSpPr>
          <p:cNvPr id="106" name="TextBox 106"/>
          <p:cNvSpPr txBox="1"/>
          <p:nvPr/>
        </p:nvSpPr>
        <p:spPr>
          <a:xfrm>
            <a:off x="9334176" y="3111760"/>
            <a:ext cx="2086461" cy="539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9"/>
              </a:lnSpc>
            </a:pPr>
            <a:r>
              <a:rPr lang="en-US" sz="1816" b="1">
                <a:solidFill>
                  <a:srgbClr val="F3F6FB"/>
                </a:solidFill>
                <a:latin typeface="Aptos Bold"/>
                <a:ea typeface="Aptos Bold"/>
                <a:cs typeface="Aptos Bold"/>
                <a:sym typeface="Aptos Bold"/>
              </a:rPr>
              <a:t>hotspots identified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9334176" y="3669240"/>
            <a:ext cx="2086461" cy="1135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57"/>
              </a:lnSpc>
            </a:pPr>
            <a:r>
              <a:rPr lang="en-US" sz="1381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Juno / JIRAM analysis</a:t>
            </a:r>
          </a:p>
        </p:txBody>
      </p:sp>
      <p:grpSp>
        <p:nvGrpSpPr>
          <p:cNvPr id="108" name="Group 108"/>
          <p:cNvGrpSpPr/>
          <p:nvPr/>
        </p:nvGrpSpPr>
        <p:grpSpPr>
          <a:xfrm>
            <a:off x="11962076" y="2078841"/>
            <a:ext cx="2595877" cy="2842955"/>
            <a:chOff x="0" y="0"/>
            <a:chExt cx="3461169" cy="3790607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3461258" cy="3790696"/>
            </a:xfrm>
            <a:custGeom>
              <a:avLst/>
              <a:gdLst/>
              <a:ahLst/>
              <a:cxnLst/>
              <a:rect l="l" t="t" r="r" b="b"/>
              <a:pathLst>
                <a:path w="3461258" h="3790696">
                  <a:moveTo>
                    <a:pt x="0" y="220980"/>
                  </a:moveTo>
                  <a:cubicBezTo>
                    <a:pt x="0" y="98933"/>
                    <a:pt x="98933" y="0"/>
                    <a:pt x="220980" y="0"/>
                  </a:cubicBezTo>
                  <a:lnTo>
                    <a:pt x="3240278" y="0"/>
                  </a:lnTo>
                  <a:cubicBezTo>
                    <a:pt x="3362325" y="0"/>
                    <a:pt x="3461258" y="98933"/>
                    <a:pt x="3461258" y="220980"/>
                  </a:cubicBezTo>
                  <a:lnTo>
                    <a:pt x="3461258" y="3569716"/>
                  </a:lnTo>
                  <a:cubicBezTo>
                    <a:pt x="3461258" y="3691763"/>
                    <a:pt x="3362325" y="3790696"/>
                    <a:pt x="3240278" y="3790696"/>
                  </a:cubicBezTo>
                  <a:lnTo>
                    <a:pt x="220980" y="3790696"/>
                  </a:lnTo>
                  <a:cubicBezTo>
                    <a:pt x="98933" y="3790696"/>
                    <a:pt x="0" y="3691763"/>
                    <a:pt x="0" y="3569716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10" name="Group 110"/>
          <p:cNvGrpSpPr/>
          <p:nvPr/>
        </p:nvGrpSpPr>
        <p:grpSpPr>
          <a:xfrm>
            <a:off x="12216784" y="2292363"/>
            <a:ext cx="2086461" cy="754971"/>
            <a:chOff x="0" y="0"/>
            <a:chExt cx="2781948" cy="1006627"/>
          </a:xfrm>
        </p:grpSpPr>
        <p:sp>
          <p:nvSpPr>
            <p:cNvPr id="111" name="Freeform 111"/>
            <p:cNvSpPr/>
            <p:nvPr/>
          </p:nvSpPr>
          <p:spPr>
            <a:xfrm>
              <a:off x="0" y="0"/>
              <a:ext cx="2781949" cy="1006626"/>
            </a:xfrm>
            <a:custGeom>
              <a:avLst/>
              <a:gdLst/>
              <a:ahLst/>
              <a:cxnLst/>
              <a:rect l="l" t="t" r="r" b="b"/>
              <a:pathLst>
                <a:path w="2781949" h="1006626">
                  <a:moveTo>
                    <a:pt x="0" y="0"/>
                  </a:moveTo>
                  <a:lnTo>
                    <a:pt x="2781949" y="0"/>
                  </a:lnTo>
                  <a:lnTo>
                    <a:pt x="2781949" y="1006626"/>
                  </a:lnTo>
                  <a:lnTo>
                    <a:pt x="0" y="100662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849" b="-3849"/>
              </a:stretch>
            </a:blipFill>
          </p:spPr>
        </p:sp>
        <p:sp>
          <p:nvSpPr>
            <p:cNvPr id="112" name="TextBox 112"/>
            <p:cNvSpPr txBox="1"/>
            <p:nvPr/>
          </p:nvSpPr>
          <p:spPr>
            <a:xfrm>
              <a:off x="0" y="9525"/>
              <a:ext cx="2781948" cy="99710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863"/>
                </a:lnSpc>
              </a:pPr>
              <a:r>
                <a:rPr lang="en-US" sz="4053" b="1">
                  <a:solidFill>
                    <a:srgbClr val="FFC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18–25</a:t>
              </a:r>
            </a:p>
          </p:txBody>
        </p:sp>
      </p:grpSp>
      <p:sp>
        <p:nvSpPr>
          <p:cNvPr id="113" name="TextBox 113"/>
          <p:cNvSpPr txBox="1"/>
          <p:nvPr/>
        </p:nvSpPr>
        <p:spPr>
          <a:xfrm>
            <a:off x="12216784" y="3111760"/>
            <a:ext cx="2086461" cy="539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9"/>
              </a:lnSpc>
            </a:pPr>
            <a:r>
              <a:rPr lang="en-US" sz="1816" b="1">
                <a:solidFill>
                  <a:srgbClr val="F3F6FB"/>
                </a:solidFill>
                <a:latin typeface="Aptos Bold"/>
                <a:ea typeface="Aptos Bold"/>
                <a:cs typeface="Aptos Bold"/>
                <a:sym typeface="Aptos Bold"/>
              </a:rPr>
              <a:t>TW</a:t>
            </a:r>
          </a:p>
        </p:txBody>
      </p:sp>
      <p:sp>
        <p:nvSpPr>
          <p:cNvPr id="114" name="TextBox 114"/>
          <p:cNvSpPr txBox="1"/>
          <p:nvPr/>
        </p:nvSpPr>
        <p:spPr>
          <a:xfrm>
            <a:off x="12216784" y="3669240"/>
            <a:ext cx="2086461" cy="1135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57"/>
              </a:lnSpc>
            </a:pPr>
            <a:r>
              <a:rPr lang="en-US" sz="1381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Estimated emission from observed hotspots; method-dependent</a:t>
            </a:r>
          </a:p>
        </p:txBody>
      </p:sp>
      <p:grpSp>
        <p:nvGrpSpPr>
          <p:cNvPr id="115" name="Group 115"/>
          <p:cNvGrpSpPr/>
          <p:nvPr/>
        </p:nvGrpSpPr>
        <p:grpSpPr>
          <a:xfrm>
            <a:off x="14844693" y="2078841"/>
            <a:ext cx="2595877" cy="2842955"/>
            <a:chOff x="0" y="0"/>
            <a:chExt cx="3461169" cy="3790607"/>
          </a:xfrm>
        </p:grpSpPr>
        <p:sp>
          <p:nvSpPr>
            <p:cNvPr id="116" name="Freeform 116"/>
            <p:cNvSpPr/>
            <p:nvPr/>
          </p:nvSpPr>
          <p:spPr>
            <a:xfrm>
              <a:off x="0" y="0"/>
              <a:ext cx="3461258" cy="3790696"/>
            </a:xfrm>
            <a:custGeom>
              <a:avLst/>
              <a:gdLst/>
              <a:ahLst/>
              <a:cxnLst/>
              <a:rect l="l" t="t" r="r" b="b"/>
              <a:pathLst>
                <a:path w="3461258" h="3790696">
                  <a:moveTo>
                    <a:pt x="0" y="220980"/>
                  </a:moveTo>
                  <a:cubicBezTo>
                    <a:pt x="0" y="98933"/>
                    <a:pt x="98933" y="0"/>
                    <a:pt x="220980" y="0"/>
                  </a:cubicBezTo>
                  <a:lnTo>
                    <a:pt x="3240278" y="0"/>
                  </a:lnTo>
                  <a:cubicBezTo>
                    <a:pt x="3362325" y="0"/>
                    <a:pt x="3461258" y="98933"/>
                    <a:pt x="3461258" y="220980"/>
                  </a:cubicBezTo>
                  <a:lnTo>
                    <a:pt x="3461258" y="3569716"/>
                  </a:lnTo>
                  <a:cubicBezTo>
                    <a:pt x="3461258" y="3691763"/>
                    <a:pt x="3362325" y="3790696"/>
                    <a:pt x="3240278" y="3790696"/>
                  </a:cubicBezTo>
                  <a:lnTo>
                    <a:pt x="220980" y="3790696"/>
                  </a:lnTo>
                  <a:cubicBezTo>
                    <a:pt x="98933" y="3790696"/>
                    <a:pt x="0" y="3691763"/>
                    <a:pt x="0" y="3569716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17" name="Group 117"/>
          <p:cNvGrpSpPr/>
          <p:nvPr/>
        </p:nvGrpSpPr>
        <p:grpSpPr>
          <a:xfrm>
            <a:off x="15099392" y="2292363"/>
            <a:ext cx="2086461" cy="754971"/>
            <a:chOff x="0" y="0"/>
            <a:chExt cx="2781948" cy="1006627"/>
          </a:xfrm>
        </p:grpSpPr>
        <p:sp>
          <p:nvSpPr>
            <p:cNvPr id="118" name="Freeform 118"/>
            <p:cNvSpPr/>
            <p:nvPr/>
          </p:nvSpPr>
          <p:spPr>
            <a:xfrm>
              <a:off x="0" y="0"/>
              <a:ext cx="2781949" cy="1006626"/>
            </a:xfrm>
            <a:custGeom>
              <a:avLst/>
              <a:gdLst/>
              <a:ahLst/>
              <a:cxnLst/>
              <a:rect l="l" t="t" r="r" b="b"/>
              <a:pathLst>
                <a:path w="2781949" h="1006626">
                  <a:moveTo>
                    <a:pt x="0" y="0"/>
                  </a:moveTo>
                  <a:lnTo>
                    <a:pt x="2781949" y="0"/>
                  </a:lnTo>
                  <a:lnTo>
                    <a:pt x="2781949" y="1006626"/>
                  </a:lnTo>
                  <a:lnTo>
                    <a:pt x="0" y="100662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849" b="-3849"/>
              </a:stretch>
            </a:blipFill>
          </p:spPr>
        </p:sp>
        <p:sp>
          <p:nvSpPr>
            <p:cNvPr id="119" name="TextBox 119"/>
            <p:cNvSpPr txBox="1"/>
            <p:nvPr/>
          </p:nvSpPr>
          <p:spPr>
            <a:xfrm>
              <a:off x="0" y="9525"/>
              <a:ext cx="2781948" cy="99710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863"/>
                </a:lnSpc>
              </a:pPr>
              <a:r>
                <a:rPr lang="en-US" sz="4053" b="1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~28%</a:t>
              </a:r>
            </a:p>
          </p:txBody>
        </p:sp>
      </p:grpSp>
      <p:sp>
        <p:nvSpPr>
          <p:cNvPr id="120" name="TextBox 120"/>
          <p:cNvSpPr txBox="1"/>
          <p:nvPr/>
        </p:nvSpPr>
        <p:spPr>
          <a:xfrm>
            <a:off x="15099392" y="3111760"/>
            <a:ext cx="2086461" cy="539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9"/>
              </a:lnSpc>
            </a:pPr>
            <a:r>
              <a:rPr lang="en-US" sz="1816" b="1">
                <a:solidFill>
                  <a:srgbClr val="F3F6FB"/>
                </a:solidFill>
                <a:latin typeface="Aptos Bold"/>
                <a:ea typeface="Aptos Bold"/>
                <a:cs typeface="Aptos Bold"/>
                <a:sym typeface="Aptos Bold"/>
              </a:rPr>
              <a:t>of global thermal emission</a:t>
            </a:r>
          </a:p>
        </p:txBody>
      </p:sp>
      <p:sp>
        <p:nvSpPr>
          <p:cNvPr id="121" name="TextBox 121"/>
          <p:cNvSpPr txBox="1"/>
          <p:nvPr/>
        </p:nvSpPr>
        <p:spPr>
          <a:xfrm>
            <a:off x="15099392" y="3669240"/>
            <a:ext cx="2086461" cy="1135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57"/>
              </a:lnSpc>
            </a:pPr>
            <a:r>
              <a:rPr lang="en-US" sz="1381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Estimated contribution from the observed hotspots</a:t>
            </a:r>
          </a:p>
        </p:txBody>
      </p:sp>
      <p:grpSp>
        <p:nvGrpSpPr>
          <p:cNvPr id="122" name="Group 122"/>
          <p:cNvGrpSpPr/>
          <p:nvPr/>
        </p:nvGrpSpPr>
        <p:grpSpPr>
          <a:xfrm>
            <a:off x="9079468" y="5304615"/>
            <a:ext cx="8361102" cy="2005632"/>
            <a:chOff x="0" y="0"/>
            <a:chExt cx="11148136" cy="2674176"/>
          </a:xfrm>
        </p:grpSpPr>
        <p:sp>
          <p:nvSpPr>
            <p:cNvPr id="123" name="Freeform 123"/>
            <p:cNvSpPr/>
            <p:nvPr/>
          </p:nvSpPr>
          <p:spPr>
            <a:xfrm>
              <a:off x="0" y="0"/>
              <a:ext cx="11148187" cy="2674239"/>
            </a:xfrm>
            <a:custGeom>
              <a:avLst/>
              <a:gdLst/>
              <a:ahLst/>
              <a:cxnLst/>
              <a:rect l="l" t="t" r="r" b="b"/>
              <a:pathLst>
                <a:path w="11148187" h="2674239">
                  <a:moveTo>
                    <a:pt x="0" y="221361"/>
                  </a:moveTo>
                  <a:cubicBezTo>
                    <a:pt x="0" y="99060"/>
                    <a:pt x="99060" y="0"/>
                    <a:pt x="221361" y="0"/>
                  </a:cubicBezTo>
                  <a:lnTo>
                    <a:pt x="10926826" y="0"/>
                  </a:lnTo>
                  <a:cubicBezTo>
                    <a:pt x="11049000" y="0"/>
                    <a:pt x="11148187" y="99060"/>
                    <a:pt x="11148187" y="221361"/>
                  </a:cubicBezTo>
                  <a:lnTo>
                    <a:pt x="11148187" y="2452878"/>
                  </a:lnTo>
                  <a:cubicBezTo>
                    <a:pt x="11148187" y="2575052"/>
                    <a:pt x="11049127" y="2674239"/>
                    <a:pt x="10926826" y="2674239"/>
                  </a:cubicBezTo>
                  <a:lnTo>
                    <a:pt x="221361" y="2674239"/>
                  </a:lnTo>
                  <a:cubicBezTo>
                    <a:pt x="99060" y="2674112"/>
                    <a:pt x="0" y="2575052"/>
                    <a:pt x="0" y="2452878"/>
                  </a:cubicBezTo>
                  <a:close/>
                </a:path>
              </a:pathLst>
            </a:custGeom>
            <a:solidFill>
              <a:srgbClr val="142840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24" name="Group 124"/>
          <p:cNvGrpSpPr/>
          <p:nvPr/>
        </p:nvGrpSpPr>
        <p:grpSpPr>
          <a:xfrm>
            <a:off x="9471441" y="5627961"/>
            <a:ext cx="6726098" cy="370618"/>
            <a:chOff x="0" y="0"/>
            <a:chExt cx="8968130" cy="494157"/>
          </a:xfrm>
        </p:grpSpPr>
        <p:sp>
          <p:nvSpPr>
            <p:cNvPr id="125" name="Freeform 125"/>
            <p:cNvSpPr/>
            <p:nvPr/>
          </p:nvSpPr>
          <p:spPr>
            <a:xfrm>
              <a:off x="0" y="0"/>
              <a:ext cx="8968126" cy="494162"/>
            </a:xfrm>
            <a:custGeom>
              <a:avLst/>
              <a:gdLst/>
              <a:ahLst/>
              <a:cxnLst/>
              <a:rect l="l" t="t" r="r" b="b"/>
              <a:pathLst>
                <a:path w="8968126" h="494162">
                  <a:moveTo>
                    <a:pt x="0" y="0"/>
                  </a:moveTo>
                  <a:lnTo>
                    <a:pt x="8968126" y="0"/>
                  </a:lnTo>
                  <a:lnTo>
                    <a:pt x="8968126" y="494162"/>
                  </a:lnTo>
                  <a:lnTo>
                    <a:pt x="0" y="49416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03618" b="-303616"/>
              </a:stretch>
            </a:blipFill>
          </p:spPr>
        </p:sp>
        <p:sp>
          <p:nvSpPr>
            <p:cNvPr id="126" name="TextBox 126"/>
            <p:cNvSpPr txBox="1"/>
            <p:nvPr/>
          </p:nvSpPr>
          <p:spPr>
            <a:xfrm>
              <a:off x="0" y="0"/>
              <a:ext cx="8968130" cy="4941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82"/>
                </a:lnSpc>
              </a:pPr>
              <a:r>
                <a:rPr lang="en-US" sz="2401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Where is the heat dissipated?</a:t>
              </a:r>
            </a:p>
          </p:txBody>
        </p:sp>
      </p:grpSp>
      <p:grpSp>
        <p:nvGrpSpPr>
          <p:cNvPr id="127" name="Group 127"/>
          <p:cNvGrpSpPr/>
          <p:nvPr/>
        </p:nvGrpSpPr>
        <p:grpSpPr>
          <a:xfrm>
            <a:off x="9471441" y="6218206"/>
            <a:ext cx="7275166" cy="590245"/>
            <a:chOff x="0" y="0"/>
            <a:chExt cx="9700222" cy="786994"/>
          </a:xfrm>
        </p:grpSpPr>
        <p:sp>
          <p:nvSpPr>
            <p:cNvPr id="128" name="Freeform 128"/>
            <p:cNvSpPr/>
            <p:nvPr/>
          </p:nvSpPr>
          <p:spPr>
            <a:xfrm>
              <a:off x="0" y="0"/>
              <a:ext cx="9700218" cy="786999"/>
            </a:xfrm>
            <a:custGeom>
              <a:avLst/>
              <a:gdLst/>
              <a:ahLst/>
              <a:cxnLst/>
              <a:rect l="l" t="t" r="r" b="b"/>
              <a:pathLst>
                <a:path w="9700218" h="786999">
                  <a:moveTo>
                    <a:pt x="0" y="0"/>
                  </a:moveTo>
                  <a:lnTo>
                    <a:pt x="9700218" y="0"/>
                  </a:lnTo>
                  <a:lnTo>
                    <a:pt x="9700218" y="786999"/>
                  </a:lnTo>
                  <a:lnTo>
                    <a:pt x="0" y="78699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0164" b="-190164"/>
              </a:stretch>
            </a:blipFill>
          </p:spPr>
        </p:sp>
        <p:sp>
          <p:nvSpPr>
            <p:cNvPr id="129" name="TextBox 129"/>
            <p:cNvSpPr txBox="1"/>
            <p:nvPr/>
          </p:nvSpPr>
          <p:spPr>
            <a:xfrm>
              <a:off x="0" y="0"/>
              <a:ext cx="9700222" cy="7869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1"/>
                </a:lnSpc>
              </a:pPr>
              <a:r>
                <a:rPr lang="en-US" sz="1951">
                  <a:solidFill>
                    <a:srgbClr val="A9B8CA"/>
                  </a:solidFill>
                  <a:latin typeface="Aptos"/>
                  <a:ea typeface="Aptos"/>
                  <a:cs typeface="Aptos"/>
                  <a:sym typeface="Aptos"/>
                </a:rPr>
                <a:t>Mantle?  Shallow asthenosphere?  A partially molten layer?</a:t>
              </a:r>
            </a:p>
          </p:txBody>
        </p:sp>
      </p:grpSp>
      <p:grpSp>
        <p:nvGrpSpPr>
          <p:cNvPr id="130" name="Group 130"/>
          <p:cNvGrpSpPr/>
          <p:nvPr/>
        </p:nvGrpSpPr>
        <p:grpSpPr>
          <a:xfrm>
            <a:off x="9079468" y="7624429"/>
            <a:ext cx="8361102" cy="1099661"/>
            <a:chOff x="0" y="0"/>
            <a:chExt cx="11148136" cy="1466215"/>
          </a:xfrm>
        </p:grpSpPr>
        <p:sp>
          <p:nvSpPr>
            <p:cNvPr id="131" name="Freeform 131"/>
            <p:cNvSpPr/>
            <p:nvPr/>
          </p:nvSpPr>
          <p:spPr>
            <a:xfrm>
              <a:off x="0" y="0"/>
              <a:ext cx="11148187" cy="1466215"/>
            </a:xfrm>
            <a:custGeom>
              <a:avLst/>
              <a:gdLst/>
              <a:ahLst/>
              <a:cxnLst/>
              <a:rect l="l" t="t" r="r" b="b"/>
              <a:pathLst>
                <a:path w="11148187" h="1466215">
                  <a:moveTo>
                    <a:pt x="0" y="222758"/>
                  </a:moveTo>
                  <a:cubicBezTo>
                    <a:pt x="0" y="99695"/>
                    <a:pt x="99695" y="0"/>
                    <a:pt x="222758" y="0"/>
                  </a:cubicBezTo>
                  <a:lnTo>
                    <a:pt x="10925429" y="0"/>
                  </a:lnTo>
                  <a:cubicBezTo>
                    <a:pt x="11048492" y="0"/>
                    <a:pt x="11148187" y="99695"/>
                    <a:pt x="11148187" y="222758"/>
                  </a:cubicBezTo>
                  <a:lnTo>
                    <a:pt x="11148187" y="1243457"/>
                  </a:lnTo>
                  <a:cubicBezTo>
                    <a:pt x="11148187" y="1366520"/>
                    <a:pt x="11048492" y="1466215"/>
                    <a:pt x="10925429" y="1466215"/>
                  </a:cubicBezTo>
                  <a:lnTo>
                    <a:pt x="222758" y="1466215"/>
                  </a:lnTo>
                  <a:cubicBezTo>
                    <a:pt x="99695" y="1466215"/>
                    <a:pt x="0" y="1366520"/>
                    <a:pt x="0" y="1243457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32" name="Group 132"/>
          <p:cNvGrpSpPr/>
          <p:nvPr/>
        </p:nvGrpSpPr>
        <p:grpSpPr>
          <a:xfrm>
            <a:off x="9471441" y="7920323"/>
            <a:ext cx="7481068" cy="507892"/>
            <a:chOff x="0" y="0"/>
            <a:chExt cx="9974758" cy="677189"/>
          </a:xfrm>
        </p:grpSpPr>
        <p:sp>
          <p:nvSpPr>
            <p:cNvPr id="133" name="Freeform 133"/>
            <p:cNvSpPr/>
            <p:nvPr/>
          </p:nvSpPr>
          <p:spPr>
            <a:xfrm>
              <a:off x="0" y="0"/>
              <a:ext cx="9974753" cy="677185"/>
            </a:xfrm>
            <a:custGeom>
              <a:avLst/>
              <a:gdLst/>
              <a:ahLst/>
              <a:cxnLst/>
              <a:rect l="l" t="t" r="r" b="b"/>
              <a:pathLst>
                <a:path w="9974753" h="677185">
                  <a:moveTo>
                    <a:pt x="0" y="0"/>
                  </a:moveTo>
                  <a:lnTo>
                    <a:pt x="9974753" y="0"/>
                  </a:lnTo>
                  <a:lnTo>
                    <a:pt x="9974753" y="677185"/>
                  </a:lnTo>
                  <a:lnTo>
                    <a:pt x="0" y="67718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7009" b="-237009"/>
              </a:stretch>
            </a:blipFill>
          </p:spPr>
        </p:sp>
        <p:sp>
          <p:nvSpPr>
            <p:cNvPr id="134" name="TextBox 134"/>
            <p:cNvSpPr txBox="1"/>
            <p:nvPr/>
          </p:nvSpPr>
          <p:spPr>
            <a:xfrm>
              <a:off x="0" y="0"/>
              <a:ext cx="9974758" cy="67718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71"/>
                </a:lnSpc>
              </a:pPr>
              <a:r>
                <a:rPr lang="en-US" sz="1726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The hotspot map constrains models; it does not uniquely prove a global magma ocean.</a:t>
              </a:r>
            </a:p>
          </p:txBody>
        </p:sp>
      </p:grpSp>
      <p:grpSp>
        <p:nvGrpSpPr>
          <p:cNvPr id="135" name="Group 135"/>
          <p:cNvGrpSpPr/>
          <p:nvPr/>
        </p:nvGrpSpPr>
        <p:grpSpPr>
          <a:xfrm>
            <a:off x="878510" y="9443990"/>
            <a:ext cx="16540705" cy="247079"/>
            <a:chOff x="0" y="0"/>
            <a:chExt cx="22054274" cy="329438"/>
          </a:xfrm>
        </p:grpSpPr>
        <p:sp>
          <p:nvSpPr>
            <p:cNvPr id="136" name="Freeform 136"/>
            <p:cNvSpPr/>
            <p:nvPr/>
          </p:nvSpPr>
          <p:spPr>
            <a:xfrm>
              <a:off x="0" y="0"/>
              <a:ext cx="22054269" cy="329441"/>
            </a:xfrm>
            <a:custGeom>
              <a:avLst/>
              <a:gdLst/>
              <a:ahLst/>
              <a:cxnLst/>
              <a:rect l="l" t="t" r="r" b="b"/>
              <a:pathLst>
                <a:path w="22054269" h="329441">
                  <a:moveTo>
                    <a:pt x="0" y="0"/>
                  </a:moveTo>
                  <a:lnTo>
                    <a:pt x="22054269" y="0"/>
                  </a:lnTo>
                  <a:lnTo>
                    <a:pt x="22054269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54415" b="-1254414"/>
              </a:stretch>
            </a:blipFill>
          </p:spPr>
        </p:sp>
        <p:sp>
          <p:nvSpPr>
            <p:cNvPr id="137" name="TextBox 137"/>
            <p:cNvSpPr txBox="1"/>
            <p:nvPr/>
          </p:nvSpPr>
          <p:spPr>
            <a:xfrm>
              <a:off x="0" y="0"/>
              <a:ext cx="22054274" cy="32943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41"/>
                </a:lnSpc>
              </a:pPr>
              <a:r>
                <a:rPr lang="en-US" sz="1200" i="1">
                  <a:solidFill>
                    <a:srgbClr val="74869B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Peale et al. (1979); Segatz et al. (1988); Matsuyama et al. (2022); Davies et al. (2024), doi:10.1038/s41550-023-02123-5.</a:t>
              </a:r>
            </a:p>
          </p:txBody>
        </p:sp>
      </p:grpSp>
      <p:sp>
        <p:nvSpPr>
          <p:cNvPr id="138" name="AutoShape 138"/>
          <p:cNvSpPr/>
          <p:nvPr/>
        </p:nvSpPr>
        <p:spPr>
          <a:xfrm flipV="1">
            <a:off x="6115310" y="3966265"/>
            <a:ext cx="384324" cy="256792"/>
          </a:xfrm>
          <a:prstGeom prst="line">
            <a:avLst/>
          </a:prstGeom>
          <a:ln w="9525" cap="rnd">
            <a:solidFill>
              <a:srgbClr val="FF8F7A"/>
            </a:solidFill>
            <a:prstDash val="solid"/>
            <a:headEnd type="none" w="sm" len="sm"/>
            <a:tailEnd type="triangle" w="lg" len="me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35" y="-9535"/>
            <a:ext cx="18320909" cy="10314108"/>
            <a:chOff x="0" y="0"/>
            <a:chExt cx="24427878" cy="137521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27814" cy="13752195"/>
            </a:xfrm>
            <a:custGeom>
              <a:avLst/>
              <a:gdLst/>
              <a:ahLst/>
              <a:cxnLst/>
              <a:rect l="l" t="t" r="r" b="b"/>
              <a:pathLst>
                <a:path w="24427814" h="13752195">
                  <a:moveTo>
                    <a:pt x="0" y="0"/>
                  </a:moveTo>
                  <a:lnTo>
                    <a:pt x="24427814" y="0"/>
                  </a:lnTo>
                  <a:lnTo>
                    <a:pt x="24427814" y="13752195"/>
                  </a:lnTo>
                  <a:lnTo>
                    <a:pt x="0" y="13752195"/>
                  </a:lnTo>
                  <a:close/>
                </a:path>
              </a:pathLst>
            </a:custGeom>
            <a:solidFill>
              <a:srgbClr val="07111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66995" y="814073"/>
            <a:ext cx="67113" cy="67113"/>
            <a:chOff x="0" y="0"/>
            <a:chExt cx="89484" cy="894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175064" y="1225877"/>
            <a:ext cx="46520" cy="46520"/>
            <a:chOff x="0" y="0"/>
            <a:chExt cx="62027" cy="6202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373397" y="484632"/>
            <a:ext cx="46520" cy="46520"/>
            <a:chOff x="0" y="0"/>
            <a:chExt cx="62027" cy="620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665759" y="1198416"/>
            <a:ext cx="46520" cy="46520"/>
            <a:chOff x="0" y="0"/>
            <a:chExt cx="62027" cy="620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1658181" y="951338"/>
            <a:ext cx="46520" cy="46520"/>
            <a:chOff x="0" y="0"/>
            <a:chExt cx="62027" cy="6202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4293710" y="1143514"/>
            <a:ext cx="67113" cy="67113"/>
            <a:chOff x="0" y="0"/>
            <a:chExt cx="89484" cy="894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7148877" y="608171"/>
            <a:ext cx="46520" cy="46520"/>
            <a:chOff x="0" y="0"/>
            <a:chExt cx="62027" cy="6202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610220" y="2873083"/>
            <a:ext cx="46520" cy="46520"/>
            <a:chOff x="0" y="0"/>
            <a:chExt cx="62027" cy="6202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5069357" y="2420093"/>
            <a:ext cx="46520" cy="46520"/>
            <a:chOff x="0" y="0"/>
            <a:chExt cx="62027" cy="6202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8048054" y="3353514"/>
            <a:ext cx="46520" cy="46520"/>
            <a:chOff x="0" y="0"/>
            <a:chExt cx="62027" cy="6202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1177749" y="2351465"/>
            <a:ext cx="67113" cy="67113"/>
            <a:chOff x="0" y="0"/>
            <a:chExt cx="89484" cy="8948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6627259" y="3010348"/>
            <a:ext cx="46520" cy="46520"/>
            <a:chOff x="0" y="0"/>
            <a:chExt cx="62027" cy="6202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7354769" y="5096808"/>
            <a:ext cx="46520" cy="46520"/>
            <a:chOff x="0" y="0"/>
            <a:chExt cx="62027" cy="6202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978789" y="5481161"/>
            <a:ext cx="46520" cy="46520"/>
            <a:chOff x="0" y="0"/>
            <a:chExt cx="62027" cy="6202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3833946" y="4863455"/>
            <a:ext cx="46520" cy="46520"/>
            <a:chOff x="0" y="0"/>
            <a:chExt cx="62027" cy="6202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6675387" y="6991093"/>
            <a:ext cx="67113" cy="67113"/>
            <a:chOff x="0" y="0"/>
            <a:chExt cx="89484" cy="8948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9736445" y="6126309"/>
            <a:ext cx="46520" cy="46520"/>
            <a:chOff x="0" y="0"/>
            <a:chExt cx="62027" cy="6202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13538740" y="8089230"/>
            <a:ext cx="46520" cy="46520"/>
            <a:chOff x="0" y="0"/>
            <a:chExt cx="62027" cy="62027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6531171" y="7128367"/>
            <a:ext cx="46520" cy="46520"/>
            <a:chOff x="0" y="0"/>
            <a:chExt cx="62027" cy="6202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2420093" y="9050103"/>
            <a:ext cx="46520" cy="46520"/>
            <a:chOff x="0" y="0"/>
            <a:chExt cx="62027" cy="6202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7402897" y="9626632"/>
            <a:ext cx="67113" cy="67113"/>
            <a:chOff x="0" y="0"/>
            <a:chExt cx="89484" cy="8948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1411102" y="9187377"/>
            <a:ext cx="46520" cy="46520"/>
            <a:chOff x="0" y="0"/>
            <a:chExt cx="62027" cy="62027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15570298" y="9118740"/>
            <a:ext cx="46520" cy="46520"/>
            <a:chOff x="0" y="0"/>
            <a:chExt cx="62027" cy="62027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50" name="Group 50"/>
          <p:cNvGrpSpPr/>
          <p:nvPr/>
        </p:nvGrpSpPr>
        <p:grpSpPr>
          <a:xfrm>
            <a:off x="851059" y="370618"/>
            <a:ext cx="10981382" cy="301990"/>
            <a:chOff x="0" y="0"/>
            <a:chExt cx="14641843" cy="402654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4641840" cy="402651"/>
            </a:xfrm>
            <a:custGeom>
              <a:avLst/>
              <a:gdLst/>
              <a:ahLst/>
              <a:cxnLst/>
              <a:rect l="l" t="t" r="r" b="b"/>
              <a:pathLst>
                <a:path w="14641840" h="402651">
                  <a:moveTo>
                    <a:pt x="0" y="0"/>
                  </a:moveTo>
                  <a:lnTo>
                    <a:pt x="14641840" y="0"/>
                  </a:lnTo>
                  <a:lnTo>
                    <a:pt x="14641840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8546" b="-658547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0"/>
              <a:ext cx="14641843" cy="402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85"/>
                </a:lnSpc>
              </a:pPr>
              <a:r>
                <a:rPr lang="en-US" sz="1321" b="1" spc="240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SHARED PROCESS • DIFFERENT CONTROLS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51059" y="782422"/>
            <a:ext cx="16540705" cy="754970"/>
            <a:chOff x="0" y="0"/>
            <a:chExt cx="22054274" cy="1006626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22054269" cy="1006625"/>
            </a:xfrm>
            <a:custGeom>
              <a:avLst/>
              <a:gdLst/>
              <a:ahLst/>
              <a:cxnLst/>
              <a:rect l="l" t="t" r="r" b="b"/>
              <a:pathLst>
                <a:path w="22054269" h="1006625">
                  <a:moveTo>
                    <a:pt x="0" y="0"/>
                  </a:moveTo>
                  <a:lnTo>
                    <a:pt x="22054269" y="0"/>
                  </a:lnTo>
                  <a:lnTo>
                    <a:pt x="22054269" y="1006625"/>
                  </a:lnTo>
                  <a:lnTo>
                    <a:pt x="0" y="10066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76899" b="-376900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0"/>
              <a:ext cx="22054274" cy="10066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683"/>
                </a:lnSpc>
              </a:pPr>
              <a:r>
                <a:rPr lang="en-US" sz="3903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From Internal Energy to Eruption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 rot="3180">
            <a:off x="843429" y="1697355"/>
            <a:ext cx="16624592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7" name="Group 57"/>
          <p:cNvGrpSpPr/>
          <p:nvPr/>
        </p:nvGrpSpPr>
        <p:grpSpPr>
          <a:xfrm>
            <a:off x="851059" y="9883245"/>
            <a:ext cx="10295039" cy="192176"/>
            <a:chOff x="0" y="0"/>
            <a:chExt cx="13726719" cy="256235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3726723" cy="256232"/>
            </a:xfrm>
            <a:custGeom>
              <a:avLst/>
              <a:gdLst/>
              <a:ahLst/>
              <a:cxnLst/>
              <a:rect l="l" t="t" r="r" b="b"/>
              <a:pathLst>
                <a:path w="13726723" h="256232">
                  <a:moveTo>
                    <a:pt x="0" y="0"/>
                  </a:moveTo>
                  <a:lnTo>
                    <a:pt x="13726723" y="0"/>
                  </a:lnTo>
                  <a:lnTo>
                    <a:pt x="13726723" y="256232"/>
                  </a:lnTo>
                  <a:lnTo>
                    <a:pt x="0" y="25623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93840" b="-993841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0"/>
              <a:ext cx="13726719" cy="2562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387"/>
                </a:lnSpc>
              </a:pPr>
              <a:r>
                <a:rPr lang="en-US" sz="1155" spc="105">
                  <a:solidFill>
                    <a:srgbClr val="74869B"/>
                  </a:solidFill>
                  <a:latin typeface="Aptos"/>
                  <a:ea typeface="Aptos"/>
                  <a:cs typeface="Aptos"/>
                  <a:sym typeface="Aptos"/>
                </a:rPr>
                <a:t>COMPARATIVE PLANETOLOGY  •  SPACE RESEARCH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6609333" y="9842059"/>
            <a:ext cx="754971" cy="247079"/>
            <a:chOff x="0" y="0"/>
            <a:chExt cx="1006627" cy="32943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006626" cy="329441"/>
            </a:xfrm>
            <a:custGeom>
              <a:avLst/>
              <a:gdLst/>
              <a:ahLst/>
              <a:cxnLst/>
              <a:rect l="l" t="t" r="r" b="b"/>
              <a:pathLst>
                <a:path w="1006626" h="329441">
                  <a:moveTo>
                    <a:pt x="0" y="0"/>
                  </a:moveTo>
                  <a:lnTo>
                    <a:pt x="1006626" y="0"/>
                  </a:lnTo>
                  <a:lnTo>
                    <a:pt x="1006626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538" b="-9537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9525"/>
              <a:ext cx="1006627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1"/>
                </a:lnSpc>
              </a:pPr>
              <a:r>
                <a:rPr lang="en-US" sz="1351" b="1">
                  <a:solidFill>
                    <a:srgbClr val="A9B8C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05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980694" y="2078841"/>
            <a:ext cx="8017935" cy="6686436"/>
            <a:chOff x="0" y="0"/>
            <a:chExt cx="10690581" cy="8915248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0690606" cy="8915273"/>
            </a:xfrm>
            <a:custGeom>
              <a:avLst/>
              <a:gdLst/>
              <a:ahLst/>
              <a:cxnLst/>
              <a:rect l="l" t="t" r="r" b="b"/>
              <a:pathLst>
                <a:path w="10690606" h="8915273">
                  <a:moveTo>
                    <a:pt x="0" y="220091"/>
                  </a:moveTo>
                  <a:cubicBezTo>
                    <a:pt x="0" y="98552"/>
                    <a:pt x="98552" y="0"/>
                    <a:pt x="220091" y="0"/>
                  </a:cubicBezTo>
                  <a:lnTo>
                    <a:pt x="10470515" y="0"/>
                  </a:lnTo>
                  <a:cubicBezTo>
                    <a:pt x="10592054" y="0"/>
                    <a:pt x="10690606" y="98552"/>
                    <a:pt x="10690606" y="220091"/>
                  </a:cubicBezTo>
                  <a:lnTo>
                    <a:pt x="10690606" y="8695182"/>
                  </a:lnTo>
                  <a:cubicBezTo>
                    <a:pt x="10690606" y="8816721"/>
                    <a:pt x="10592054" y="8915273"/>
                    <a:pt x="10470515" y="8915273"/>
                  </a:cubicBezTo>
                  <a:lnTo>
                    <a:pt x="220091" y="8915273"/>
                  </a:lnTo>
                  <a:cubicBezTo>
                    <a:pt x="98552" y="8915273"/>
                    <a:pt x="0" y="8816721"/>
                    <a:pt x="0" y="8695182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65" name="Group 65"/>
          <p:cNvGrpSpPr/>
          <p:nvPr/>
        </p:nvGrpSpPr>
        <p:grpSpPr>
          <a:xfrm>
            <a:off x="1262863" y="2374725"/>
            <a:ext cx="1619755" cy="1619755"/>
            <a:chOff x="0" y="0"/>
            <a:chExt cx="2159673" cy="2159673"/>
          </a:xfrm>
        </p:grpSpPr>
        <p:sp>
          <p:nvSpPr>
            <p:cNvPr id="66" name="Freeform 66" descr="/mnt/data/planetary_slides_assets/venus_render.png"/>
            <p:cNvSpPr/>
            <p:nvPr/>
          </p:nvSpPr>
          <p:spPr>
            <a:xfrm>
              <a:off x="0" y="0"/>
              <a:ext cx="2159635" cy="2159635"/>
            </a:xfrm>
            <a:custGeom>
              <a:avLst/>
              <a:gdLst/>
              <a:ahLst/>
              <a:cxnLst/>
              <a:rect l="l" t="t" r="r" b="b"/>
              <a:pathLst>
                <a:path w="2159635" h="2159635">
                  <a:moveTo>
                    <a:pt x="0" y="0"/>
                  </a:moveTo>
                  <a:lnTo>
                    <a:pt x="2159635" y="0"/>
                  </a:lnTo>
                  <a:lnTo>
                    <a:pt x="2159635" y="2159635"/>
                  </a:lnTo>
                  <a:lnTo>
                    <a:pt x="0" y="21596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" b="-1"/>
              </a:stretch>
            </a:blipFill>
          </p:spPr>
        </p:sp>
      </p:grpSp>
      <p:grpSp>
        <p:nvGrpSpPr>
          <p:cNvPr id="67" name="Group 67"/>
          <p:cNvGrpSpPr/>
          <p:nvPr/>
        </p:nvGrpSpPr>
        <p:grpSpPr>
          <a:xfrm>
            <a:off x="2992422" y="2511990"/>
            <a:ext cx="3019882" cy="425529"/>
            <a:chOff x="0" y="0"/>
            <a:chExt cx="4026510" cy="567372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4026506" cy="567371"/>
            </a:xfrm>
            <a:custGeom>
              <a:avLst/>
              <a:gdLst/>
              <a:ahLst/>
              <a:cxnLst/>
              <a:rect l="l" t="t" r="r" b="b"/>
              <a:pathLst>
                <a:path w="4026506" h="567371">
                  <a:moveTo>
                    <a:pt x="0" y="0"/>
                  </a:moveTo>
                  <a:lnTo>
                    <a:pt x="4026506" y="0"/>
                  </a:lnTo>
                  <a:lnTo>
                    <a:pt x="4026506" y="567371"/>
                  </a:lnTo>
                  <a:lnTo>
                    <a:pt x="0" y="56737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8280" b="-88281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0"/>
              <a:ext cx="4026510" cy="56737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2"/>
                </a:lnSpc>
              </a:pPr>
              <a:r>
                <a:rPr lang="en-US" sz="2702" b="1">
                  <a:solidFill>
                    <a:srgbClr val="FFC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VENUS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2992422" y="3019882"/>
            <a:ext cx="5353421" cy="343167"/>
            <a:chOff x="0" y="0"/>
            <a:chExt cx="7137895" cy="457556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7137897" cy="457557"/>
            </a:xfrm>
            <a:custGeom>
              <a:avLst/>
              <a:gdLst/>
              <a:ahLst/>
              <a:cxnLst/>
              <a:rect l="l" t="t" r="r" b="b"/>
              <a:pathLst>
                <a:path w="7137897" h="457557">
                  <a:moveTo>
                    <a:pt x="0" y="0"/>
                  </a:moveTo>
                  <a:lnTo>
                    <a:pt x="7137897" y="0"/>
                  </a:lnTo>
                  <a:lnTo>
                    <a:pt x="7137897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53966" b="-253966"/>
              </a:stretch>
            </a:blipFill>
          </p:spPr>
        </p:sp>
        <p:sp>
          <p:nvSpPr>
            <p:cNvPr id="72" name="TextBox 72"/>
            <p:cNvSpPr txBox="1"/>
            <p:nvPr/>
          </p:nvSpPr>
          <p:spPr>
            <a:xfrm>
              <a:off x="0" y="-9525"/>
              <a:ext cx="7137895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35"/>
                </a:lnSpc>
              </a:pPr>
              <a:r>
                <a:rPr lang="en-US" sz="1696">
                  <a:solidFill>
                    <a:srgbClr val="A9B8CA"/>
                  </a:solidFill>
                  <a:latin typeface="Aptos"/>
                  <a:ea typeface="Aptos"/>
                  <a:cs typeface="Aptos"/>
                  <a:sym typeface="Aptos"/>
                </a:rPr>
                <a:t>Thermal evolution + mantle dynamics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1431769" y="4135936"/>
            <a:ext cx="526952" cy="526952"/>
            <a:chOff x="0" y="0"/>
            <a:chExt cx="702602" cy="702602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702564" cy="702564"/>
            </a:xfrm>
            <a:custGeom>
              <a:avLst/>
              <a:gdLst/>
              <a:ahLst/>
              <a:cxnLst/>
              <a:rect l="l" t="t" r="r" b="b"/>
              <a:pathLst>
                <a:path w="702564" h="702564">
                  <a:moveTo>
                    <a:pt x="0" y="351282"/>
                  </a:moveTo>
                  <a:cubicBezTo>
                    <a:pt x="0" y="157226"/>
                    <a:pt x="157226" y="0"/>
                    <a:pt x="351282" y="0"/>
                  </a:cubicBezTo>
                  <a:cubicBezTo>
                    <a:pt x="545338" y="0"/>
                    <a:pt x="702564" y="157226"/>
                    <a:pt x="702564" y="351282"/>
                  </a:cubicBezTo>
                  <a:cubicBezTo>
                    <a:pt x="702564" y="545338"/>
                    <a:pt x="545338" y="702564"/>
                    <a:pt x="351282" y="702564"/>
                  </a:cubicBezTo>
                  <a:cubicBezTo>
                    <a:pt x="157226" y="702564"/>
                    <a:pt x="0" y="545338"/>
                    <a:pt x="0" y="351282"/>
                  </a:cubicBezTo>
                  <a:close/>
                </a:path>
              </a:pathLst>
            </a:custGeom>
            <a:solidFill>
              <a:srgbClr val="FFC477"/>
            </a:solidFill>
          </p:spPr>
        </p:sp>
      </p:grpSp>
      <p:grpSp>
        <p:nvGrpSpPr>
          <p:cNvPr id="75" name="Group 75"/>
          <p:cNvGrpSpPr/>
          <p:nvPr/>
        </p:nvGrpSpPr>
        <p:grpSpPr>
          <a:xfrm>
            <a:off x="1441304" y="4145471"/>
            <a:ext cx="507892" cy="466706"/>
            <a:chOff x="0" y="0"/>
            <a:chExt cx="677189" cy="622275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677185" cy="622278"/>
            </a:xfrm>
            <a:custGeom>
              <a:avLst/>
              <a:gdLst/>
              <a:ahLst/>
              <a:cxnLst/>
              <a:rect l="l" t="t" r="r" b="b"/>
              <a:pathLst>
                <a:path w="677185" h="622278">
                  <a:moveTo>
                    <a:pt x="0" y="0"/>
                  </a:moveTo>
                  <a:lnTo>
                    <a:pt x="677185" y="0"/>
                  </a:lnTo>
                  <a:lnTo>
                    <a:pt x="677185" y="622278"/>
                  </a:lnTo>
                  <a:lnTo>
                    <a:pt x="0" y="62227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7899" r="-67900"/>
              </a:stretch>
            </a:blipFill>
          </p:spPr>
        </p:sp>
        <p:sp>
          <p:nvSpPr>
            <p:cNvPr id="77" name="TextBox 77"/>
            <p:cNvSpPr txBox="1"/>
            <p:nvPr/>
          </p:nvSpPr>
          <p:spPr>
            <a:xfrm>
              <a:off x="0" y="0"/>
              <a:ext cx="677189" cy="622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 b="1">
                  <a:solidFill>
                    <a:srgbClr val="07111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2168823" y="4118019"/>
            <a:ext cx="2745343" cy="343167"/>
            <a:chOff x="0" y="0"/>
            <a:chExt cx="3660458" cy="457556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3660460" cy="457557"/>
            </a:xfrm>
            <a:custGeom>
              <a:avLst/>
              <a:gdLst/>
              <a:ahLst/>
              <a:cxnLst/>
              <a:rect l="l" t="t" r="r" b="b"/>
              <a:pathLst>
                <a:path w="3660460" h="457557">
                  <a:moveTo>
                    <a:pt x="0" y="0"/>
                  </a:moveTo>
                  <a:lnTo>
                    <a:pt x="3660460" y="0"/>
                  </a:lnTo>
                  <a:lnTo>
                    <a:pt x="3660460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880" b="-105879"/>
              </a:stretch>
            </a:blipFill>
          </p:spPr>
        </p:sp>
        <p:sp>
          <p:nvSpPr>
            <p:cNvPr id="80" name="TextBox 80"/>
            <p:cNvSpPr txBox="1"/>
            <p:nvPr/>
          </p:nvSpPr>
          <p:spPr>
            <a:xfrm>
              <a:off x="0" y="0"/>
              <a:ext cx="3660458" cy="4575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33"/>
                </a:lnSpc>
              </a:pPr>
              <a:r>
                <a:rPr lang="en-US" sz="1861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Mantle upwelling</a:t>
              </a:r>
            </a:p>
          </p:txBody>
        </p:sp>
      </p:grpSp>
      <p:sp>
        <p:nvSpPr>
          <p:cNvPr id="81" name="TextBox 81"/>
          <p:cNvSpPr txBox="1"/>
          <p:nvPr/>
        </p:nvSpPr>
        <p:spPr>
          <a:xfrm>
            <a:off x="4872990" y="4118019"/>
            <a:ext cx="3363049" cy="590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Hotter material rises</a:t>
            </a:r>
          </a:p>
        </p:txBody>
      </p:sp>
      <p:sp>
        <p:nvSpPr>
          <p:cNvPr id="82" name="AutoShape 82"/>
          <p:cNvSpPr/>
          <p:nvPr/>
        </p:nvSpPr>
        <p:spPr>
          <a:xfrm rot="5231940">
            <a:off x="1493310" y="4875086"/>
            <a:ext cx="390154" cy="0"/>
          </a:xfrm>
          <a:prstGeom prst="line">
            <a:avLst/>
          </a:prstGeom>
          <a:ln w="9525" cap="rnd">
            <a:solidFill>
              <a:srgbClr val="FFC47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3" name="Group 83"/>
          <p:cNvGrpSpPr/>
          <p:nvPr/>
        </p:nvGrpSpPr>
        <p:grpSpPr>
          <a:xfrm>
            <a:off x="1431769" y="5137985"/>
            <a:ext cx="526952" cy="526952"/>
            <a:chOff x="0" y="0"/>
            <a:chExt cx="702602" cy="702602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702564" cy="702564"/>
            </a:xfrm>
            <a:custGeom>
              <a:avLst/>
              <a:gdLst/>
              <a:ahLst/>
              <a:cxnLst/>
              <a:rect l="l" t="t" r="r" b="b"/>
              <a:pathLst>
                <a:path w="702564" h="702564">
                  <a:moveTo>
                    <a:pt x="0" y="351282"/>
                  </a:moveTo>
                  <a:cubicBezTo>
                    <a:pt x="0" y="157226"/>
                    <a:pt x="157226" y="0"/>
                    <a:pt x="351282" y="0"/>
                  </a:cubicBezTo>
                  <a:cubicBezTo>
                    <a:pt x="545338" y="0"/>
                    <a:pt x="702564" y="157226"/>
                    <a:pt x="702564" y="351282"/>
                  </a:cubicBezTo>
                  <a:cubicBezTo>
                    <a:pt x="702564" y="545338"/>
                    <a:pt x="545338" y="702564"/>
                    <a:pt x="351282" y="702564"/>
                  </a:cubicBezTo>
                  <a:cubicBezTo>
                    <a:pt x="157226" y="702564"/>
                    <a:pt x="0" y="545338"/>
                    <a:pt x="0" y="351282"/>
                  </a:cubicBezTo>
                  <a:close/>
                </a:path>
              </a:pathLst>
            </a:custGeom>
            <a:solidFill>
              <a:srgbClr val="FFC477"/>
            </a:solidFill>
          </p:spPr>
        </p:sp>
      </p:grpSp>
      <p:grpSp>
        <p:nvGrpSpPr>
          <p:cNvPr id="85" name="Group 85"/>
          <p:cNvGrpSpPr/>
          <p:nvPr/>
        </p:nvGrpSpPr>
        <p:grpSpPr>
          <a:xfrm>
            <a:off x="1441304" y="5147520"/>
            <a:ext cx="507892" cy="466706"/>
            <a:chOff x="0" y="0"/>
            <a:chExt cx="677189" cy="622275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677185" cy="622278"/>
            </a:xfrm>
            <a:custGeom>
              <a:avLst/>
              <a:gdLst/>
              <a:ahLst/>
              <a:cxnLst/>
              <a:rect l="l" t="t" r="r" b="b"/>
              <a:pathLst>
                <a:path w="677185" h="622278">
                  <a:moveTo>
                    <a:pt x="0" y="0"/>
                  </a:moveTo>
                  <a:lnTo>
                    <a:pt x="677185" y="0"/>
                  </a:lnTo>
                  <a:lnTo>
                    <a:pt x="677185" y="622278"/>
                  </a:lnTo>
                  <a:lnTo>
                    <a:pt x="0" y="62227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7899" r="-67900"/>
              </a:stretch>
            </a:blipFill>
          </p:spPr>
        </p:sp>
        <p:sp>
          <p:nvSpPr>
            <p:cNvPr id="87" name="TextBox 87"/>
            <p:cNvSpPr txBox="1"/>
            <p:nvPr/>
          </p:nvSpPr>
          <p:spPr>
            <a:xfrm>
              <a:off x="0" y="0"/>
              <a:ext cx="677189" cy="622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 b="1">
                  <a:solidFill>
                    <a:srgbClr val="07111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2168823" y="5120068"/>
            <a:ext cx="2745343" cy="343167"/>
            <a:chOff x="0" y="0"/>
            <a:chExt cx="3660458" cy="457556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3660460" cy="457557"/>
            </a:xfrm>
            <a:custGeom>
              <a:avLst/>
              <a:gdLst/>
              <a:ahLst/>
              <a:cxnLst/>
              <a:rect l="l" t="t" r="r" b="b"/>
              <a:pathLst>
                <a:path w="3660460" h="457557">
                  <a:moveTo>
                    <a:pt x="0" y="0"/>
                  </a:moveTo>
                  <a:lnTo>
                    <a:pt x="3660460" y="0"/>
                  </a:lnTo>
                  <a:lnTo>
                    <a:pt x="3660460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880" b="-105879"/>
              </a:stretch>
            </a:blipFill>
          </p:spPr>
        </p:sp>
        <p:sp>
          <p:nvSpPr>
            <p:cNvPr id="90" name="TextBox 90"/>
            <p:cNvSpPr txBox="1"/>
            <p:nvPr/>
          </p:nvSpPr>
          <p:spPr>
            <a:xfrm>
              <a:off x="0" y="0"/>
              <a:ext cx="3660458" cy="4575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33"/>
                </a:lnSpc>
              </a:pPr>
              <a:r>
                <a:rPr lang="en-US" sz="1861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Partial melting</a:t>
              </a:r>
            </a:p>
          </p:txBody>
        </p:sp>
      </p:grpSp>
      <p:sp>
        <p:nvSpPr>
          <p:cNvPr id="91" name="TextBox 91"/>
          <p:cNvSpPr txBox="1"/>
          <p:nvPr/>
        </p:nvSpPr>
        <p:spPr>
          <a:xfrm>
            <a:off x="4872990" y="5120068"/>
            <a:ext cx="3363049" cy="590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Pressure / temperature cross melt conditions</a:t>
            </a:r>
          </a:p>
        </p:txBody>
      </p:sp>
      <p:sp>
        <p:nvSpPr>
          <p:cNvPr id="92" name="AutoShape 92"/>
          <p:cNvSpPr/>
          <p:nvPr/>
        </p:nvSpPr>
        <p:spPr>
          <a:xfrm rot="5231940">
            <a:off x="1493310" y="5877135"/>
            <a:ext cx="390154" cy="0"/>
          </a:xfrm>
          <a:prstGeom prst="line">
            <a:avLst/>
          </a:prstGeom>
          <a:ln w="9525" cap="rnd">
            <a:solidFill>
              <a:srgbClr val="FFC47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3" name="Group 93"/>
          <p:cNvGrpSpPr/>
          <p:nvPr/>
        </p:nvGrpSpPr>
        <p:grpSpPr>
          <a:xfrm>
            <a:off x="1431769" y="6140044"/>
            <a:ext cx="526952" cy="526952"/>
            <a:chOff x="0" y="0"/>
            <a:chExt cx="702602" cy="702602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702564" cy="702564"/>
            </a:xfrm>
            <a:custGeom>
              <a:avLst/>
              <a:gdLst/>
              <a:ahLst/>
              <a:cxnLst/>
              <a:rect l="l" t="t" r="r" b="b"/>
              <a:pathLst>
                <a:path w="702564" h="702564">
                  <a:moveTo>
                    <a:pt x="0" y="351282"/>
                  </a:moveTo>
                  <a:cubicBezTo>
                    <a:pt x="0" y="157226"/>
                    <a:pt x="157226" y="0"/>
                    <a:pt x="351282" y="0"/>
                  </a:cubicBezTo>
                  <a:cubicBezTo>
                    <a:pt x="545338" y="0"/>
                    <a:pt x="702564" y="157226"/>
                    <a:pt x="702564" y="351282"/>
                  </a:cubicBezTo>
                  <a:cubicBezTo>
                    <a:pt x="702564" y="545338"/>
                    <a:pt x="545338" y="702564"/>
                    <a:pt x="351282" y="702564"/>
                  </a:cubicBezTo>
                  <a:cubicBezTo>
                    <a:pt x="157226" y="702564"/>
                    <a:pt x="0" y="545338"/>
                    <a:pt x="0" y="351282"/>
                  </a:cubicBezTo>
                  <a:close/>
                </a:path>
              </a:pathLst>
            </a:custGeom>
            <a:solidFill>
              <a:srgbClr val="FFC477"/>
            </a:solidFill>
          </p:spPr>
        </p:sp>
      </p:grpSp>
      <p:grpSp>
        <p:nvGrpSpPr>
          <p:cNvPr id="95" name="Group 95"/>
          <p:cNvGrpSpPr/>
          <p:nvPr/>
        </p:nvGrpSpPr>
        <p:grpSpPr>
          <a:xfrm>
            <a:off x="1441304" y="6149569"/>
            <a:ext cx="507892" cy="466706"/>
            <a:chOff x="0" y="0"/>
            <a:chExt cx="677189" cy="622275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677185" cy="622278"/>
            </a:xfrm>
            <a:custGeom>
              <a:avLst/>
              <a:gdLst/>
              <a:ahLst/>
              <a:cxnLst/>
              <a:rect l="l" t="t" r="r" b="b"/>
              <a:pathLst>
                <a:path w="677185" h="622278">
                  <a:moveTo>
                    <a:pt x="0" y="0"/>
                  </a:moveTo>
                  <a:lnTo>
                    <a:pt x="677185" y="0"/>
                  </a:lnTo>
                  <a:lnTo>
                    <a:pt x="677185" y="622278"/>
                  </a:lnTo>
                  <a:lnTo>
                    <a:pt x="0" y="62227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7899" r="-67900"/>
              </a:stretch>
            </a:blipFill>
          </p:spPr>
        </p:sp>
        <p:sp>
          <p:nvSpPr>
            <p:cNvPr id="97" name="TextBox 97"/>
            <p:cNvSpPr txBox="1"/>
            <p:nvPr/>
          </p:nvSpPr>
          <p:spPr>
            <a:xfrm>
              <a:off x="0" y="0"/>
              <a:ext cx="677189" cy="622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 b="1">
                  <a:solidFill>
                    <a:srgbClr val="07111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2168823" y="6122118"/>
            <a:ext cx="2745343" cy="343167"/>
            <a:chOff x="0" y="0"/>
            <a:chExt cx="3660458" cy="457556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3660460" cy="457557"/>
            </a:xfrm>
            <a:custGeom>
              <a:avLst/>
              <a:gdLst/>
              <a:ahLst/>
              <a:cxnLst/>
              <a:rect l="l" t="t" r="r" b="b"/>
              <a:pathLst>
                <a:path w="3660460" h="457557">
                  <a:moveTo>
                    <a:pt x="0" y="0"/>
                  </a:moveTo>
                  <a:lnTo>
                    <a:pt x="3660460" y="0"/>
                  </a:lnTo>
                  <a:lnTo>
                    <a:pt x="3660460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880" b="-105879"/>
              </a:stretch>
            </a:blipFill>
          </p:spPr>
        </p:sp>
        <p:sp>
          <p:nvSpPr>
            <p:cNvPr id="100" name="TextBox 100"/>
            <p:cNvSpPr txBox="1"/>
            <p:nvPr/>
          </p:nvSpPr>
          <p:spPr>
            <a:xfrm>
              <a:off x="0" y="0"/>
              <a:ext cx="3660458" cy="4575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33"/>
                </a:lnSpc>
              </a:pPr>
              <a:r>
                <a:rPr lang="en-US" sz="1861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Lithosphere pathways</a:t>
              </a:r>
            </a:p>
          </p:txBody>
        </p:sp>
      </p:grpSp>
      <p:sp>
        <p:nvSpPr>
          <p:cNvPr id="101" name="TextBox 101"/>
          <p:cNvSpPr txBox="1"/>
          <p:nvPr/>
        </p:nvSpPr>
        <p:spPr>
          <a:xfrm>
            <a:off x="4872990" y="6122118"/>
            <a:ext cx="3363049" cy="590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Fractures and weak zones</a:t>
            </a:r>
          </a:p>
        </p:txBody>
      </p:sp>
      <p:sp>
        <p:nvSpPr>
          <p:cNvPr id="102" name="AutoShape 102"/>
          <p:cNvSpPr/>
          <p:nvPr/>
        </p:nvSpPr>
        <p:spPr>
          <a:xfrm rot="5231940">
            <a:off x="1493310" y="6879193"/>
            <a:ext cx="390154" cy="0"/>
          </a:xfrm>
          <a:prstGeom prst="line">
            <a:avLst/>
          </a:prstGeom>
          <a:ln w="9525" cap="rnd">
            <a:solidFill>
              <a:srgbClr val="FFC47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03" name="Group 103"/>
          <p:cNvGrpSpPr/>
          <p:nvPr/>
        </p:nvGrpSpPr>
        <p:grpSpPr>
          <a:xfrm>
            <a:off x="1431769" y="7142093"/>
            <a:ext cx="526952" cy="526952"/>
            <a:chOff x="0" y="0"/>
            <a:chExt cx="702602" cy="702602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702564" cy="702564"/>
            </a:xfrm>
            <a:custGeom>
              <a:avLst/>
              <a:gdLst/>
              <a:ahLst/>
              <a:cxnLst/>
              <a:rect l="l" t="t" r="r" b="b"/>
              <a:pathLst>
                <a:path w="702564" h="702564">
                  <a:moveTo>
                    <a:pt x="0" y="351282"/>
                  </a:moveTo>
                  <a:cubicBezTo>
                    <a:pt x="0" y="157226"/>
                    <a:pt x="157226" y="0"/>
                    <a:pt x="351282" y="0"/>
                  </a:cubicBezTo>
                  <a:cubicBezTo>
                    <a:pt x="545338" y="0"/>
                    <a:pt x="702564" y="157226"/>
                    <a:pt x="702564" y="351282"/>
                  </a:cubicBezTo>
                  <a:cubicBezTo>
                    <a:pt x="702564" y="545338"/>
                    <a:pt x="545338" y="702564"/>
                    <a:pt x="351282" y="702564"/>
                  </a:cubicBezTo>
                  <a:cubicBezTo>
                    <a:pt x="157226" y="702564"/>
                    <a:pt x="0" y="545338"/>
                    <a:pt x="0" y="351282"/>
                  </a:cubicBezTo>
                  <a:close/>
                </a:path>
              </a:pathLst>
            </a:custGeom>
            <a:solidFill>
              <a:srgbClr val="FFC477"/>
            </a:solidFill>
          </p:spPr>
        </p:sp>
      </p:grpSp>
      <p:grpSp>
        <p:nvGrpSpPr>
          <p:cNvPr id="105" name="Group 105"/>
          <p:cNvGrpSpPr/>
          <p:nvPr/>
        </p:nvGrpSpPr>
        <p:grpSpPr>
          <a:xfrm>
            <a:off x="1441304" y="7151627"/>
            <a:ext cx="507892" cy="466706"/>
            <a:chOff x="0" y="0"/>
            <a:chExt cx="677189" cy="622275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677185" cy="622278"/>
            </a:xfrm>
            <a:custGeom>
              <a:avLst/>
              <a:gdLst/>
              <a:ahLst/>
              <a:cxnLst/>
              <a:rect l="l" t="t" r="r" b="b"/>
              <a:pathLst>
                <a:path w="677185" h="622278">
                  <a:moveTo>
                    <a:pt x="0" y="0"/>
                  </a:moveTo>
                  <a:lnTo>
                    <a:pt x="677185" y="0"/>
                  </a:lnTo>
                  <a:lnTo>
                    <a:pt x="677185" y="622278"/>
                  </a:lnTo>
                  <a:lnTo>
                    <a:pt x="0" y="62227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7899" r="-67900"/>
              </a:stretch>
            </a:blipFill>
          </p:spPr>
        </p:sp>
        <p:sp>
          <p:nvSpPr>
            <p:cNvPr id="107" name="TextBox 107"/>
            <p:cNvSpPr txBox="1"/>
            <p:nvPr/>
          </p:nvSpPr>
          <p:spPr>
            <a:xfrm>
              <a:off x="0" y="0"/>
              <a:ext cx="677189" cy="622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 b="1">
                  <a:solidFill>
                    <a:srgbClr val="07111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</p:grpSp>
      <p:grpSp>
        <p:nvGrpSpPr>
          <p:cNvPr id="108" name="Group 108"/>
          <p:cNvGrpSpPr/>
          <p:nvPr/>
        </p:nvGrpSpPr>
        <p:grpSpPr>
          <a:xfrm>
            <a:off x="2168823" y="7124167"/>
            <a:ext cx="2745343" cy="343167"/>
            <a:chOff x="0" y="0"/>
            <a:chExt cx="3660458" cy="457556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3660460" cy="457557"/>
            </a:xfrm>
            <a:custGeom>
              <a:avLst/>
              <a:gdLst/>
              <a:ahLst/>
              <a:cxnLst/>
              <a:rect l="l" t="t" r="r" b="b"/>
              <a:pathLst>
                <a:path w="3660460" h="457557">
                  <a:moveTo>
                    <a:pt x="0" y="0"/>
                  </a:moveTo>
                  <a:lnTo>
                    <a:pt x="3660460" y="0"/>
                  </a:lnTo>
                  <a:lnTo>
                    <a:pt x="3660460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880" b="-105879"/>
              </a:stretch>
            </a:blipFill>
          </p:spPr>
        </p:sp>
        <p:sp>
          <p:nvSpPr>
            <p:cNvPr id="110" name="TextBox 110"/>
            <p:cNvSpPr txBox="1"/>
            <p:nvPr/>
          </p:nvSpPr>
          <p:spPr>
            <a:xfrm>
              <a:off x="0" y="0"/>
              <a:ext cx="3660458" cy="4575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33"/>
                </a:lnSpc>
              </a:pPr>
              <a:r>
                <a:rPr lang="en-US" sz="1861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Surface expression</a:t>
              </a:r>
            </a:p>
          </p:txBody>
        </p:sp>
      </p:grpSp>
      <p:sp>
        <p:nvSpPr>
          <p:cNvPr id="111" name="TextBox 111"/>
          <p:cNvSpPr txBox="1"/>
          <p:nvPr/>
        </p:nvSpPr>
        <p:spPr>
          <a:xfrm>
            <a:off x="4872990" y="7124167"/>
            <a:ext cx="3363049" cy="590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Plains, edifices, coronae</a:t>
            </a:r>
          </a:p>
        </p:txBody>
      </p:sp>
      <p:grpSp>
        <p:nvGrpSpPr>
          <p:cNvPr id="112" name="Group 112"/>
          <p:cNvGrpSpPr/>
          <p:nvPr/>
        </p:nvGrpSpPr>
        <p:grpSpPr>
          <a:xfrm>
            <a:off x="9299096" y="2078841"/>
            <a:ext cx="8017935" cy="6686436"/>
            <a:chOff x="0" y="0"/>
            <a:chExt cx="10690581" cy="8915248"/>
          </a:xfrm>
        </p:grpSpPr>
        <p:sp>
          <p:nvSpPr>
            <p:cNvPr id="113" name="Freeform 113"/>
            <p:cNvSpPr/>
            <p:nvPr/>
          </p:nvSpPr>
          <p:spPr>
            <a:xfrm>
              <a:off x="0" y="0"/>
              <a:ext cx="10690606" cy="8915273"/>
            </a:xfrm>
            <a:custGeom>
              <a:avLst/>
              <a:gdLst/>
              <a:ahLst/>
              <a:cxnLst/>
              <a:rect l="l" t="t" r="r" b="b"/>
              <a:pathLst>
                <a:path w="10690606" h="8915273">
                  <a:moveTo>
                    <a:pt x="0" y="220091"/>
                  </a:moveTo>
                  <a:cubicBezTo>
                    <a:pt x="0" y="98552"/>
                    <a:pt x="98552" y="0"/>
                    <a:pt x="220091" y="0"/>
                  </a:cubicBezTo>
                  <a:lnTo>
                    <a:pt x="10470515" y="0"/>
                  </a:lnTo>
                  <a:cubicBezTo>
                    <a:pt x="10592054" y="0"/>
                    <a:pt x="10690606" y="98552"/>
                    <a:pt x="10690606" y="220091"/>
                  </a:cubicBezTo>
                  <a:lnTo>
                    <a:pt x="10690606" y="8695182"/>
                  </a:lnTo>
                  <a:cubicBezTo>
                    <a:pt x="10690606" y="8816721"/>
                    <a:pt x="10592054" y="8915273"/>
                    <a:pt x="10470515" y="8915273"/>
                  </a:cubicBezTo>
                  <a:lnTo>
                    <a:pt x="220091" y="8915273"/>
                  </a:lnTo>
                  <a:cubicBezTo>
                    <a:pt x="98552" y="8915273"/>
                    <a:pt x="0" y="8816721"/>
                    <a:pt x="0" y="8695182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14" name="Group 114"/>
          <p:cNvGrpSpPr/>
          <p:nvPr/>
        </p:nvGrpSpPr>
        <p:grpSpPr>
          <a:xfrm>
            <a:off x="9581255" y="2374725"/>
            <a:ext cx="1619755" cy="1619755"/>
            <a:chOff x="0" y="0"/>
            <a:chExt cx="2159673" cy="2159673"/>
          </a:xfrm>
        </p:grpSpPr>
        <p:sp>
          <p:nvSpPr>
            <p:cNvPr id="115" name="Freeform 115" descr="/mnt/data/planetary_slides_assets/io_render.png"/>
            <p:cNvSpPr/>
            <p:nvPr/>
          </p:nvSpPr>
          <p:spPr>
            <a:xfrm>
              <a:off x="0" y="0"/>
              <a:ext cx="2159635" cy="2159635"/>
            </a:xfrm>
            <a:custGeom>
              <a:avLst/>
              <a:gdLst/>
              <a:ahLst/>
              <a:cxnLst/>
              <a:rect l="l" t="t" r="r" b="b"/>
              <a:pathLst>
                <a:path w="2159635" h="2159635">
                  <a:moveTo>
                    <a:pt x="0" y="0"/>
                  </a:moveTo>
                  <a:lnTo>
                    <a:pt x="2159635" y="0"/>
                  </a:lnTo>
                  <a:lnTo>
                    <a:pt x="2159635" y="2159635"/>
                  </a:lnTo>
                  <a:lnTo>
                    <a:pt x="0" y="21596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" b="-1"/>
              </a:stretch>
            </a:blipFill>
          </p:spPr>
        </p:sp>
      </p:grpSp>
      <p:grpSp>
        <p:nvGrpSpPr>
          <p:cNvPr id="116" name="Group 116"/>
          <p:cNvGrpSpPr/>
          <p:nvPr/>
        </p:nvGrpSpPr>
        <p:grpSpPr>
          <a:xfrm>
            <a:off x="11310823" y="2511990"/>
            <a:ext cx="3019882" cy="425529"/>
            <a:chOff x="0" y="0"/>
            <a:chExt cx="4026510" cy="567372"/>
          </a:xfrm>
        </p:grpSpPr>
        <p:sp>
          <p:nvSpPr>
            <p:cNvPr id="117" name="Freeform 117"/>
            <p:cNvSpPr/>
            <p:nvPr/>
          </p:nvSpPr>
          <p:spPr>
            <a:xfrm>
              <a:off x="0" y="0"/>
              <a:ext cx="4026506" cy="567371"/>
            </a:xfrm>
            <a:custGeom>
              <a:avLst/>
              <a:gdLst/>
              <a:ahLst/>
              <a:cxnLst/>
              <a:rect l="l" t="t" r="r" b="b"/>
              <a:pathLst>
                <a:path w="4026506" h="567371">
                  <a:moveTo>
                    <a:pt x="0" y="0"/>
                  </a:moveTo>
                  <a:lnTo>
                    <a:pt x="4026506" y="0"/>
                  </a:lnTo>
                  <a:lnTo>
                    <a:pt x="4026506" y="567371"/>
                  </a:lnTo>
                  <a:lnTo>
                    <a:pt x="0" y="56737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8280" b="-88281"/>
              </a:stretch>
            </a:blipFill>
          </p:spPr>
        </p:sp>
        <p:sp>
          <p:nvSpPr>
            <p:cNvPr id="118" name="TextBox 118"/>
            <p:cNvSpPr txBox="1"/>
            <p:nvPr/>
          </p:nvSpPr>
          <p:spPr>
            <a:xfrm>
              <a:off x="0" y="0"/>
              <a:ext cx="4026510" cy="56737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2"/>
                </a:lnSpc>
              </a:pPr>
              <a:r>
                <a:rPr lang="en-US" sz="2702" b="1">
                  <a:solidFill>
                    <a:srgbClr val="FF8F7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IO</a:t>
              </a:r>
            </a:p>
          </p:txBody>
        </p:sp>
      </p:grpSp>
      <p:grpSp>
        <p:nvGrpSpPr>
          <p:cNvPr id="119" name="Group 119"/>
          <p:cNvGrpSpPr/>
          <p:nvPr/>
        </p:nvGrpSpPr>
        <p:grpSpPr>
          <a:xfrm>
            <a:off x="11310823" y="3019882"/>
            <a:ext cx="5353421" cy="343167"/>
            <a:chOff x="0" y="0"/>
            <a:chExt cx="7137895" cy="457556"/>
          </a:xfrm>
        </p:grpSpPr>
        <p:sp>
          <p:nvSpPr>
            <p:cNvPr id="120" name="Freeform 120"/>
            <p:cNvSpPr/>
            <p:nvPr/>
          </p:nvSpPr>
          <p:spPr>
            <a:xfrm>
              <a:off x="0" y="0"/>
              <a:ext cx="7137897" cy="457557"/>
            </a:xfrm>
            <a:custGeom>
              <a:avLst/>
              <a:gdLst/>
              <a:ahLst/>
              <a:cxnLst/>
              <a:rect l="l" t="t" r="r" b="b"/>
              <a:pathLst>
                <a:path w="7137897" h="457557">
                  <a:moveTo>
                    <a:pt x="0" y="0"/>
                  </a:moveTo>
                  <a:lnTo>
                    <a:pt x="7137897" y="0"/>
                  </a:lnTo>
                  <a:lnTo>
                    <a:pt x="7137897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53966" b="-253966"/>
              </a:stretch>
            </a:blipFill>
          </p:spPr>
        </p:sp>
        <p:sp>
          <p:nvSpPr>
            <p:cNvPr id="121" name="TextBox 121"/>
            <p:cNvSpPr txBox="1"/>
            <p:nvPr/>
          </p:nvSpPr>
          <p:spPr>
            <a:xfrm>
              <a:off x="0" y="-9525"/>
              <a:ext cx="7137895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35"/>
                </a:lnSpc>
              </a:pPr>
              <a:r>
                <a:rPr lang="en-US" sz="1696">
                  <a:solidFill>
                    <a:srgbClr val="A9B8CA"/>
                  </a:solidFill>
                  <a:latin typeface="Aptos"/>
                  <a:ea typeface="Aptos"/>
                  <a:cs typeface="Aptos"/>
                  <a:sym typeface="Aptos"/>
                </a:rPr>
                <a:t>Tidal dissipation + magma heat transport</a:t>
              </a:r>
            </a:p>
          </p:txBody>
        </p:sp>
      </p:grpSp>
      <p:grpSp>
        <p:nvGrpSpPr>
          <p:cNvPr id="122" name="Group 122"/>
          <p:cNvGrpSpPr/>
          <p:nvPr/>
        </p:nvGrpSpPr>
        <p:grpSpPr>
          <a:xfrm>
            <a:off x="9750171" y="4135936"/>
            <a:ext cx="526952" cy="526952"/>
            <a:chOff x="0" y="0"/>
            <a:chExt cx="702602" cy="702602"/>
          </a:xfrm>
        </p:grpSpPr>
        <p:sp>
          <p:nvSpPr>
            <p:cNvPr id="123" name="Freeform 123"/>
            <p:cNvSpPr/>
            <p:nvPr/>
          </p:nvSpPr>
          <p:spPr>
            <a:xfrm>
              <a:off x="0" y="0"/>
              <a:ext cx="702564" cy="702564"/>
            </a:xfrm>
            <a:custGeom>
              <a:avLst/>
              <a:gdLst/>
              <a:ahLst/>
              <a:cxnLst/>
              <a:rect l="l" t="t" r="r" b="b"/>
              <a:pathLst>
                <a:path w="702564" h="702564">
                  <a:moveTo>
                    <a:pt x="0" y="351282"/>
                  </a:moveTo>
                  <a:cubicBezTo>
                    <a:pt x="0" y="157226"/>
                    <a:pt x="157226" y="0"/>
                    <a:pt x="351282" y="0"/>
                  </a:cubicBezTo>
                  <a:cubicBezTo>
                    <a:pt x="545338" y="0"/>
                    <a:pt x="702564" y="157226"/>
                    <a:pt x="702564" y="351282"/>
                  </a:cubicBezTo>
                  <a:cubicBezTo>
                    <a:pt x="702564" y="545338"/>
                    <a:pt x="545338" y="702564"/>
                    <a:pt x="351282" y="702564"/>
                  </a:cubicBezTo>
                  <a:cubicBezTo>
                    <a:pt x="157226" y="702564"/>
                    <a:pt x="0" y="545338"/>
                    <a:pt x="0" y="351282"/>
                  </a:cubicBezTo>
                  <a:close/>
                </a:path>
              </a:pathLst>
            </a:custGeom>
            <a:solidFill>
              <a:srgbClr val="FF8F7A"/>
            </a:solidFill>
          </p:spPr>
        </p:sp>
      </p:grpSp>
      <p:grpSp>
        <p:nvGrpSpPr>
          <p:cNvPr id="124" name="Group 124"/>
          <p:cNvGrpSpPr/>
          <p:nvPr/>
        </p:nvGrpSpPr>
        <p:grpSpPr>
          <a:xfrm>
            <a:off x="9759706" y="4145471"/>
            <a:ext cx="507892" cy="466706"/>
            <a:chOff x="0" y="0"/>
            <a:chExt cx="677189" cy="622275"/>
          </a:xfrm>
        </p:grpSpPr>
        <p:sp>
          <p:nvSpPr>
            <p:cNvPr id="125" name="Freeform 125"/>
            <p:cNvSpPr/>
            <p:nvPr/>
          </p:nvSpPr>
          <p:spPr>
            <a:xfrm>
              <a:off x="0" y="0"/>
              <a:ext cx="677185" cy="622278"/>
            </a:xfrm>
            <a:custGeom>
              <a:avLst/>
              <a:gdLst/>
              <a:ahLst/>
              <a:cxnLst/>
              <a:rect l="l" t="t" r="r" b="b"/>
              <a:pathLst>
                <a:path w="677185" h="622278">
                  <a:moveTo>
                    <a:pt x="0" y="0"/>
                  </a:moveTo>
                  <a:lnTo>
                    <a:pt x="677185" y="0"/>
                  </a:lnTo>
                  <a:lnTo>
                    <a:pt x="677185" y="622278"/>
                  </a:lnTo>
                  <a:lnTo>
                    <a:pt x="0" y="62227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7899" r="-67900"/>
              </a:stretch>
            </a:blipFill>
          </p:spPr>
        </p:sp>
        <p:sp>
          <p:nvSpPr>
            <p:cNvPr id="126" name="TextBox 126"/>
            <p:cNvSpPr txBox="1"/>
            <p:nvPr/>
          </p:nvSpPr>
          <p:spPr>
            <a:xfrm>
              <a:off x="0" y="0"/>
              <a:ext cx="677189" cy="622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 b="1">
                  <a:solidFill>
                    <a:srgbClr val="07111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</p:grpSp>
      <p:grpSp>
        <p:nvGrpSpPr>
          <p:cNvPr id="127" name="Group 127"/>
          <p:cNvGrpSpPr/>
          <p:nvPr/>
        </p:nvGrpSpPr>
        <p:grpSpPr>
          <a:xfrm>
            <a:off x="10487216" y="4118019"/>
            <a:ext cx="2745343" cy="343167"/>
            <a:chOff x="0" y="0"/>
            <a:chExt cx="3660458" cy="457556"/>
          </a:xfrm>
        </p:grpSpPr>
        <p:sp>
          <p:nvSpPr>
            <p:cNvPr id="128" name="Freeform 128"/>
            <p:cNvSpPr/>
            <p:nvPr/>
          </p:nvSpPr>
          <p:spPr>
            <a:xfrm>
              <a:off x="0" y="0"/>
              <a:ext cx="3660460" cy="457557"/>
            </a:xfrm>
            <a:custGeom>
              <a:avLst/>
              <a:gdLst/>
              <a:ahLst/>
              <a:cxnLst/>
              <a:rect l="l" t="t" r="r" b="b"/>
              <a:pathLst>
                <a:path w="3660460" h="457557">
                  <a:moveTo>
                    <a:pt x="0" y="0"/>
                  </a:moveTo>
                  <a:lnTo>
                    <a:pt x="3660460" y="0"/>
                  </a:lnTo>
                  <a:lnTo>
                    <a:pt x="3660460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880" b="-105879"/>
              </a:stretch>
            </a:blipFill>
          </p:spPr>
        </p:sp>
        <p:sp>
          <p:nvSpPr>
            <p:cNvPr id="129" name="TextBox 129"/>
            <p:cNvSpPr txBox="1"/>
            <p:nvPr/>
          </p:nvSpPr>
          <p:spPr>
            <a:xfrm>
              <a:off x="0" y="9525"/>
              <a:ext cx="3660458" cy="4480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79"/>
                </a:lnSpc>
              </a:pPr>
              <a:r>
                <a:rPr lang="en-US" sz="1816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Repeated tidal flexing</a:t>
              </a:r>
            </a:p>
          </p:txBody>
        </p:sp>
      </p:grpSp>
      <p:sp>
        <p:nvSpPr>
          <p:cNvPr id="130" name="TextBox 130"/>
          <p:cNvSpPr txBox="1"/>
          <p:nvPr/>
        </p:nvSpPr>
        <p:spPr>
          <a:xfrm>
            <a:off x="13205108" y="4118019"/>
            <a:ext cx="3404225" cy="590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Mechanical energy dissipates</a:t>
            </a:r>
          </a:p>
        </p:txBody>
      </p:sp>
      <p:sp>
        <p:nvSpPr>
          <p:cNvPr id="131" name="AutoShape 131"/>
          <p:cNvSpPr/>
          <p:nvPr/>
        </p:nvSpPr>
        <p:spPr>
          <a:xfrm rot="5231940">
            <a:off x="9811702" y="4875086"/>
            <a:ext cx="390154" cy="0"/>
          </a:xfrm>
          <a:prstGeom prst="line">
            <a:avLst/>
          </a:prstGeom>
          <a:ln w="9525" cap="rnd">
            <a:solidFill>
              <a:srgbClr val="FF8F7A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32" name="Group 132"/>
          <p:cNvGrpSpPr/>
          <p:nvPr/>
        </p:nvGrpSpPr>
        <p:grpSpPr>
          <a:xfrm>
            <a:off x="9750171" y="5137985"/>
            <a:ext cx="526952" cy="526952"/>
            <a:chOff x="0" y="0"/>
            <a:chExt cx="702602" cy="702602"/>
          </a:xfrm>
        </p:grpSpPr>
        <p:sp>
          <p:nvSpPr>
            <p:cNvPr id="133" name="Freeform 133"/>
            <p:cNvSpPr/>
            <p:nvPr/>
          </p:nvSpPr>
          <p:spPr>
            <a:xfrm>
              <a:off x="0" y="0"/>
              <a:ext cx="702564" cy="702564"/>
            </a:xfrm>
            <a:custGeom>
              <a:avLst/>
              <a:gdLst/>
              <a:ahLst/>
              <a:cxnLst/>
              <a:rect l="l" t="t" r="r" b="b"/>
              <a:pathLst>
                <a:path w="702564" h="702564">
                  <a:moveTo>
                    <a:pt x="0" y="351282"/>
                  </a:moveTo>
                  <a:cubicBezTo>
                    <a:pt x="0" y="157226"/>
                    <a:pt x="157226" y="0"/>
                    <a:pt x="351282" y="0"/>
                  </a:cubicBezTo>
                  <a:cubicBezTo>
                    <a:pt x="545338" y="0"/>
                    <a:pt x="702564" y="157226"/>
                    <a:pt x="702564" y="351282"/>
                  </a:cubicBezTo>
                  <a:cubicBezTo>
                    <a:pt x="702564" y="545338"/>
                    <a:pt x="545338" y="702564"/>
                    <a:pt x="351282" y="702564"/>
                  </a:cubicBezTo>
                  <a:cubicBezTo>
                    <a:pt x="157226" y="702564"/>
                    <a:pt x="0" y="545338"/>
                    <a:pt x="0" y="351282"/>
                  </a:cubicBezTo>
                  <a:close/>
                </a:path>
              </a:pathLst>
            </a:custGeom>
            <a:solidFill>
              <a:srgbClr val="FF8F7A"/>
            </a:solidFill>
          </p:spPr>
        </p:sp>
      </p:grpSp>
      <p:grpSp>
        <p:nvGrpSpPr>
          <p:cNvPr id="134" name="Group 134"/>
          <p:cNvGrpSpPr/>
          <p:nvPr/>
        </p:nvGrpSpPr>
        <p:grpSpPr>
          <a:xfrm>
            <a:off x="9759706" y="5147520"/>
            <a:ext cx="507892" cy="466706"/>
            <a:chOff x="0" y="0"/>
            <a:chExt cx="677189" cy="622275"/>
          </a:xfrm>
        </p:grpSpPr>
        <p:sp>
          <p:nvSpPr>
            <p:cNvPr id="135" name="Freeform 135"/>
            <p:cNvSpPr/>
            <p:nvPr/>
          </p:nvSpPr>
          <p:spPr>
            <a:xfrm>
              <a:off x="0" y="0"/>
              <a:ext cx="677185" cy="622278"/>
            </a:xfrm>
            <a:custGeom>
              <a:avLst/>
              <a:gdLst/>
              <a:ahLst/>
              <a:cxnLst/>
              <a:rect l="l" t="t" r="r" b="b"/>
              <a:pathLst>
                <a:path w="677185" h="622278">
                  <a:moveTo>
                    <a:pt x="0" y="0"/>
                  </a:moveTo>
                  <a:lnTo>
                    <a:pt x="677185" y="0"/>
                  </a:lnTo>
                  <a:lnTo>
                    <a:pt x="677185" y="622278"/>
                  </a:lnTo>
                  <a:lnTo>
                    <a:pt x="0" y="62227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7899" r="-67900"/>
              </a:stretch>
            </a:blipFill>
          </p:spPr>
        </p:sp>
        <p:sp>
          <p:nvSpPr>
            <p:cNvPr id="136" name="TextBox 136"/>
            <p:cNvSpPr txBox="1"/>
            <p:nvPr/>
          </p:nvSpPr>
          <p:spPr>
            <a:xfrm>
              <a:off x="0" y="0"/>
              <a:ext cx="677189" cy="622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 b="1">
                  <a:solidFill>
                    <a:srgbClr val="07111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</p:grpSp>
      <p:grpSp>
        <p:nvGrpSpPr>
          <p:cNvPr id="137" name="Group 137"/>
          <p:cNvGrpSpPr/>
          <p:nvPr/>
        </p:nvGrpSpPr>
        <p:grpSpPr>
          <a:xfrm>
            <a:off x="10487216" y="5120068"/>
            <a:ext cx="2745343" cy="343167"/>
            <a:chOff x="0" y="0"/>
            <a:chExt cx="3660458" cy="457556"/>
          </a:xfrm>
        </p:grpSpPr>
        <p:sp>
          <p:nvSpPr>
            <p:cNvPr id="138" name="Freeform 138"/>
            <p:cNvSpPr/>
            <p:nvPr/>
          </p:nvSpPr>
          <p:spPr>
            <a:xfrm>
              <a:off x="0" y="0"/>
              <a:ext cx="3660460" cy="457557"/>
            </a:xfrm>
            <a:custGeom>
              <a:avLst/>
              <a:gdLst/>
              <a:ahLst/>
              <a:cxnLst/>
              <a:rect l="l" t="t" r="r" b="b"/>
              <a:pathLst>
                <a:path w="3660460" h="457557">
                  <a:moveTo>
                    <a:pt x="0" y="0"/>
                  </a:moveTo>
                  <a:lnTo>
                    <a:pt x="3660460" y="0"/>
                  </a:lnTo>
                  <a:lnTo>
                    <a:pt x="3660460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880" b="-105879"/>
              </a:stretch>
            </a:blipFill>
          </p:spPr>
        </p:sp>
        <p:sp>
          <p:nvSpPr>
            <p:cNvPr id="139" name="TextBox 139"/>
            <p:cNvSpPr txBox="1"/>
            <p:nvPr/>
          </p:nvSpPr>
          <p:spPr>
            <a:xfrm>
              <a:off x="0" y="9525"/>
              <a:ext cx="3660458" cy="4480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79"/>
                </a:lnSpc>
              </a:pPr>
              <a:r>
                <a:rPr lang="en-US" sz="1816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Partial / extensive melting</a:t>
              </a:r>
            </a:p>
          </p:txBody>
        </p:sp>
      </p:grpSp>
      <p:sp>
        <p:nvSpPr>
          <p:cNvPr id="140" name="TextBox 140"/>
          <p:cNvSpPr txBox="1"/>
          <p:nvPr/>
        </p:nvSpPr>
        <p:spPr>
          <a:xfrm>
            <a:off x="13451634" y="5120068"/>
            <a:ext cx="3404225" cy="590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Hot silicate interior</a:t>
            </a:r>
          </a:p>
        </p:txBody>
      </p:sp>
      <p:sp>
        <p:nvSpPr>
          <p:cNvPr id="141" name="AutoShape 141"/>
          <p:cNvSpPr/>
          <p:nvPr/>
        </p:nvSpPr>
        <p:spPr>
          <a:xfrm rot="5231940">
            <a:off x="9811702" y="5877135"/>
            <a:ext cx="390154" cy="0"/>
          </a:xfrm>
          <a:prstGeom prst="line">
            <a:avLst/>
          </a:prstGeom>
          <a:ln w="9525" cap="rnd">
            <a:solidFill>
              <a:srgbClr val="FF8F7A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42" name="Group 142"/>
          <p:cNvGrpSpPr/>
          <p:nvPr/>
        </p:nvGrpSpPr>
        <p:grpSpPr>
          <a:xfrm>
            <a:off x="9750171" y="6140044"/>
            <a:ext cx="526952" cy="526952"/>
            <a:chOff x="0" y="0"/>
            <a:chExt cx="702602" cy="702602"/>
          </a:xfrm>
        </p:grpSpPr>
        <p:sp>
          <p:nvSpPr>
            <p:cNvPr id="143" name="Freeform 143"/>
            <p:cNvSpPr/>
            <p:nvPr/>
          </p:nvSpPr>
          <p:spPr>
            <a:xfrm>
              <a:off x="0" y="0"/>
              <a:ext cx="702564" cy="702564"/>
            </a:xfrm>
            <a:custGeom>
              <a:avLst/>
              <a:gdLst/>
              <a:ahLst/>
              <a:cxnLst/>
              <a:rect l="l" t="t" r="r" b="b"/>
              <a:pathLst>
                <a:path w="702564" h="702564">
                  <a:moveTo>
                    <a:pt x="0" y="351282"/>
                  </a:moveTo>
                  <a:cubicBezTo>
                    <a:pt x="0" y="157226"/>
                    <a:pt x="157226" y="0"/>
                    <a:pt x="351282" y="0"/>
                  </a:cubicBezTo>
                  <a:cubicBezTo>
                    <a:pt x="545338" y="0"/>
                    <a:pt x="702564" y="157226"/>
                    <a:pt x="702564" y="351282"/>
                  </a:cubicBezTo>
                  <a:cubicBezTo>
                    <a:pt x="702564" y="545338"/>
                    <a:pt x="545338" y="702564"/>
                    <a:pt x="351282" y="702564"/>
                  </a:cubicBezTo>
                  <a:cubicBezTo>
                    <a:pt x="157226" y="702564"/>
                    <a:pt x="0" y="545338"/>
                    <a:pt x="0" y="351282"/>
                  </a:cubicBezTo>
                  <a:close/>
                </a:path>
              </a:pathLst>
            </a:custGeom>
            <a:solidFill>
              <a:srgbClr val="FF8F7A"/>
            </a:solidFill>
          </p:spPr>
        </p:sp>
      </p:grpSp>
      <p:grpSp>
        <p:nvGrpSpPr>
          <p:cNvPr id="144" name="Group 144"/>
          <p:cNvGrpSpPr/>
          <p:nvPr/>
        </p:nvGrpSpPr>
        <p:grpSpPr>
          <a:xfrm>
            <a:off x="9759706" y="6149569"/>
            <a:ext cx="507892" cy="466706"/>
            <a:chOff x="0" y="0"/>
            <a:chExt cx="677189" cy="622275"/>
          </a:xfrm>
        </p:grpSpPr>
        <p:sp>
          <p:nvSpPr>
            <p:cNvPr id="145" name="Freeform 145"/>
            <p:cNvSpPr/>
            <p:nvPr/>
          </p:nvSpPr>
          <p:spPr>
            <a:xfrm>
              <a:off x="0" y="0"/>
              <a:ext cx="677185" cy="622278"/>
            </a:xfrm>
            <a:custGeom>
              <a:avLst/>
              <a:gdLst/>
              <a:ahLst/>
              <a:cxnLst/>
              <a:rect l="l" t="t" r="r" b="b"/>
              <a:pathLst>
                <a:path w="677185" h="622278">
                  <a:moveTo>
                    <a:pt x="0" y="0"/>
                  </a:moveTo>
                  <a:lnTo>
                    <a:pt x="677185" y="0"/>
                  </a:lnTo>
                  <a:lnTo>
                    <a:pt x="677185" y="622278"/>
                  </a:lnTo>
                  <a:lnTo>
                    <a:pt x="0" y="62227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7899" r="-67900"/>
              </a:stretch>
            </a:blipFill>
          </p:spPr>
        </p:sp>
        <p:sp>
          <p:nvSpPr>
            <p:cNvPr id="146" name="TextBox 146"/>
            <p:cNvSpPr txBox="1"/>
            <p:nvPr/>
          </p:nvSpPr>
          <p:spPr>
            <a:xfrm>
              <a:off x="0" y="0"/>
              <a:ext cx="677189" cy="622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 b="1">
                  <a:solidFill>
                    <a:srgbClr val="07111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</p:grpSp>
      <p:grpSp>
        <p:nvGrpSpPr>
          <p:cNvPr id="147" name="Group 147"/>
          <p:cNvGrpSpPr/>
          <p:nvPr/>
        </p:nvGrpSpPr>
        <p:grpSpPr>
          <a:xfrm>
            <a:off x="10487216" y="6122118"/>
            <a:ext cx="2745343" cy="343167"/>
            <a:chOff x="0" y="0"/>
            <a:chExt cx="3660458" cy="457556"/>
          </a:xfrm>
        </p:grpSpPr>
        <p:sp>
          <p:nvSpPr>
            <p:cNvPr id="148" name="Freeform 148"/>
            <p:cNvSpPr/>
            <p:nvPr/>
          </p:nvSpPr>
          <p:spPr>
            <a:xfrm>
              <a:off x="0" y="0"/>
              <a:ext cx="3660460" cy="457557"/>
            </a:xfrm>
            <a:custGeom>
              <a:avLst/>
              <a:gdLst/>
              <a:ahLst/>
              <a:cxnLst/>
              <a:rect l="l" t="t" r="r" b="b"/>
              <a:pathLst>
                <a:path w="3660460" h="457557">
                  <a:moveTo>
                    <a:pt x="0" y="0"/>
                  </a:moveTo>
                  <a:lnTo>
                    <a:pt x="3660460" y="0"/>
                  </a:lnTo>
                  <a:lnTo>
                    <a:pt x="3660460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880" b="-105879"/>
              </a:stretch>
            </a:blipFill>
          </p:spPr>
        </p:sp>
        <p:sp>
          <p:nvSpPr>
            <p:cNvPr id="149" name="TextBox 149"/>
            <p:cNvSpPr txBox="1"/>
            <p:nvPr/>
          </p:nvSpPr>
          <p:spPr>
            <a:xfrm>
              <a:off x="0" y="9525"/>
              <a:ext cx="3660458" cy="4480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79"/>
                </a:lnSpc>
              </a:pPr>
              <a:r>
                <a:rPr lang="en-US" sz="1816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Magmatic heat pipe</a:t>
              </a:r>
            </a:p>
          </p:txBody>
        </p:sp>
      </p:grpSp>
      <p:sp>
        <p:nvSpPr>
          <p:cNvPr id="150" name="TextBox 150"/>
          <p:cNvSpPr txBox="1"/>
          <p:nvPr/>
        </p:nvSpPr>
        <p:spPr>
          <a:xfrm>
            <a:off x="13205108" y="6122118"/>
            <a:ext cx="3404225" cy="590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Magma carries energy upward</a:t>
            </a:r>
          </a:p>
        </p:txBody>
      </p:sp>
      <p:sp>
        <p:nvSpPr>
          <p:cNvPr id="151" name="AutoShape 151"/>
          <p:cNvSpPr/>
          <p:nvPr/>
        </p:nvSpPr>
        <p:spPr>
          <a:xfrm rot="5231940">
            <a:off x="9811702" y="6879193"/>
            <a:ext cx="390154" cy="0"/>
          </a:xfrm>
          <a:prstGeom prst="line">
            <a:avLst/>
          </a:prstGeom>
          <a:ln w="9525" cap="rnd">
            <a:solidFill>
              <a:srgbClr val="FF8F7A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52" name="Group 152"/>
          <p:cNvGrpSpPr/>
          <p:nvPr/>
        </p:nvGrpSpPr>
        <p:grpSpPr>
          <a:xfrm>
            <a:off x="9750171" y="7142093"/>
            <a:ext cx="526952" cy="526952"/>
            <a:chOff x="0" y="0"/>
            <a:chExt cx="702602" cy="702602"/>
          </a:xfrm>
        </p:grpSpPr>
        <p:sp>
          <p:nvSpPr>
            <p:cNvPr id="153" name="Freeform 153"/>
            <p:cNvSpPr/>
            <p:nvPr/>
          </p:nvSpPr>
          <p:spPr>
            <a:xfrm>
              <a:off x="0" y="0"/>
              <a:ext cx="702564" cy="702564"/>
            </a:xfrm>
            <a:custGeom>
              <a:avLst/>
              <a:gdLst/>
              <a:ahLst/>
              <a:cxnLst/>
              <a:rect l="l" t="t" r="r" b="b"/>
              <a:pathLst>
                <a:path w="702564" h="702564">
                  <a:moveTo>
                    <a:pt x="0" y="351282"/>
                  </a:moveTo>
                  <a:cubicBezTo>
                    <a:pt x="0" y="157226"/>
                    <a:pt x="157226" y="0"/>
                    <a:pt x="351282" y="0"/>
                  </a:cubicBezTo>
                  <a:cubicBezTo>
                    <a:pt x="545338" y="0"/>
                    <a:pt x="702564" y="157226"/>
                    <a:pt x="702564" y="351282"/>
                  </a:cubicBezTo>
                  <a:cubicBezTo>
                    <a:pt x="702564" y="545338"/>
                    <a:pt x="545338" y="702564"/>
                    <a:pt x="351282" y="702564"/>
                  </a:cubicBezTo>
                  <a:cubicBezTo>
                    <a:pt x="157226" y="702564"/>
                    <a:pt x="0" y="545338"/>
                    <a:pt x="0" y="351282"/>
                  </a:cubicBezTo>
                  <a:close/>
                </a:path>
              </a:pathLst>
            </a:custGeom>
            <a:solidFill>
              <a:srgbClr val="FF8F7A"/>
            </a:solidFill>
          </p:spPr>
        </p:sp>
      </p:grpSp>
      <p:grpSp>
        <p:nvGrpSpPr>
          <p:cNvPr id="154" name="Group 154"/>
          <p:cNvGrpSpPr/>
          <p:nvPr/>
        </p:nvGrpSpPr>
        <p:grpSpPr>
          <a:xfrm>
            <a:off x="9759706" y="7151627"/>
            <a:ext cx="507892" cy="466706"/>
            <a:chOff x="0" y="0"/>
            <a:chExt cx="677189" cy="622275"/>
          </a:xfrm>
        </p:grpSpPr>
        <p:sp>
          <p:nvSpPr>
            <p:cNvPr id="155" name="Freeform 155"/>
            <p:cNvSpPr/>
            <p:nvPr/>
          </p:nvSpPr>
          <p:spPr>
            <a:xfrm>
              <a:off x="0" y="0"/>
              <a:ext cx="677185" cy="622278"/>
            </a:xfrm>
            <a:custGeom>
              <a:avLst/>
              <a:gdLst/>
              <a:ahLst/>
              <a:cxnLst/>
              <a:rect l="l" t="t" r="r" b="b"/>
              <a:pathLst>
                <a:path w="677185" h="622278">
                  <a:moveTo>
                    <a:pt x="0" y="0"/>
                  </a:moveTo>
                  <a:lnTo>
                    <a:pt x="677185" y="0"/>
                  </a:lnTo>
                  <a:lnTo>
                    <a:pt x="677185" y="622278"/>
                  </a:lnTo>
                  <a:lnTo>
                    <a:pt x="0" y="62227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7899" r="-67900"/>
              </a:stretch>
            </a:blipFill>
          </p:spPr>
        </p:sp>
        <p:sp>
          <p:nvSpPr>
            <p:cNvPr id="156" name="TextBox 156"/>
            <p:cNvSpPr txBox="1"/>
            <p:nvPr/>
          </p:nvSpPr>
          <p:spPr>
            <a:xfrm>
              <a:off x="0" y="0"/>
              <a:ext cx="677189" cy="622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1"/>
                </a:lnSpc>
              </a:pPr>
              <a:r>
                <a:rPr lang="en-US" sz="1801" b="1">
                  <a:solidFill>
                    <a:srgbClr val="07111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</p:grpSp>
      <p:grpSp>
        <p:nvGrpSpPr>
          <p:cNvPr id="157" name="Group 157"/>
          <p:cNvGrpSpPr/>
          <p:nvPr/>
        </p:nvGrpSpPr>
        <p:grpSpPr>
          <a:xfrm>
            <a:off x="10487216" y="7124167"/>
            <a:ext cx="2745343" cy="343167"/>
            <a:chOff x="0" y="0"/>
            <a:chExt cx="3660458" cy="457556"/>
          </a:xfrm>
        </p:grpSpPr>
        <p:sp>
          <p:nvSpPr>
            <p:cNvPr id="158" name="Freeform 158"/>
            <p:cNvSpPr/>
            <p:nvPr/>
          </p:nvSpPr>
          <p:spPr>
            <a:xfrm>
              <a:off x="0" y="0"/>
              <a:ext cx="3660460" cy="457557"/>
            </a:xfrm>
            <a:custGeom>
              <a:avLst/>
              <a:gdLst/>
              <a:ahLst/>
              <a:cxnLst/>
              <a:rect l="l" t="t" r="r" b="b"/>
              <a:pathLst>
                <a:path w="3660460" h="457557">
                  <a:moveTo>
                    <a:pt x="0" y="0"/>
                  </a:moveTo>
                  <a:lnTo>
                    <a:pt x="3660460" y="0"/>
                  </a:lnTo>
                  <a:lnTo>
                    <a:pt x="3660460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880" b="-105879"/>
              </a:stretch>
            </a:blipFill>
          </p:spPr>
        </p:sp>
        <p:sp>
          <p:nvSpPr>
            <p:cNvPr id="159" name="TextBox 159"/>
            <p:cNvSpPr txBox="1"/>
            <p:nvPr/>
          </p:nvSpPr>
          <p:spPr>
            <a:xfrm>
              <a:off x="0" y="9525"/>
              <a:ext cx="3660458" cy="4480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79"/>
                </a:lnSpc>
              </a:pPr>
              <a:r>
                <a:rPr lang="en-US" sz="1816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Surface expression</a:t>
              </a:r>
            </a:p>
          </p:txBody>
        </p:sp>
      </p:grpSp>
      <p:sp>
        <p:nvSpPr>
          <p:cNvPr id="160" name="TextBox 160"/>
          <p:cNvSpPr txBox="1"/>
          <p:nvPr/>
        </p:nvSpPr>
        <p:spPr>
          <a:xfrm>
            <a:off x="13205108" y="7124167"/>
            <a:ext cx="3404225" cy="590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501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Paterae, lava flows, hotspots</a:t>
            </a:r>
          </a:p>
        </p:txBody>
      </p:sp>
      <p:grpSp>
        <p:nvGrpSpPr>
          <p:cNvPr id="161" name="Group 161"/>
          <p:cNvGrpSpPr/>
          <p:nvPr/>
        </p:nvGrpSpPr>
        <p:grpSpPr>
          <a:xfrm>
            <a:off x="1125588" y="9018460"/>
            <a:ext cx="16403431" cy="411804"/>
            <a:chOff x="0" y="0"/>
            <a:chExt cx="21871242" cy="549072"/>
          </a:xfrm>
        </p:grpSpPr>
        <p:sp>
          <p:nvSpPr>
            <p:cNvPr id="162" name="Freeform 162"/>
            <p:cNvSpPr/>
            <p:nvPr/>
          </p:nvSpPr>
          <p:spPr>
            <a:xfrm>
              <a:off x="0" y="0"/>
              <a:ext cx="21871246" cy="549069"/>
            </a:xfrm>
            <a:custGeom>
              <a:avLst/>
              <a:gdLst/>
              <a:ahLst/>
              <a:cxnLst/>
              <a:rect l="l" t="t" r="r" b="b"/>
              <a:pathLst>
                <a:path w="21871246" h="549069">
                  <a:moveTo>
                    <a:pt x="0" y="0"/>
                  </a:moveTo>
                  <a:lnTo>
                    <a:pt x="21871246" y="0"/>
                  </a:lnTo>
                  <a:lnTo>
                    <a:pt x="21871246" y="549069"/>
                  </a:lnTo>
                  <a:lnTo>
                    <a:pt x="0" y="54906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26153" b="-726154"/>
              </a:stretch>
            </a:blipFill>
          </p:spPr>
        </p:sp>
        <p:sp>
          <p:nvSpPr>
            <p:cNvPr id="163" name="TextBox 163"/>
            <p:cNvSpPr txBox="1"/>
            <p:nvPr/>
          </p:nvSpPr>
          <p:spPr>
            <a:xfrm>
              <a:off x="0" y="0"/>
              <a:ext cx="21871242" cy="54907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233"/>
                </a:lnSpc>
              </a:pPr>
              <a:r>
                <a:rPr lang="en-US" sz="1861" b="1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Energy source matters—but lithospheric strength, melt fraction, and transport pathways determine what reaches the surface.</a:t>
              </a:r>
            </a:p>
          </p:txBody>
        </p:sp>
      </p:grpSp>
      <p:grpSp>
        <p:nvGrpSpPr>
          <p:cNvPr id="164" name="Group 164"/>
          <p:cNvGrpSpPr/>
          <p:nvPr/>
        </p:nvGrpSpPr>
        <p:grpSpPr>
          <a:xfrm>
            <a:off x="878510" y="9443990"/>
            <a:ext cx="16540705" cy="247079"/>
            <a:chOff x="0" y="0"/>
            <a:chExt cx="22054274" cy="329438"/>
          </a:xfrm>
        </p:grpSpPr>
        <p:sp>
          <p:nvSpPr>
            <p:cNvPr id="165" name="Freeform 165"/>
            <p:cNvSpPr/>
            <p:nvPr/>
          </p:nvSpPr>
          <p:spPr>
            <a:xfrm>
              <a:off x="0" y="0"/>
              <a:ext cx="22054269" cy="329441"/>
            </a:xfrm>
            <a:custGeom>
              <a:avLst/>
              <a:gdLst/>
              <a:ahLst/>
              <a:cxnLst/>
              <a:rect l="l" t="t" r="r" b="b"/>
              <a:pathLst>
                <a:path w="22054269" h="329441">
                  <a:moveTo>
                    <a:pt x="0" y="0"/>
                  </a:moveTo>
                  <a:lnTo>
                    <a:pt x="22054269" y="0"/>
                  </a:lnTo>
                  <a:lnTo>
                    <a:pt x="22054269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54415" b="-1254414"/>
              </a:stretch>
            </a:blipFill>
          </p:spPr>
        </p:sp>
        <p:sp>
          <p:nvSpPr>
            <p:cNvPr id="166" name="TextBox 166"/>
            <p:cNvSpPr txBox="1"/>
            <p:nvPr/>
          </p:nvSpPr>
          <p:spPr>
            <a:xfrm>
              <a:off x="0" y="0"/>
              <a:ext cx="22054274" cy="32943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41"/>
                </a:lnSpc>
              </a:pPr>
              <a:r>
                <a:rPr lang="en-US" sz="1200" i="1">
                  <a:solidFill>
                    <a:srgbClr val="74869B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Turcotte &amp; Schubert (2002); Collinet et al. (2025); Williams et al. (2011); Matsuyama et al. (2022).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35" y="-9535"/>
            <a:ext cx="18320909" cy="10314108"/>
            <a:chOff x="0" y="0"/>
            <a:chExt cx="24427878" cy="137521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27814" cy="13752195"/>
            </a:xfrm>
            <a:custGeom>
              <a:avLst/>
              <a:gdLst/>
              <a:ahLst/>
              <a:cxnLst/>
              <a:rect l="l" t="t" r="r" b="b"/>
              <a:pathLst>
                <a:path w="24427814" h="13752195">
                  <a:moveTo>
                    <a:pt x="0" y="0"/>
                  </a:moveTo>
                  <a:lnTo>
                    <a:pt x="24427814" y="0"/>
                  </a:lnTo>
                  <a:lnTo>
                    <a:pt x="24427814" y="13752195"/>
                  </a:lnTo>
                  <a:lnTo>
                    <a:pt x="0" y="13752195"/>
                  </a:lnTo>
                  <a:close/>
                </a:path>
              </a:pathLst>
            </a:custGeom>
            <a:solidFill>
              <a:srgbClr val="07111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66995" y="512083"/>
            <a:ext cx="67113" cy="67113"/>
            <a:chOff x="0" y="0"/>
            <a:chExt cx="89484" cy="894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2873083" y="1225877"/>
            <a:ext cx="46520" cy="46520"/>
            <a:chOff x="0" y="0"/>
            <a:chExt cx="62027" cy="6202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373397" y="484632"/>
            <a:ext cx="46520" cy="46520"/>
            <a:chOff x="0" y="0"/>
            <a:chExt cx="62027" cy="620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363769" y="1198416"/>
            <a:ext cx="46520" cy="46520"/>
            <a:chOff x="0" y="0"/>
            <a:chExt cx="62027" cy="620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1658181" y="649348"/>
            <a:ext cx="46520" cy="46520"/>
            <a:chOff x="0" y="0"/>
            <a:chExt cx="62027" cy="6202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3991730" y="1143514"/>
            <a:ext cx="67113" cy="67113"/>
            <a:chOff x="0" y="0"/>
            <a:chExt cx="89484" cy="894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7148877" y="608171"/>
            <a:ext cx="46520" cy="46520"/>
            <a:chOff x="0" y="0"/>
            <a:chExt cx="62027" cy="6202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308230" y="2873083"/>
            <a:ext cx="46520" cy="46520"/>
            <a:chOff x="0" y="0"/>
            <a:chExt cx="62027" cy="6202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5069357" y="2118112"/>
            <a:ext cx="46520" cy="46520"/>
            <a:chOff x="0" y="0"/>
            <a:chExt cx="62027" cy="6202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7746063" y="3353514"/>
            <a:ext cx="46520" cy="46520"/>
            <a:chOff x="0" y="0"/>
            <a:chExt cx="62027" cy="6202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1177749" y="2351465"/>
            <a:ext cx="67113" cy="67113"/>
            <a:chOff x="0" y="0"/>
            <a:chExt cx="89484" cy="8948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6325269" y="3010348"/>
            <a:ext cx="46520" cy="46520"/>
            <a:chOff x="0" y="0"/>
            <a:chExt cx="62027" cy="6202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7354769" y="4794818"/>
            <a:ext cx="46520" cy="46520"/>
            <a:chOff x="0" y="0"/>
            <a:chExt cx="62027" cy="6202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676808" y="5481161"/>
            <a:ext cx="46520" cy="46520"/>
            <a:chOff x="0" y="0"/>
            <a:chExt cx="62027" cy="6202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3833946" y="4863455"/>
            <a:ext cx="46520" cy="46520"/>
            <a:chOff x="0" y="0"/>
            <a:chExt cx="62027" cy="6202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6373397" y="6991093"/>
            <a:ext cx="67113" cy="67113"/>
            <a:chOff x="0" y="0"/>
            <a:chExt cx="89484" cy="8948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9736445" y="5824328"/>
            <a:ext cx="46520" cy="46520"/>
            <a:chOff x="0" y="0"/>
            <a:chExt cx="62027" cy="6202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13236759" y="8089230"/>
            <a:ext cx="46520" cy="46520"/>
            <a:chOff x="0" y="0"/>
            <a:chExt cx="62027" cy="62027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6531171" y="7128367"/>
            <a:ext cx="46520" cy="46520"/>
            <a:chOff x="0" y="0"/>
            <a:chExt cx="62027" cy="6202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2118112" y="9050103"/>
            <a:ext cx="46520" cy="46520"/>
            <a:chOff x="0" y="0"/>
            <a:chExt cx="62027" cy="6202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7402897" y="9324642"/>
            <a:ext cx="67113" cy="67113"/>
            <a:chOff x="0" y="0"/>
            <a:chExt cx="89484" cy="8948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1109112" y="9187377"/>
            <a:ext cx="46520" cy="46520"/>
            <a:chOff x="0" y="0"/>
            <a:chExt cx="62027" cy="62027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15570298" y="9118740"/>
            <a:ext cx="46520" cy="46520"/>
            <a:chOff x="0" y="0"/>
            <a:chExt cx="62027" cy="62027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50" name="Group 50"/>
          <p:cNvGrpSpPr/>
          <p:nvPr/>
        </p:nvGrpSpPr>
        <p:grpSpPr>
          <a:xfrm>
            <a:off x="851059" y="370618"/>
            <a:ext cx="10981382" cy="301990"/>
            <a:chOff x="0" y="0"/>
            <a:chExt cx="14641843" cy="402654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4641840" cy="402651"/>
            </a:xfrm>
            <a:custGeom>
              <a:avLst/>
              <a:gdLst/>
              <a:ahLst/>
              <a:cxnLst/>
              <a:rect l="l" t="t" r="r" b="b"/>
              <a:pathLst>
                <a:path w="14641840" h="402651">
                  <a:moveTo>
                    <a:pt x="0" y="0"/>
                  </a:moveTo>
                  <a:lnTo>
                    <a:pt x="14641840" y="0"/>
                  </a:lnTo>
                  <a:lnTo>
                    <a:pt x="14641840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8546" b="-658547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0"/>
              <a:ext cx="14641843" cy="402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85"/>
                </a:lnSpc>
              </a:pPr>
              <a:r>
                <a:rPr lang="en-US" sz="1321" b="1" spc="240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SURFACE EVIDENCE • FIGURES 1–2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51059" y="782422"/>
            <a:ext cx="16540705" cy="754970"/>
            <a:chOff x="0" y="0"/>
            <a:chExt cx="22054274" cy="1006626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22054269" cy="1006625"/>
            </a:xfrm>
            <a:custGeom>
              <a:avLst/>
              <a:gdLst/>
              <a:ahLst/>
              <a:cxnLst/>
              <a:rect l="l" t="t" r="r" b="b"/>
              <a:pathLst>
                <a:path w="22054269" h="1006625">
                  <a:moveTo>
                    <a:pt x="0" y="0"/>
                  </a:moveTo>
                  <a:lnTo>
                    <a:pt x="22054269" y="0"/>
                  </a:lnTo>
                  <a:lnTo>
                    <a:pt x="22054269" y="1006625"/>
                  </a:lnTo>
                  <a:lnTo>
                    <a:pt x="0" y="10066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76899" b="-376900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0"/>
              <a:ext cx="22054274" cy="10066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683"/>
                </a:lnSpc>
              </a:pPr>
              <a:r>
                <a:rPr lang="en-US" sz="3903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Two Surfaces, two Geological Records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 rot="3180">
            <a:off x="843429" y="1697355"/>
            <a:ext cx="16624592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7" name="Group 57"/>
          <p:cNvGrpSpPr/>
          <p:nvPr/>
        </p:nvGrpSpPr>
        <p:grpSpPr>
          <a:xfrm>
            <a:off x="851059" y="9883245"/>
            <a:ext cx="10295039" cy="192176"/>
            <a:chOff x="0" y="0"/>
            <a:chExt cx="13726719" cy="256235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3726723" cy="256232"/>
            </a:xfrm>
            <a:custGeom>
              <a:avLst/>
              <a:gdLst/>
              <a:ahLst/>
              <a:cxnLst/>
              <a:rect l="l" t="t" r="r" b="b"/>
              <a:pathLst>
                <a:path w="13726723" h="256232">
                  <a:moveTo>
                    <a:pt x="0" y="0"/>
                  </a:moveTo>
                  <a:lnTo>
                    <a:pt x="13726723" y="0"/>
                  </a:lnTo>
                  <a:lnTo>
                    <a:pt x="13726723" y="256232"/>
                  </a:lnTo>
                  <a:lnTo>
                    <a:pt x="0" y="25623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93840" b="-993841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0"/>
              <a:ext cx="13726719" cy="2562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387"/>
                </a:lnSpc>
              </a:pPr>
              <a:r>
                <a:rPr lang="en-US" sz="1155" spc="105">
                  <a:solidFill>
                    <a:srgbClr val="74869B"/>
                  </a:solidFill>
                  <a:latin typeface="Aptos"/>
                  <a:ea typeface="Aptos"/>
                  <a:cs typeface="Aptos"/>
                  <a:sym typeface="Aptos"/>
                </a:rPr>
                <a:t>COMPARATIVE PLANETOLOGY  •  SPACE RESEARCH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6609333" y="9842059"/>
            <a:ext cx="754971" cy="247079"/>
            <a:chOff x="0" y="0"/>
            <a:chExt cx="1006627" cy="32943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006626" cy="329441"/>
            </a:xfrm>
            <a:custGeom>
              <a:avLst/>
              <a:gdLst/>
              <a:ahLst/>
              <a:cxnLst/>
              <a:rect l="l" t="t" r="r" b="b"/>
              <a:pathLst>
                <a:path w="1006626" h="329441">
                  <a:moveTo>
                    <a:pt x="0" y="0"/>
                  </a:moveTo>
                  <a:lnTo>
                    <a:pt x="1006626" y="0"/>
                  </a:lnTo>
                  <a:lnTo>
                    <a:pt x="1006626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538" b="-9537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9525"/>
              <a:ext cx="1006627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1"/>
                </a:lnSpc>
              </a:pPr>
              <a:r>
                <a:rPr lang="en-US" sz="1351" b="1">
                  <a:solidFill>
                    <a:srgbClr val="A9B8C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06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980694" y="2078841"/>
            <a:ext cx="8017935" cy="6713896"/>
            <a:chOff x="0" y="0"/>
            <a:chExt cx="10690581" cy="8951862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0690479" cy="8951849"/>
            </a:xfrm>
            <a:custGeom>
              <a:avLst/>
              <a:gdLst/>
              <a:ahLst/>
              <a:cxnLst/>
              <a:rect l="l" t="t" r="r" b="b"/>
              <a:pathLst>
                <a:path w="10690479" h="8951849">
                  <a:moveTo>
                    <a:pt x="0" y="220091"/>
                  </a:moveTo>
                  <a:cubicBezTo>
                    <a:pt x="0" y="98552"/>
                    <a:pt x="98552" y="0"/>
                    <a:pt x="220091" y="0"/>
                  </a:cubicBezTo>
                  <a:lnTo>
                    <a:pt x="10470388" y="0"/>
                  </a:lnTo>
                  <a:cubicBezTo>
                    <a:pt x="10591927" y="0"/>
                    <a:pt x="10690479" y="98552"/>
                    <a:pt x="10690479" y="220091"/>
                  </a:cubicBezTo>
                  <a:lnTo>
                    <a:pt x="10690479" y="8731758"/>
                  </a:lnTo>
                  <a:cubicBezTo>
                    <a:pt x="10690479" y="8853297"/>
                    <a:pt x="10591927" y="8951849"/>
                    <a:pt x="10470388" y="8951849"/>
                  </a:cubicBezTo>
                  <a:lnTo>
                    <a:pt x="220091" y="8951849"/>
                  </a:lnTo>
                  <a:cubicBezTo>
                    <a:pt x="98552" y="8951849"/>
                    <a:pt x="0" y="8853297"/>
                    <a:pt x="0" y="8731758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65" name="Group 65"/>
          <p:cNvGrpSpPr/>
          <p:nvPr/>
        </p:nvGrpSpPr>
        <p:grpSpPr>
          <a:xfrm>
            <a:off x="1323870" y="2408282"/>
            <a:ext cx="1415377" cy="440779"/>
            <a:chOff x="0" y="0"/>
            <a:chExt cx="1887169" cy="587705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1887093" cy="587629"/>
            </a:xfrm>
            <a:custGeom>
              <a:avLst/>
              <a:gdLst/>
              <a:ahLst/>
              <a:cxnLst/>
              <a:rect l="l" t="t" r="r" b="b"/>
              <a:pathLst>
                <a:path w="1887093" h="587629">
                  <a:moveTo>
                    <a:pt x="0" y="227457"/>
                  </a:moveTo>
                  <a:cubicBezTo>
                    <a:pt x="0" y="101854"/>
                    <a:pt x="101854" y="0"/>
                    <a:pt x="227457" y="0"/>
                  </a:cubicBezTo>
                  <a:lnTo>
                    <a:pt x="1659636" y="0"/>
                  </a:lnTo>
                  <a:cubicBezTo>
                    <a:pt x="1785239" y="0"/>
                    <a:pt x="1887093" y="101854"/>
                    <a:pt x="1887093" y="227457"/>
                  </a:cubicBezTo>
                  <a:lnTo>
                    <a:pt x="1887093" y="360172"/>
                  </a:lnTo>
                  <a:cubicBezTo>
                    <a:pt x="1887093" y="485775"/>
                    <a:pt x="1785239" y="587629"/>
                    <a:pt x="1659636" y="587629"/>
                  </a:cubicBezTo>
                  <a:lnTo>
                    <a:pt x="227457" y="587629"/>
                  </a:lnTo>
                  <a:cubicBezTo>
                    <a:pt x="101854" y="587756"/>
                    <a:pt x="0" y="485902"/>
                    <a:pt x="0" y="360172"/>
                  </a:cubicBezTo>
                  <a:close/>
                </a:path>
              </a:pathLst>
            </a:custGeom>
            <a:solidFill>
              <a:srgbClr val="142840"/>
            </a:solidFill>
          </p:spPr>
        </p:sp>
      </p:grpSp>
      <p:grpSp>
        <p:nvGrpSpPr>
          <p:cNvPr id="67" name="Group 67"/>
          <p:cNvGrpSpPr/>
          <p:nvPr/>
        </p:nvGrpSpPr>
        <p:grpSpPr>
          <a:xfrm>
            <a:off x="1441304" y="2450221"/>
            <a:ext cx="1180500" cy="343167"/>
            <a:chOff x="0" y="0"/>
            <a:chExt cx="1574000" cy="457556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1573998" cy="457557"/>
            </a:xfrm>
            <a:custGeom>
              <a:avLst/>
              <a:gdLst/>
              <a:ahLst/>
              <a:cxnLst/>
              <a:rect l="l" t="t" r="r" b="b"/>
              <a:pathLst>
                <a:path w="1573998" h="457557">
                  <a:moveTo>
                    <a:pt x="0" y="0"/>
                  </a:moveTo>
                  <a:lnTo>
                    <a:pt x="1573998" y="0"/>
                  </a:lnTo>
                  <a:lnTo>
                    <a:pt x="1573998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028" b="-17028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-9525"/>
              <a:ext cx="1574000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531"/>
                </a:lnSpc>
              </a:pPr>
              <a:r>
                <a:rPr lang="en-US" sz="1275" b="1" spc="165">
                  <a:solidFill>
                    <a:srgbClr val="FF8F7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FIGURE 1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1811931" y="2745343"/>
            <a:ext cx="3500314" cy="3500314"/>
            <a:chOff x="0" y="0"/>
            <a:chExt cx="4667085" cy="4667085"/>
          </a:xfrm>
        </p:grpSpPr>
        <p:sp>
          <p:nvSpPr>
            <p:cNvPr id="71" name="Freeform 71" descr="/mnt/data/planetary_slides_assets/io_render.png"/>
            <p:cNvSpPr/>
            <p:nvPr/>
          </p:nvSpPr>
          <p:spPr>
            <a:xfrm>
              <a:off x="0" y="0"/>
              <a:ext cx="4667123" cy="4667123"/>
            </a:xfrm>
            <a:custGeom>
              <a:avLst/>
              <a:gdLst/>
              <a:ahLst/>
              <a:cxnLst/>
              <a:rect l="l" t="t" r="r" b="b"/>
              <a:pathLst>
                <a:path w="4667123" h="4667123">
                  <a:moveTo>
                    <a:pt x="0" y="0"/>
                  </a:moveTo>
                  <a:lnTo>
                    <a:pt x="4667123" y="0"/>
                  </a:lnTo>
                  <a:lnTo>
                    <a:pt x="4667123" y="4667123"/>
                  </a:lnTo>
                  <a:lnTo>
                    <a:pt x="0" y="46671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72" name="Group 72"/>
          <p:cNvGrpSpPr/>
          <p:nvPr/>
        </p:nvGrpSpPr>
        <p:grpSpPr>
          <a:xfrm>
            <a:off x="5353421" y="3047333"/>
            <a:ext cx="2882608" cy="466709"/>
            <a:chOff x="0" y="0"/>
            <a:chExt cx="3843477" cy="622278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3843483" cy="622282"/>
            </a:xfrm>
            <a:custGeom>
              <a:avLst/>
              <a:gdLst/>
              <a:ahLst/>
              <a:cxnLst/>
              <a:rect l="l" t="t" r="r" b="b"/>
              <a:pathLst>
                <a:path w="3843483" h="622282">
                  <a:moveTo>
                    <a:pt x="0" y="0"/>
                  </a:moveTo>
                  <a:lnTo>
                    <a:pt x="3843483" y="0"/>
                  </a:lnTo>
                  <a:lnTo>
                    <a:pt x="3843483" y="622282"/>
                  </a:lnTo>
                  <a:lnTo>
                    <a:pt x="0" y="62228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0348" b="-70347"/>
              </a:stretch>
            </a:blipFill>
          </p:spPr>
        </p:sp>
        <p:sp>
          <p:nvSpPr>
            <p:cNvPr id="74" name="TextBox 74"/>
            <p:cNvSpPr txBox="1"/>
            <p:nvPr/>
          </p:nvSpPr>
          <p:spPr>
            <a:xfrm>
              <a:off x="0" y="0"/>
              <a:ext cx="3843477" cy="6222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56"/>
                </a:lnSpc>
              </a:pPr>
              <a:r>
                <a:rPr lang="en-US" sz="2296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Io • Colour Diversity</a:t>
              </a:r>
            </a:p>
          </p:txBody>
        </p:sp>
      </p:grpSp>
      <p:sp>
        <p:nvSpPr>
          <p:cNvPr id="75" name="TextBox 75"/>
          <p:cNvSpPr txBox="1"/>
          <p:nvPr/>
        </p:nvSpPr>
        <p:spPr>
          <a:xfrm>
            <a:off x="5353421" y="3678765"/>
            <a:ext cx="2813980" cy="1400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1"/>
              </a:lnSpc>
            </a:pPr>
            <a:r>
              <a:rPr lang="en-US" sz="1651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Sulfur-bearing deposits, lava fields, dark volcanic units and bright young materials.</a:t>
            </a:r>
          </a:p>
        </p:txBody>
      </p:sp>
      <p:sp>
        <p:nvSpPr>
          <p:cNvPr id="76" name="AutoShape 76"/>
          <p:cNvSpPr/>
          <p:nvPr/>
        </p:nvSpPr>
        <p:spPr>
          <a:xfrm rot="7260">
            <a:off x="1365037" y="6501708"/>
            <a:ext cx="7194347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7" name="Group 77"/>
          <p:cNvGrpSpPr/>
          <p:nvPr/>
        </p:nvGrpSpPr>
        <p:grpSpPr>
          <a:xfrm>
            <a:off x="1372676" y="6822186"/>
            <a:ext cx="7069264" cy="411804"/>
            <a:chOff x="0" y="0"/>
            <a:chExt cx="9425686" cy="549072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9425684" cy="549069"/>
            </a:xfrm>
            <a:custGeom>
              <a:avLst/>
              <a:gdLst/>
              <a:ahLst/>
              <a:cxnLst/>
              <a:rect l="l" t="t" r="r" b="b"/>
              <a:pathLst>
                <a:path w="9425684" h="549069">
                  <a:moveTo>
                    <a:pt x="0" y="0"/>
                  </a:moveTo>
                  <a:lnTo>
                    <a:pt x="9425684" y="0"/>
                  </a:lnTo>
                  <a:lnTo>
                    <a:pt x="9425684" y="549069"/>
                  </a:lnTo>
                  <a:lnTo>
                    <a:pt x="0" y="54906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4492" b="-284493"/>
              </a:stretch>
            </a:blipFill>
          </p:spPr>
        </p:sp>
        <p:sp>
          <p:nvSpPr>
            <p:cNvPr id="79" name="TextBox 79"/>
            <p:cNvSpPr txBox="1"/>
            <p:nvPr/>
          </p:nvSpPr>
          <p:spPr>
            <a:xfrm>
              <a:off x="0" y="0"/>
              <a:ext cx="9425686" cy="54907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1"/>
                </a:lnSpc>
              </a:pPr>
              <a:r>
                <a:rPr lang="en-US" sz="1951" b="1">
                  <a:solidFill>
                    <a:srgbClr val="FF8F7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Paterae • lava flows • mountains</a:t>
              </a:r>
            </a:p>
          </p:txBody>
        </p:sp>
      </p:grpSp>
      <p:sp>
        <p:nvSpPr>
          <p:cNvPr id="80" name="TextBox 80"/>
          <p:cNvSpPr txBox="1"/>
          <p:nvPr/>
        </p:nvSpPr>
        <p:spPr>
          <a:xfrm>
            <a:off x="1372676" y="7453608"/>
            <a:ext cx="7069264" cy="686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71"/>
              </a:lnSpc>
            </a:pPr>
            <a:r>
              <a:rPr lang="en-US" sz="1726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Rapid resurfacing leaves little recognizable impact-crater record.</a:t>
            </a:r>
          </a:p>
        </p:txBody>
      </p:sp>
      <p:grpSp>
        <p:nvGrpSpPr>
          <p:cNvPr id="81" name="Group 81"/>
          <p:cNvGrpSpPr/>
          <p:nvPr/>
        </p:nvGrpSpPr>
        <p:grpSpPr>
          <a:xfrm>
            <a:off x="9299096" y="2078841"/>
            <a:ext cx="8017935" cy="6713896"/>
            <a:chOff x="0" y="0"/>
            <a:chExt cx="10690581" cy="8951862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10690479" cy="8951849"/>
            </a:xfrm>
            <a:custGeom>
              <a:avLst/>
              <a:gdLst/>
              <a:ahLst/>
              <a:cxnLst/>
              <a:rect l="l" t="t" r="r" b="b"/>
              <a:pathLst>
                <a:path w="10690479" h="8951849">
                  <a:moveTo>
                    <a:pt x="0" y="220091"/>
                  </a:moveTo>
                  <a:cubicBezTo>
                    <a:pt x="0" y="98552"/>
                    <a:pt x="98552" y="0"/>
                    <a:pt x="220091" y="0"/>
                  </a:cubicBezTo>
                  <a:lnTo>
                    <a:pt x="10470388" y="0"/>
                  </a:lnTo>
                  <a:cubicBezTo>
                    <a:pt x="10591927" y="0"/>
                    <a:pt x="10690479" y="98552"/>
                    <a:pt x="10690479" y="220091"/>
                  </a:cubicBezTo>
                  <a:lnTo>
                    <a:pt x="10690479" y="8731758"/>
                  </a:lnTo>
                  <a:cubicBezTo>
                    <a:pt x="10690479" y="8853297"/>
                    <a:pt x="10591927" y="8951849"/>
                    <a:pt x="10470388" y="8951849"/>
                  </a:cubicBezTo>
                  <a:lnTo>
                    <a:pt x="220091" y="8951849"/>
                  </a:lnTo>
                  <a:cubicBezTo>
                    <a:pt x="98552" y="8951849"/>
                    <a:pt x="0" y="8853297"/>
                    <a:pt x="0" y="8731758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83" name="Group 83"/>
          <p:cNvGrpSpPr/>
          <p:nvPr/>
        </p:nvGrpSpPr>
        <p:grpSpPr>
          <a:xfrm>
            <a:off x="9642262" y="2408282"/>
            <a:ext cx="1415377" cy="440779"/>
            <a:chOff x="0" y="0"/>
            <a:chExt cx="1887169" cy="587705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1887093" cy="587629"/>
            </a:xfrm>
            <a:custGeom>
              <a:avLst/>
              <a:gdLst/>
              <a:ahLst/>
              <a:cxnLst/>
              <a:rect l="l" t="t" r="r" b="b"/>
              <a:pathLst>
                <a:path w="1887093" h="587629">
                  <a:moveTo>
                    <a:pt x="0" y="227457"/>
                  </a:moveTo>
                  <a:cubicBezTo>
                    <a:pt x="0" y="101854"/>
                    <a:pt x="101854" y="0"/>
                    <a:pt x="227457" y="0"/>
                  </a:cubicBezTo>
                  <a:lnTo>
                    <a:pt x="1659636" y="0"/>
                  </a:lnTo>
                  <a:cubicBezTo>
                    <a:pt x="1785239" y="0"/>
                    <a:pt x="1887093" y="101854"/>
                    <a:pt x="1887093" y="227457"/>
                  </a:cubicBezTo>
                  <a:lnTo>
                    <a:pt x="1887093" y="360172"/>
                  </a:lnTo>
                  <a:cubicBezTo>
                    <a:pt x="1887093" y="485775"/>
                    <a:pt x="1785239" y="587629"/>
                    <a:pt x="1659636" y="587629"/>
                  </a:cubicBezTo>
                  <a:lnTo>
                    <a:pt x="227457" y="587629"/>
                  </a:lnTo>
                  <a:cubicBezTo>
                    <a:pt x="101854" y="587756"/>
                    <a:pt x="0" y="485902"/>
                    <a:pt x="0" y="360172"/>
                  </a:cubicBezTo>
                  <a:close/>
                </a:path>
              </a:pathLst>
            </a:custGeom>
            <a:solidFill>
              <a:srgbClr val="142840"/>
            </a:solidFill>
          </p:spPr>
        </p:sp>
      </p:grpSp>
      <p:grpSp>
        <p:nvGrpSpPr>
          <p:cNvPr id="85" name="Group 85"/>
          <p:cNvGrpSpPr/>
          <p:nvPr/>
        </p:nvGrpSpPr>
        <p:grpSpPr>
          <a:xfrm>
            <a:off x="9759706" y="2450221"/>
            <a:ext cx="1180500" cy="343167"/>
            <a:chOff x="0" y="0"/>
            <a:chExt cx="1574000" cy="457556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1573998" cy="457557"/>
            </a:xfrm>
            <a:custGeom>
              <a:avLst/>
              <a:gdLst/>
              <a:ahLst/>
              <a:cxnLst/>
              <a:rect l="l" t="t" r="r" b="b"/>
              <a:pathLst>
                <a:path w="1573998" h="457557">
                  <a:moveTo>
                    <a:pt x="0" y="0"/>
                  </a:moveTo>
                  <a:lnTo>
                    <a:pt x="1573998" y="0"/>
                  </a:lnTo>
                  <a:lnTo>
                    <a:pt x="1573998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028" b="-17028"/>
              </a:stretch>
            </a:blipFill>
          </p:spPr>
        </p:sp>
        <p:sp>
          <p:nvSpPr>
            <p:cNvPr id="87" name="TextBox 87"/>
            <p:cNvSpPr txBox="1"/>
            <p:nvPr/>
          </p:nvSpPr>
          <p:spPr>
            <a:xfrm>
              <a:off x="0" y="-9525"/>
              <a:ext cx="1574000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531"/>
                </a:lnSpc>
              </a:pPr>
              <a:r>
                <a:rPr lang="en-US" sz="1275" b="1" spc="165">
                  <a:solidFill>
                    <a:srgbClr val="FFC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FIGURE 2</a:t>
              </a:r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10157774" y="2745343"/>
            <a:ext cx="3500314" cy="3500314"/>
            <a:chOff x="0" y="0"/>
            <a:chExt cx="4667085" cy="4667085"/>
          </a:xfrm>
        </p:grpSpPr>
        <p:sp>
          <p:nvSpPr>
            <p:cNvPr id="89" name="Freeform 89" descr="/mnt/data/planetary_slides_assets/venus_render.png"/>
            <p:cNvSpPr/>
            <p:nvPr/>
          </p:nvSpPr>
          <p:spPr>
            <a:xfrm>
              <a:off x="0" y="0"/>
              <a:ext cx="4667123" cy="4667123"/>
            </a:xfrm>
            <a:custGeom>
              <a:avLst/>
              <a:gdLst/>
              <a:ahLst/>
              <a:cxnLst/>
              <a:rect l="l" t="t" r="r" b="b"/>
              <a:pathLst>
                <a:path w="4667123" h="4667123">
                  <a:moveTo>
                    <a:pt x="0" y="0"/>
                  </a:moveTo>
                  <a:lnTo>
                    <a:pt x="4667123" y="0"/>
                  </a:lnTo>
                  <a:lnTo>
                    <a:pt x="4667123" y="4667123"/>
                  </a:lnTo>
                  <a:lnTo>
                    <a:pt x="0" y="46671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90" name="Group 90"/>
          <p:cNvGrpSpPr/>
          <p:nvPr/>
        </p:nvGrpSpPr>
        <p:grpSpPr>
          <a:xfrm>
            <a:off x="13539902" y="2744879"/>
            <a:ext cx="3655495" cy="769162"/>
            <a:chOff x="0" y="0"/>
            <a:chExt cx="4873993" cy="1025550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4873988" cy="1025554"/>
            </a:xfrm>
            <a:custGeom>
              <a:avLst/>
              <a:gdLst/>
              <a:ahLst/>
              <a:cxnLst/>
              <a:rect l="l" t="t" r="r" b="b"/>
              <a:pathLst>
                <a:path w="4873988" h="1025554">
                  <a:moveTo>
                    <a:pt x="0" y="0"/>
                  </a:moveTo>
                  <a:lnTo>
                    <a:pt x="4873988" y="0"/>
                  </a:lnTo>
                  <a:lnTo>
                    <a:pt x="4873988" y="1025554"/>
                  </a:lnTo>
                  <a:lnTo>
                    <a:pt x="0" y="102555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3381" r="20391" b="-4058"/>
              </a:stretch>
            </a:blipFill>
          </p:spPr>
        </p:sp>
        <p:sp>
          <p:nvSpPr>
            <p:cNvPr id="92" name="TextBox 92"/>
            <p:cNvSpPr txBox="1"/>
            <p:nvPr/>
          </p:nvSpPr>
          <p:spPr>
            <a:xfrm>
              <a:off x="0" y="0"/>
              <a:ext cx="4873993" cy="10255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Venus • Radar Morphology</a:t>
              </a:r>
            </a:p>
          </p:txBody>
        </p:sp>
      </p:grpSp>
      <p:sp>
        <p:nvSpPr>
          <p:cNvPr id="93" name="TextBox 93"/>
          <p:cNvSpPr txBox="1"/>
          <p:nvPr/>
        </p:nvSpPr>
        <p:spPr>
          <a:xfrm>
            <a:off x="13699274" y="3678765"/>
            <a:ext cx="2813980" cy="1400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1"/>
              </a:lnSpc>
            </a:pPr>
            <a:r>
              <a:rPr lang="en-US" sz="1651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Volcanic plains, coronae, fracture belts and highly deformed tessera terrain.</a:t>
            </a:r>
          </a:p>
        </p:txBody>
      </p:sp>
      <p:sp>
        <p:nvSpPr>
          <p:cNvPr id="94" name="AutoShape 94"/>
          <p:cNvSpPr/>
          <p:nvPr/>
        </p:nvSpPr>
        <p:spPr>
          <a:xfrm rot="7260">
            <a:off x="9683429" y="6501708"/>
            <a:ext cx="7194347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5" name="Group 95"/>
          <p:cNvGrpSpPr/>
          <p:nvPr/>
        </p:nvGrpSpPr>
        <p:grpSpPr>
          <a:xfrm>
            <a:off x="9691068" y="6822186"/>
            <a:ext cx="7069264" cy="411804"/>
            <a:chOff x="0" y="0"/>
            <a:chExt cx="9425686" cy="549072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9425684" cy="549069"/>
            </a:xfrm>
            <a:custGeom>
              <a:avLst/>
              <a:gdLst/>
              <a:ahLst/>
              <a:cxnLst/>
              <a:rect l="l" t="t" r="r" b="b"/>
              <a:pathLst>
                <a:path w="9425684" h="549069">
                  <a:moveTo>
                    <a:pt x="0" y="0"/>
                  </a:moveTo>
                  <a:lnTo>
                    <a:pt x="9425684" y="0"/>
                  </a:lnTo>
                  <a:lnTo>
                    <a:pt x="9425684" y="549069"/>
                  </a:lnTo>
                  <a:lnTo>
                    <a:pt x="0" y="54906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4492" b="-284493"/>
              </a:stretch>
            </a:blipFill>
          </p:spPr>
        </p:sp>
        <p:sp>
          <p:nvSpPr>
            <p:cNvPr id="97" name="TextBox 97"/>
            <p:cNvSpPr txBox="1"/>
            <p:nvPr/>
          </p:nvSpPr>
          <p:spPr>
            <a:xfrm>
              <a:off x="0" y="0"/>
              <a:ext cx="9425686" cy="54907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1"/>
                </a:lnSpc>
              </a:pPr>
              <a:r>
                <a:rPr lang="en-US" sz="1951" b="1">
                  <a:solidFill>
                    <a:srgbClr val="FFC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Volcanism + tectonic deformation</a:t>
              </a:r>
            </a:p>
          </p:txBody>
        </p:sp>
      </p:grpSp>
      <p:sp>
        <p:nvSpPr>
          <p:cNvPr id="98" name="TextBox 98"/>
          <p:cNvSpPr txBox="1"/>
          <p:nvPr/>
        </p:nvSpPr>
        <p:spPr>
          <a:xfrm>
            <a:off x="9691068" y="7453608"/>
            <a:ext cx="7069264" cy="686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71"/>
              </a:lnSpc>
            </a:pPr>
            <a:r>
              <a:rPr lang="en-US" sz="1726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Impact craters are sparse; exact resurfacing chronology remains debated.</a:t>
            </a:r>
          </a:p>
        </p:txBody>
      </p:sp>
      <p:grpSp>
        <p:nvGrpSpPr>
          <p:cNvPr id="99" name="Group 99"/>
          <p:cNvGrpSpPr/>
          <p:nvPr/>
        </p:nvGrpSpPr>
        <p:grpSpPr>
          <a:xfrm>
            <a:off x="1153049" y="8977274"/>
            <a:ext cx="15923000" cy="301990"/>
            <a:chOff x="0" y="0"/>
            <a:chExt cx="21230666" cy="402654"/>
          </a:xfrm>
        </p:grpSpPr>
        <p:sp>
          <p:nvSpPr>
            <p:cNvPr id="100" name="Freeform 100"/>
            <p:cNvSpPr/>
            <p:nvPr/>
          </p:nvSpPr>
          <p:spPr>
            <a:xfrm>
              <a:off x="0" y="0"/>
              <a:ext cx="21230667" cy="402651"/>
            </a:xfrm>
            <a:custGeom>
              <a:avLst/>
              <a:gdLst/>
              <a:ahLst/>
              <a:cxnLst/>
              <a:rect l="l" t="t" r="r" b="b"/>
              <a:pathLst>
                <a:path w="21230667" h="402651">
                  <a:moveTo>
                    <a:pt x="0" y="0"/>
                  </a:moveTo>
                  <a:lnTo>
                    <a:pt x="21230667" y="0"/>
                  </a:lnTo>
                  <a:lnTo>
                    <a:pt x="21230667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7392" b="-977393"/>
              </a:stretch>
            </a:blipFill>
          </p:spPr>
        </p:sp>
        <p:sp>
          <p:nvSpPr>
            <p:cNvPr id="101" name="TextBox 101"/>
            <p:cNvSpPr txBox="1"/>
            <p:nvPr/>
          </p:nvSpPr>
          <p:spPr>
            <a:xfrm>
              <a:off x="0" y="0"/>
              <a:ext cx="21230666" cy="402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67"/>
                </a:lnSpc>
              </a:pPr>
              <a:r>
                <a:rPr lang="en-US" sz="1306" i="1">
                  <a:solidFill>
                    <a:srgbClr val="74869B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Figures 1–2 are conceptual renderings for orientation—not the original NASA / spacecraft images.</a:t>
              </a:r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878510" y="9443990"/>
            <a:ext cx="16540705" cy="247079"/>
            <a:chOff x="0" y="0"/>
            <a:chExt cx="22054274" cy="329438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22054269" cy="329441"/>
            </a:xfrm>
            <a:custGeom>
              <a:avLst/>
              <a:gdLst/>
              <a:ahLst/>
              <a:cxnLst/>
              <a:rect l="l" t="t" r="r" b="b"/>
              <a:pathLst>
                <a:path w="22054269" h="329441">
                  <a:moveTo>
                    <a:pt x="0" y="0"/>
                  </a:moveTo>
                  <a:lnTo>
                    <a:pt x="22054269" y="0"/>
                  </a:lnTo>
                  <a:lnTo>
                    <a:pt x="22054269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54415" b="-1254414"/>
              </a:stretch>
            </a:blipFill>
          </p:spPr>
        </p:sp>
        <p:sp>
          <p:nvSpPr>
            <p:cNvPr id="104" name="TextBox 104"/>
            <p:cNvSpPr txBox="1"/>
            <p:nvPr/>
          </p:nvSpPr>
          <p:spPr>
            <a:xfrm>
              <a:off x="0" y="0"/>
              <a:ext cx="22054274" cy="32943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41"/>
                </a:lnSpc>
              </a:pPr>
              <a:r>
                <a:rPr lang="en-US" sz="1200" i="1">
                  <a:solidFill>
                    <a:srgbClr val="74869B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Io surface morphology: Williams et al. (2011), USGS SIM 3168. Venus surface context: Magellan / NASA PDS; Ghail et al. (2024).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711" y="59103"/>
            <a:ext cx="18320909" cy="10314108"/>
            <a:chOff x="0" y="0"/>
            <a:chExt cx="24427878" cy="137521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27814" cy="13752195"/>
            </a:xfrm>
            <a:custGeom>
              <a:avLst/>
              <a:gdLst/>
              <a:ahLst/>
              <a:cxnLst/>
              <a:rect l="l" t="t" r="r" b="b"/>
              <a:pathLst>
                <a:path w="24427814" h="13752195">
                  <a:moveTo>
                    <a:pt x="0" y="0"/>
                  </a:moveTo>
                  <a:lnTo>
                    <a:pt x="24427814" y="0"/>
                  </a:lnTo>
                  <a:lnTo>
                    <a:pt x="24427814" y="13752195"/>
                  </a:lnTo>
                  <a:lnTo>
                    <a:pt x="0" y="13752195"/>
                  </a:lnTo>
                  <a:close/>
                </a:path>
              </a:pathLst>
            </a:custGeom>
            <a:solidFill>
              <a:srgbClr val="07111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66995" y="663073"/>
            <a:ext cx="67113" cy="67113"/>
            <a:chOff x="0" y="0"/>
            <a:chExt cx="89484" cy="894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024073" y="1225877"/>
            <a:ext cx="46520" cy="46520"/>
            <a:chOff x="0" y="0"/>
            <a:chExt cx="62027" cy="6202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373397" y="484632"/>
            <a:ext cx="46520" cy="46520"/>
            <a:chOff x="0" y="0"/>
            <a:chExt cx="62027" cy="620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514759" y="1198416"/>
            <a:ext cx="46520" cy="46520"/>
            <a:chOff x="0" y="0"/>
            <a:chExt cx="62027" cy="620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1658181" y="800348"/>
            <a:ext cx="46520" cy="46520"/>
            <a:chOff x="0" y="0"/>
            <a:chExt cx="62027" cy="6202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4142720" y="1143514"/>
            <a:ext cx="67113" cy="67113"/>
            <a:chOff x="0" y="0"/>
            <a:chExt cx="89484" cy="894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7148877" y="608171"/>
            <a:ext cx="46520" cy="46520"/>
            <a:chOff x="0" y="0"/>
            <a:chExt cx="62027" cy="6202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459230" y="2873083"/>
            <a:ext cx="46520" cy="46520"/>
            <a:chOff x="0" y="0"/>
            <a:chExt cx="62027" cy="6202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5069357" y="2269103"/>
            <a:ext cx="46520" cy="46520"/>
            <a:chOff x="0" y="0"/>
            <a:chExt cx="62027" cy="6202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7897063" y="3353514"/>
            <a:ext cx="46520" cy="46520"/>
            <a:chOff x="0" y="0"/>
            <a:chExt cx="62027" cy="6202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1177749" y="2351465"/>
            <a:ext cx="67113" cy="67113"/>
            <a:chOff x="0" y="0"/>
            <a:chExt cx="89484" cy="8948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6476259" y="3010348"/>
            <a:ext cx="46520" cy="46520"/>
            <a:chOff x="0" y="0"/>
            <a:chExt cx="62027" cy="6202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7354769" y="4945818"/>
            <a:ext cx="46520" cy="46520"/>
            <a:chOff x="0" y="0"/>
            <a:chExt cx="62027" cy="6202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827799" y="5481161"/>
            <a:ext cx="46520" cy="46520"/>
            <a:chOff x="0" y="0"/>
            <a:chExt cx="62027" cy="6202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3833946" y="4863455"/>
            <a:ext cx="46520" cy="46520"/>
            <a:chOff x="0" y="0"/>
            <a:chExt cx="62027" cy="6202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6524387" y="6991093"/>
            <a:ext cx="67113" cy="67113"/>
            <a:chOff x="0" y="0"/>
            <a:chExt cx="89484" cy="8948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9736445" y="5975318"/>
            <a:ext cx="46520" cy="46520"/>
            <a:chOff x="0" y="0"/>
            <a:chExt cx="62027" cy="6202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13387749" y="8089230"/>
            <a:ext cx="46520" cy="46520"/>
            <a:chOff x="0" y="0"/>
            <a:chExt cx="62027" cy="62027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6531171" y="7128367"/>
            <a:ext cx="46520" cy="46520"/>
            <a:chOff x="0" y="0"/>
            <a:chExt cx="62027" cy="6202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2269103" y="9050103"/>
            <a:ext cx="46520" cy="46520"/>
            <a:chOff x="0" y="0"/>
            <a:chExt cx="62027" cy="6202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7402897" y="9475632"/>
            <a:ext cx="67113" cy="67113"/>
            <a:chOff x="0" y="0"/>
            <a:chExt cx="89484" cy="8948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1260112" y="9187377"/>
            <a:ext cx="46520" cy="46520"/>
            <a:chOff x="0" y="0"/>
            <a:chExt cx="62027" cy="62027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15570298" y="9118740"/>
            <a:ext cx="46520" cy="46520"/>
            <a:chOff x="0" y="0"/>
            <a:chExt cx="62027" cy="62027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50" name="Group 50"/>
          <p:cNvGrpSpPr/>
          <p:nvPr/>
        </p:nvGrpSpPr>
        <p:grpSpPr>
          <a:xfrm>
            <a:off x="851059" y="370618"/>
            <a:ext cx="10981382" cy="301990"/>
            <a:chOff x="0" y="0"/>
            <a:chExt cx="14641843" cy="402654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4641840" cy="402651"/>
            </a:xfrm>
            <a:custGeom>
              <a:avLst/>
              <a:gdLst/>
              <a:ahLst/>
              <a:cxnLst/>
              <a:rect l="l" t="t" r="r" b="b"/>
              <a:pathLst>
                <a:path w="14641840" h="402651">
                  <a:moveTo>
                    <a:pt x="0" y="0"/>
                  </a:moveTo>
                  <a:lnTo>
                    <a:pt x="14641840" y="0"/>
                  </a:lnTo>
                  <a:lnTo>
                    <a:pt x="14641840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8546" b="-658547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0"/>
              <a:ext cx="14641843" cy="402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85"/>
                </a:lnSpc>
              </a:pPr>
              <a:r>
                <a:rPr lang="en-US" sz="1321" b="1" spc="240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IO • GEOLOGICAL MAPPING • FIGURES 3–4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51059" y="782422"/>
            <a:ext cx="16540705" cy="754970"/>
            <a:chOff x="0" y="0"/>
            <a:chExt cx="22054274" cy="1006626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22054269" cy="1006625"/>
            </a:xfrm>
            <a:custGeom>
              <a:avLst/>
              <a:gdLst/>
              <a:ahLst/>
              <a:cxnLst/>
              <a:rect l="l" t="t" r="r" b="b"/>
              <a:pathLst>
                <a:path w="22054269" h="1006625">
                  <a:moveTo>
                    <a:pt x="0" y="0"/>
                  </a:moveTo>
                  <a:lnTo>
                    <a:pt x="22054269" y="0"/>
                  </a:lnTo>
                  <a:lnTo>
                    <a:pt x="22054269" y="1006625"/>
                  </a:lnTo>
                  <a:lnTo>
                    <a:pt x="0" y="10066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76899" b="-376900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0"/>
              <a:ext cx="22054274" cy="10066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683"/>
                </a:lnSpc>
              </a:pPr>
              <a:r>
                <a:rPr lang="en-US" sz="3903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 Small Area can Carry a Big Thermal Signal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 rot="3180">
            <a:off x="843429" y="1697355"/>
            <a:ext cx="16624592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7" name="Group 57"/>
          <p:cNvGrpSpPr/>
          <p:nvPr/>
        </p:nvGrpSpPr>
        <p:grpSpPr>
          <a:xfrm>
            <a:off x="851059" y="9883245"/>
            <a:ext cx="10295039" cy="192176"/>
            <a:chOff x="0" y="0"/>
            <a:chExt cx="13726719" cy="256235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3726723" cy="256232"/>
            </a:xfrm>
            <a:custGeom>
              <a:avLst/>
              <a:gdLst/>
              <a:ahLst/>
              <a:cxnLst/>
              <a:rect l="l" t="t" r="r" b="b"/>
              <a:pathLst>
                <a:path w="13726723" h="256232">
                  <a:moveTo>
                    <a:pt x="0" y="0"/>
                  </a:moveTo>
                  <a:lnTo>
                    <a:pt x="13726723" y="0"/>
                  </a:lnTo>
                  <a:lnTo>
                    <a:pt x="13726723" y="256232"/>
                  </a:lnTo>
                  <a:lnTo>
                    <a:pt x="0" y="25623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93840" b="-993841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0"/>
              <a:ext cx="13726719" cy="2562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387"/>
                </a:lnSpc>
              </a:pPr>
              <a:r>
                <a:rPr lang="en-US" sz="1155" spc="105">
                  <a:solidFill>
                    <a:srgbClr val="74869B"/>
                  </a:solidFill>
                  <a:latin typeface="Aptos"/>
                  <a:ea typeface="Aptos"/>
                  <a:cs typeface="Aptos"/>
                  <a:sym typeface="Aptos"/>
                </a:rPr>
                <a:t>COMPARATIVE PLANETOLOGY  •  SPACE RESEARCH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6609333" y="9842059"/>
            <a:ext cx="754971" cy="247079"/>
            <a:chOff x="0" y="0"/>
            <a:chExt cx="1006627" cy="32943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006626" cy="329441"/>
            </a:xfrm>
            <a:custGeom>
              <a:avLst/>
              <a:gdLst/>
              <a:ahLst/>
              <a:cxnLst/>
              <a:rect l="l" t="t" r="r" b="b"/>
              <a:pathLst>
                <a:path w="1006626" h="329441">
                  <a:moveTo>
                    <a:pt x="0" y="0"/>
                  </a:moveTo>
                  <a:lnTo>
                    <a:pt x="1006626" y="0"/>
                  </a:lnTo>
                  <a:lnTo>
                    <a:pt x="1006626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538" b="-9537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9525"/>
              <a:ext cx="1006627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1"/>
                </a:lnSpc>
              </a:pPr>
              <a:r>
                <a:rPr lang="en-US" sz="1351" b="1">
                  <a:solidFill>
                    <a:srgbClr val="A9B8C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07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980694" y="2078841"/>
            <a:ext cx="7976749" cy="6837436"/>
            <a:chOff x="0" y="0"/>
            <a:chExt cx="10635666" cy="9116581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0635742" cy="9116568"/>
            </a:xfrm>
            <a:custGeom>
              <a:avLst/>
              <a:gdLst/>
              <a:ahLst/>
              <a:cxnLst/>
              <a:rect l="l" t="t" r="r" b="b"/>
              <a:pathLst>
                <a:path w="10635742" h="9116568">
                  <a:moveTo>
                    <a:pt x="0" y="220091"/>
                  </a:moveTo>
                  <a:cubicBezTo>
                    <a:pt x="0" y="98552"/>
                    <a:pt x="98552" y="0"/>
                    <a:pt x="220091" y="0"/>
                  </a:cubicBezTo>
                  <a:lnTo>
                    <a:pt x="10415651" y="0"/>
                  </a:lnTo>
                  <a:cubicBezTo>
                    <a:pt x="10537190" y="0"/>
                    <a:pt x="10635742" y="98552"/>
                    <a:pt x="10635742" y="220091"/>
                  </a:cubicBezTo>
                  <a:lnTo>
                    <a:pt x="10635742" y="8896477"/>
                  </a:lnTo>
                  <a:cubicBezTo>
                    <a:pt x="10635742" y="9018016"/>
                    <a:pt x="10537190" y="9116568"/>
                    <a:pt x="10415651" y="9116568"/>
                  </a:cubicBezTo>
                  <a:lnTo>
                    <a:pt x="220091" y="9116568"/>
                  </a:lnTo>
                  <a:cubicBezTo>
                    <a:pt x="98552" y="9116568"/>
                    <a:pt x="0" y="9018016"/>
                    <a:pt x="0" y="8896477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65" name="Group 65"/>
          <p:cNvGrpSpPr/>
          <p:nvPr/>
        </p:nvGrpSpPr>
        <p:grpSpPr>
          <a:xfrm>
            <a:off x="1351321" y="2435733"/>
            <a:ext cx="1415377" cy="440779"/>
            <a:chOff x="0" y="0"/>
            <a:chExt cx="1887169" cy="587705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1887093" cy="587629"/>
            </a:xfrm>
            <a:custGeom>
              <a:avLst/>
              <a:gdLst/>
              <a:ahLst/>
              <a:cxnLst/>
              <a:rect l="l" t="t" r="r" b="b"/>
              <a:pathLst>
                <a:path w="1887093" h="587629">
                  <a:moveTo>
                    <a:pt x="0" y="227457"/>
                  </a:moveTo>
                  <a:cubicBezTo>
                    <a:pt x="0" y="101854"/>
                    <a:pt x="101854" y="0"/>
                    <a:pt x="227457" y="0"/>
                  </a:cubicBezTo>
                  <a:lnTo>
                    <a:pt x="1659636" y="0"/>
                  </a:lnTo>
                  <a:cubicBezTo>
                    <a:pt x="1785239" y="0"/>
                    <a:pt x="1887093" y="101854"/>
                    <a:pt x="1887093" y="227457"/>
                  </a:cubicBezTo>
                  <a:lnTo>
                    <a:pt x="1887093" y="360172"/>
                  </a:lnTo>
                  <a:cubicBezTo>
                    <a:pt x="1887093" y="485775"/>
                    <a:pt x="1785239" y="587629"/>
                    <a:pt x="1659636" y="587629"/>
                  </a:cubicBezTo>
                  <a:lnTo>
                    <a:pt x="227457" y="587629"/>
                  </a:lnTo>
                  <a:cubicBezTo>
                    <a:pt x="101854" y="587756"/>
                    <a:pt x="0" y="485902"/>
                    <a:pt x="0" y="360172"/>
                  </a:cubicBezTo>
                  <a:close/>
                </a:path>
              </a:pathLst>
            </a:custGeom>
            <a:solidFill>
              <a:srgbClr val="142840"/>
            </a:solidFill>
          </p:spPr>
        </p:sp>
      </p:grpSp>
      <p:grpSp>
        <p:nvGrpSpPr>
          <p:cNvPr id="67" name="Group 67"/>
          <p:cNvGrpSpPr/>
          <p:nvPr/>
        </p:nvGrpSpPr>
        <p:grpSpPr>
          <a:xfrm>
            <a:off x="1468755" y="2477672"/>
            <a:ext cx="1180500" cy="343167"/>
            <a:chOff x="0" y="0"/>
            <a:chExt cx="1574000" cy="457556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1573998" cy="457557"/>
            </a:xfrm>
            <a:custGeom>
              <a:avLst/>
              <a:gdLst/>
              <a:ahLst/>
              <a:cxnLst/>
              <a:rect l="l" t="t" r="r" b="b"/>
              <a:pathLst>
                <a:path w="1573998" h="457557">
                  <a:moveTo>
                    <a:pt x="0" y="0"/>
                  </a:moveTo>
                  <a:lnTo>
                    <a:pt x="1573998" y="0"/>
                  </a:lnTo>
                  <a:lnTo>
                    <a:pt x="1573998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028" b="-17028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-9525"/>
              <a:ext cx="1574000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531"/>
                </a:lnSpc>
              </a:pPr>
              <a:r>
                <a:rPr lang="en-US" sz="1275" b="1" spc="165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FIGURE 3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1372676" y="3047333"/>
            <a:ext cx="6726098" cy="494167"/>
            <a:chOff x="0" y="0"/>
            <a:chExt cx="8968130" cy="658889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8968126" cy="658883"/>
            </a:xfrm>
            <a:custGeom>
              <a:avLst/>
              <a:gdLst/>
              <a:ahLst/>
              <a:cxnLst/>
              <a:rect l="l" t="t" r="r" b="b"/>
              <a:pathLst>
                <a:path w="8968126" h="658883">
                  <a:moveTo>
                    <a:pt x="0" y="0"/>
                  </a:moveTo>
                  <a:lnTo>
                    <a:pt x="8968126" y="0"/>
                  </a:lnTo>
                  <a:lnTo>
                    <a:pt x="8968126" y="658883"/>
                  </a:lnTo>
                  <a:lnTo>
                    <a:pt x="0" y="65888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5212" b="-215213"/>
              </a:stretch>
            </a:blipFill>
          </p:spPr>
        </p:sp>
        <p:sp>
          <p:nvSpPr>
            <p:cNvPr id="72" name="TextBox 72"/>
            <p:cNvSpPr txBox="1"/>
            <p:nvPr/>
          </p:nvSpPr>
          <p:spPr>
            <a:xfrm>
              <a:off x="0" y="0"/>
              <a:ext cx="8968130" cy="65888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2"/>
                </a:lnSpc>
              </a:pPr>
              <a:r>
                <a:rPr lang="en-US" sz="2702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Mapped surface units on Io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1372676" y="3665039"/>
            <a:ext cx="6588824" cy="343167"/>
            <a:chOff x="0" y="0"/>
            <a:chExt cx="8785098" cy="457556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8785103" cy="457557"/>
            </a:xfrm>
            <a:custGeom>
              <a:avLst/>
              <a:gdLst/>
              <a:ahLst/>
              <a:cxnLst/>
              <a:rect l="l" t="t" r="r" b="b"/>
              <a:pathLst>
                <a:path w="8785103" h="457557">
                  <a:moveTo>
                    <a:pt x="0" y="0"/>
                  </a:moveTo>
                  <a:lnTo>
                    <a:pt x="8785103" y="0"/>
                  </a:lnTo>
                  <a:lnTo>
                    <a:pt x="8785103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24112" b="-324112"/>
              </a:stretch>
            </a:blipFill>
          </p:spPr>
        </p:sp>
        <p:sp>
          <p:nvSpPr>
            <p:cNvPr id="75" name="TextBox 75"/>
            <p:cNvSpPr txBox="1"/>
            <p:nvPr/>
          </p:nvSpPr>
          <p:spPr>
            <a:xfrm>
              <a:off x="0" y="0"/>
              <a:ext cx="8785098" cy="4575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55"/>
                </a:lnSpc>
              </a:pPr>
              <a:r>
                <a:rPr lang="en-US" sz="1546">
                  <a:solidFill>
                    <a:srgbClr val="A9B8CA"/>
                  </a:solidFill>
                  <a:latin typeface="Aptos"/>
                  <a:ea typeface="Aptos"/>
                  <a:cs typeface="Aptos"/>
                  <a:sym typeface="Aptos"/>
                </a:rPr>
                <a:t>Approximate fraction of mapped surface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1372676" y="4351372"/>
            <a:ext cx="2306088" cy="301990"/>
            <a:chOff x="0" y="0"/>
            <a:chExt cx="3074784" cy="402654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3074786" cy="402651"/>
            </a:xfrm>
            <a:custGeom>
              <a:avLst/>
              <a:gdLst/>
              <a:ahLst/>
              <a:cxnLst/>
              <a:rect l="l" t="t" r="r" b="b"/>
              <a:pathLst>
                <a:path w="3074786" h="402651">
                  <a:moveTo>
                    <a:pt x="0" y="0"/>
                  </a:moveTo>
                  <a:lnTo>
                    <a:pt x="3074786" y="0"/>
                  </a:lnTo>
                  <a:lnTo>
                    <a:pt x="3074786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8794" b="-98795"/>
              </a:stretch>
            </a:blipFill>
          </p:spPr>
        </p:sp>
        <p:sp>
          <p:nvSpPr>
            <p:cNvPr id="78" name="TextBox 78"/>
            <p:cNvSpPr txBox="1"/>
            <p:nvPr/>
          </p:nvSpPr>
          <p:spPr>
            <a:xfrm>
              <a:off x="0" y="0"/>
              <a:ext cx="3074784" cy="402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89"/>
                </a:lnSpc>
              </a:pPr>
              <a:r>
                <a:rPr lang="en-US" sz="1741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Plains</a:t>
              </a:r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3794674" y="4364336"/>
            <a:ext cx="3666563" cy="289789"/>
            <a:chOff x="0" y="0"/>
            <a:chExt cx="4888751" cy="386385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4888738" cy="386334"/>
            </a:xfrm>
            <a:custGeom>
              <a:avLst/>
              <a:gdLst/>
              <a:ahLst/>
              <a:cxnLst/>
              <a:rect l="l" t="t" r="r" b="b"/>
              <a:pathLst>
                <a:path w="4888738" h="386334">
                  <a:moveTo>
                    <a:pt x="0" y="0"/>
                  </a:moveTo>
                  <a:lnTo>
                    <a:pt x="4888738" y="0"/>
                  </a:lnTo>
                  <a:lnTo>
                    <a:pt x="4888738" y="386334"/>
                  </a:lnTo>
                  <a:lnTo>
                    <a:pt x="0" y="386334"/>
                  </a:lnTo>
                  <a:close/>
                </a:path>
              </a:pathLst>
            </a:custGeom>
            <a:solidFill>
              <a:srgbClr val="142840"/>
            </a:solidFill>
          </p:spPr>
        </p:sp>
      </p:grpSp>
      <p:grpSp>
        <p:nvGrpSpPr>
          <p:cNvPr id="81" name="Group 81"/>
          <p:cNvGrpSpPr/>
          <p:nvPr/>
        </p:nvGrpSpPr>
        <p:grpSpPr>
          <a:xfrm>
            <a:off x="3794674" y="4364336"/>
            <a:ext cx="2417816" cy="289789"/>
            <a:chOff x="0" y="0"/>
            <a:chExt cx="3223755" cy="386385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3223768" cy="386334"/>
            </a:xfrm>
            <a:custGeom>
              <a:avLst/>
              <a:gdLst/>
              <a:ahLst/>
              <a:cxnLst/>
              <a:rect l="l" t="t" r="r" b="b"/>
              <a:pathLst>
                <a:path w="3223768" h="386334">
                  <a:moveTo>
                    <a:pt x="0" y="0"/>
                  </a:moveTo>
                  <a:lnTo>
                    <a:pt x="3223768" y="0"/>
                  </a:lnTo>
                  <a:lnTo>
                    <a:pt x="3223768" y="386334"/>
                  </a:lnTo>
                  <a:lnTo>
                    <a:pt x="0" y="386334"/>
                  </a:lnTo>
                  <a:close/>
                </a:path>
              </a:pathLst>
            </a:custGeom>
            <a:solidFill>
              <a:srgbClr val="FFC477"/>
            </a:solidFill>
          </p:spPr>
        </p:sp>
      </p:grpSp>
      <p:grpSp>
        <p:nvGrpSpPr>
          <p:cNvPr id="83" name="Group 83"/>
          <p:cNvGrpSpPr/>
          <p:nvPr/>
        </p:nvGrpSpPr>
        <p:grpSpPr>
          <a:xfrm>
            <a:off x="7577147" y="4330779"/>
            <a:ext cx="754971" cy="329441"/>
            <a:chOff x="0" y="0"/>
            <a:chExt cx="1006627" cy="439255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1006626" cy="439255"/>
            </a:xfrm>
            <a:custGeom>
              <a:avLst/>
              <a:gdLst/>
              <a:ahLst/>
              <a:cxnLst/>
              <a:rect l="l" t="t" r="r" b="b"/>
              <a:pathLst>
                <a:path w="1006626" h="439255">
                  <a:moveTo>
                    <a:pt x="0" y="0"/>
                  </a:moveTo>
                  <a:lnTo>
                    <a:pt x="1006626" y="0"/>
                  </a:lnTo>
                  <a:lnTo>
                    <a:pt x="1006626" y="439255"/>
                  </a:lnTo>
                  <a:lnTo>
                    <a:pt x="0" y="43925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986" r="-5987"/>
              </a:stretch>
            </a:blipFill>
          </p:spPr>
        </p:sp>
        <p:sp>
          <p:nvSpPr>
            <p:cNvPr id="85" name="TextBox 85"/>
            <p:cNvSpPr txBox="1"/>
            <p:nvPr/>
          </p:nvSpPr>
          <p:spPr>
            <a:xfrm>
              <a:off x="0" y="0"/>
              <a:ext cx="1006627" cy="4392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45"/>
                </a:lnSpc>
              </a:pPr>
              <a:r>
                <a:rPr lang="en-US" sz="1621" b="1">
                  <a:solidFill>
                    <a:srgbClr val="FFC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65.8%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1372676" y="5202431"/>
            <a:ext cx="2306088" cy="301990"/>
            <a:chOff x="0" y="0"/>
            <a:chExt cx="3074784" cy="402654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3074786" cy="402651"/>
            </a:xfrm>
            <a:custGeom>
              <a:avLst/>
              <a:gdLst/>
              <a:ahLst/>
              <a:cxnLst/>
              <a:rect l="l" t="t" r="r" b="b"/>
              <a:pathLst>
                <a:path w="3074786" h="402651">
                  <a:moveTo>
                    <a:pt x="0" y="0"/>
                  </a:moveTo>
                  <a:lnTo>
                    <a:pt x="3074786" y="0"/>
                  </a:lnTo>
                  <a:lnTo>
                    <a:pt x="3074786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8794" b="-98795"/>
              </a:stretch>
            </a:blipFill>
          </p:spPr>
        </p:sp>
        <p:sp>
          <p:nvSpPr>
            <p:cNvPr id="88" name="TextBox 88"/>
            <p:cNvSpPr txBox="1"/>
            <p:nvPr/>
          </p:nvSpPr>
          <p:spPr>
            <a:xfrm>
              <a:off x="0" y="0"/>
              <a:ext cx="3074784" cy="402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89"/>
                </a:lnSpc>
              </a:pPr>
              <a:r>
                <a:rPr lang="en-US" sz="1741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Lava-flow fields</a:t>
              </a:r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3794674" y="5215395"/>
            <a:ext cx="3666563" cy="289789"/>
            <a:chOff x="0" y="0"/>
            <a:chExt cx="4888751" cy="386385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4888738" cy="386334"/>
            </a:xfrm>
            <a:custGeom>
              <a:avLst/>
              <a:gdLst/>
              <a:ahLst/>
              <a:cxnLst/>
              <a:rect l="l" t="t" r="r" b="b"/>
              <a:pathLst>
                <a:path w="4888738" h="386334">
                  <a:moveTo>
                    <a:pt x="0" y="0"/>
                  </a:moveTo>
                  <a:lnTo>
                    <a:pt x="4888738" y="0"/>
                  </a:lnTo>
                  <a:lnTo>
                    <a:pt x="4888738" y="386334"/>
                  </a:lnTo>
                  <a:lnTo>
                    <a:pt x="0" y="386334"/>
                  </a:lnTo>
                  <a:close/>
                </a:path>
              </a:pathLst>
            </a:custGeom>
            <a:solidFill>
              <a:srgbClr val="142840"/>
            </a:solidFill>
          </p:spPr>
        </p:sp>
      </p:grpSp>
      <p:grpSp>
        <p:nvGrpSpPr>
          <p:cNvPr id="91" name="Group 91"/>
          <p:cNvGrpSpPr/>
          <p:nvPr/>
        </p:nvGrpSpPr>
        <p:grpSpPr>
          <a:xfrm>
            <a:off x="3794674" y="5215395"/>
            <a:ext cx="1055875" cy="289789"/>
            <a:chOff x="0" y="0"/>
            <a:chExt cx="1407833" cy="386385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1407795" cy="386334"/>
            </a:xfrm>
            <a:custGeom>
              <a:avLst/>
              <a:gdLst/>
              <a:ahLst/>
              <a:cxnLst/>
              <a:rect l="l" t="t" r="r" b="b"/>
              <a:pathLst>
                <a:path w="1407795" h="386334">
                  <a:moveTo>
                    <a:pt x="0" y="0"/>
                  </a:moveTo>
                  <a:lnTo>
                    <a:pt x="1407795" y="0"/>
                  </a:lnTo>
                  <a:lnTo>
                    <a:pt x="1407795" y="386334"/>
                  </a:lnTo>
                  <a:lnTo>
                    <a:pt x="0" y="386334"/>
                  </a:lnTo>
                  <a:close/>
                </a:path>
              </a:pathLst>
            </a:custGeom>
            <a:solidFill>
              <a:srgbClr val="FF8F7A"/>
            </a:solidFill>
          </p:spPr>
        </p:sp>
      </p:grpSp>
      <p:grpSp>
        <p:nvGrpSpPr>
          <p:cNvPr id="93" name="Group 93"/>
          <p:cNvGrpSpPr/>
          <p:nvPr/>
        </p:nvGrpSpPr>
        <p:grpSpPr>
          <a:xfrm>
            <a:off x="7577147" y="5181838"/>
            <a:ext cx="754971" cy="329441"/>
            <a:chOff x="0" y="0"/>
            <a:chExt cx="1006627" cy="439255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1006626" cy="439255"/>
            </a:xfrm>
            <a:custGeom>
              <a:avLst/>
              <a:gdLst/>
              <a:ahLst/>
              <a:cxnLst/>
              <a:rect l="l" t="t" r="r" b="b"/>
              <a:pathLst>
                <a:path w="1006626" h="439255">
                  <a:moveTo>
                    <a:pt x="0" y="0"/>
                  </a:moveTo>
                  <a:lnTo>
                    <a:pt x="1006626" y="0"/>
                  </a:lnTo>
                  <a:lnTo>
                    <a:pt x="1006626" y="439255"/>
                  </a:lnTo>
                  <a:lnTo>
                    <a:pt x="0" y="43925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986" r="-5987"/>
              </a:stretch>
            </a:blipFill>
          </p:spPr>
        </p:sp>
        <p:sp>
          <p:nvSpPr>
            <p:cNvPr id="95" name="TextBox 95"/>
            <p:cNvSpPr txBox="1"/>
            <p:nvPr/>
          </p:nvSpPr>
          <p:spPr>
            <a:xfrm>
              <a:off x="0" y="0"/>
              <a:ext cx="1006627" cy="4392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45"/>
                </a:lnSpc>
              </a:pPr>
              <a:r>
                <a:rPr lang="en-US" sz="1621" b="1">
                  <a:solidFill>
                    <a:srgbClr val="FF8F7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28.5%</a:t>
              </a:r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1372676" y="6053490"/>
            <a:ext cx="2306088" cy="301990"/>
            <a:chOff x="0" y="0"/>
            <a:chExt cx="3074784" cy="402654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3074786" cy="402651"/>
            </a:xfrm>
            <a:custGeom>
              <a:avLst/>
              <a:gdLst/>
              <a:ahLst/>
              <a:cxnLst/>
              <a:rect l="l" t="t" r="r" b="b"/>
              <a:pathLst>
                <a:path w="3074786" h="402651">
                  <a:moveTo>
                    <a:pt x="0" y="0"/>
                  </a:moveTo>
                  <a:lnTo>
                    <a:pt x="3074786" y="0"/>
                  </a:lnTo>
                  <a:lnTo>
                    <a:pt x="3074786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8794" b="-98795"/>
              </a:stretch>
            </a:blipFill>
          </p:spPr>
        </p:sp>
        <p:sp>
          <p:nvSpPr>
            <p:cNvPr id="98" name="TextBox 98"/>
            <p:cNvSpPr txBox="1"/>
            <p:nvPr/>
          </p:nvSpPr>
          <p:spPr>
            <a:xfrm>
              <a:off x="0" y="0"/>
              <a:ext cx="3074784" cy="402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89"/>
                </a:lnSpc>
              </a:pPr>
              <a:r>
                <a:rPr lang="en-US" sz="1741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Mountains</a:t>
              </a:r>
            </a:p>
          </p:txBody>
        </p:sp>
      </p:grpSp>
      <p:grpSp>
        <p:nvGrpSpPr>
          <p:cNvPr id="99" name="Group 99"/>
          <p:cNvGrpSpPr/>
          <p:nvPr/>
        </p:nvGrpSpPr>
        <p:grpSpPr>
          <a:xfrm>
            <a:off x="3794674" y="6066453"/>
            <a:ext cx="3666563" cy="289789"/>
            <a:chOff x="0" y="0"/>
            <a:chExt cx="4888751" cy="386385"/>
          </a:xfrm>
        </p:grpSpPr>
        <p:sp>
          <p:nvSpPr>
            <p:cNvPr id="100" name="Freeform 100"/>
            <p:cNvSpPr/>
            <p:nvPr/>
          </p:nvSpPr>
          <p:spPr>
            <a:xfrm>
              <a:off x="0" y="0"/>
              <a:ext cx="4888738" cy="386334"/>
            </a:xfrm>
            <a:custGeom>
              <a:avLst/>
              <a:gdLst/>
              <a:ahLst/>
              <a:cxnLst/>
              <a:rect l="l" t="t" r="r" b="b"/>
              <a:pathLst>
                <a:path w="4888738" h="386334">
                  <a:moveTo>
                    <a:pt x="0" y="0"/>
                  </a:moveTo>
                  <a:lnTo>
                    <a:pt x="4888738" y="0"/>
                  </a:lnTo>
                  <a:lnTo>
                    <a:pt x="4888738" y="386334"/>
                  </a:lnTo>
                  <a:lnTo>
                    <a:pt x="0" y="386334"/>
                  </a:lnTo>
                  <a:close/>
                </a:path>
              </a:pathLst>
            </a:custGeom>
            <a:solidFill>
              <a:srgbClr val="142840"/>
            </a:solidFill>
          </p:spPr>
        </p:sp>
      </p:grpSp>
      <p:grpSp>
        <p:nvGrpSpPr>
          <p:cNvPr id="101" name="Group 101"/>
          <p:cNvGrpSpPr/>
          <p:nvPr/>
        </p:nvGrpSpPr>
        <p:grpSpPr>
          <a:xfrm>
            <a:off x="3794674" y="6066453"/>
            <a:ext cx="132093" cy="289789"/>
            <a:chOff x="0" y="0"/>
            <a:chExt cx="176124" cy="386385"/>
          </a:xfrm>
        </p:grpSpPr>
        <p:sp>
          <p:nvSpPr>
            <p:cNvPr id="102" name="Freeform 102"/>
            <p:cNvSpPr/>
            <p:nvPr/>
          </p:nvSpPr>
          <p:spPr>
            <a:xfrm>
              <a:off x="0" y="0"/>
              <a:ext cx="176149" cy="386334"/>
            </a:xfrm>
            <a:custGeom>
              <a:avLst/>
              <a:gdLst/>
              <a:ahLst/>
              <a:cxnLst/>
              <a:rect l="l" t="t" r="r" b="b"/>
              <a:pathLst>
                <a:path w="176149" h="386334">
                  <a:moveTo>
                    <a:pt x="0" y="0"/>
                  </a:moveTo>
                  <a:lnTo>
                    <a:pt x="176149" y="0"/>
                  </a:lnTo>
                  <a:lnTo>
                    <a:pt x="176149" y="386334"/>
                  </a:lnTo>
                  <a:lnTo>
                    <a:pt x="0" y="386334"/>
                  </a:lnTo>
                  <a:close/>
                </a:path>
              </a:pathLst>
            </a:custGeom>
            <a:solidFill>
              <a:srgbClr val="B8A5FF"/>
            </a:solidFill>
          </p:spPr>
        </p:sp>
      </p:grpSp>
      <p:grpSp>
        <p:nvGrpSpPr>
          <p:cNvPr id="103" name="Group 103"/>
          <p:cNvGrpSpPr/>
          <p:nvPr/>
        </p:nvGrpSpPr>
        <p:grpSpPr>
          <a:xfrm>
            <a:off x="7577147" y="6032897"/>
            <a:ext cx="754971" cy="329441"/>
            <a:chOff x="0" y="0"/>
            <a:chExt cx="1006627" cy="439255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1006626" cy="439255"/>
            </a:xfrm>
            <a:custGeom>
              <a:avLst/>
              <a:gdLst/>
              <a:ahLst/>
              <a:cxnLst/>
              <a:rect l="l" t="t" r="r" b="b"/>
              <a:pathLst>
                <a:path w="1006626" h="439255">
                  <a:moveTo>
                    <a:pt x="0" y="0"/>
                  </a:moveTo>
                  <a:lnTo>
                    <a:pt x="1006626" y="0"/>
                  </a:lnTo>
                  <a:lnTo>
                    <a:pt x="1006626" y="439255"/>
                  </a:lnTo>
                  <a:lnTo>
                    <a:pt x="0" y="43925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986" r="-5987"/>
              </a:stretch>
            </a:blipFill>
          </p:spPr>
        </p:sp>
        <p:sp>
          <p:nvSpPr>
            <p:cNvPr id="105" name="TextBox 105"/>
            <p:cNvSpPr txBox="1"/>
            <p:nvPr/>
          </p:nvSpPr>
          <p:spPr>
            <a:xfrm>
              <a:off x="0" y="0"/>
              <a:ext cx="1006627" cy="4392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45"/>
                </a:lnSpc>
              </a:pPr>
              <a:r>
                <a:rPr lang="en-US" sz="1621" b="1">
                  <a:solidFill>
                    <a:srgbClr val="B8A5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3.2%</a:t>
              </a:r>
            </a:p>
          </p:txBody>
        </p:sp>
      </p:grpSp>
      <p:grpSp>
        <p:nvGrpSpPr>
          <p:cNvPr id="106" name="Group 106"/>
          <p:cNvGrpSpPr/>
          <p:nvPr/>
        </p:nvGrpSpPr>
        <p:grpSpPr>
          <a:xfrm>
            <a:off x="1372676" y="6904539"/>
            <a:ext cx="2306088" cy="301990"/>
            <a:chOff x="0" y="0"/>
            <a:chExt cx="3074784" cy="402654"/>
          </a:xfrm>
        </p:grpSpPr>
        <p:sp>
          <p:nvSpPr>
            <p:cNvPr id="107" name="Freeform 107"/>
            <p:cNvSpPr/>
            <p:nvPr/>
          </p:nvSpPr>
          <p:spPr>
            <a:xfrm>
              <a:off x="0" y="0"/>
              <a:ext cx="3074786" cy="402651"/>
            </a:xfrm>
            <a:custGeom>
              <a:avLst/>
              <a:gdLst/>
              <a:ahLst/>
              <a:cxnLst/>
              <a:rect l="l" t="t" r="r" b="b"/>
              <a:pathLst>
                <a:path w="3074786" h="402651">
                  <a:moveTo>
                    <a:pt x="0" y="0"/>
                  </a:moveTo>
                  <a:lnTo>
                    <a:pt x="3074786" y="0"/>
                  </a:lnTo>
                  <a:lnTo>
                    <a:pt x="3074786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8794" b="-98795"/>
              </a:stretch>
            </a:blipFill>
          </p:spPr>
        </p:sp>
        <p:sp>
          <p:nvSpPr>
            <p:cNvPr id="108" name="TextBox 108"/>
            <p:cNvSpPr txBox="1"/>
            <p:nvPr/>
          </p:nvSpPr>
          <p:spPr>
            <a:xfrm>
              <a:off x="0" y="0"/>
              <a:ext cx="3074784" cy="402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89"/>
                </a:lnSpc>
              </a:pPr>
              <a:r>
                <a:rPr lang="en-US" sz="1741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Patera floors</a:t>
              </a:r>
            </a:p>
          </p:txBody>
        </p:sp>
      </p:grpSp>
      <p:grpSp>
        <p:nvGrpSpPr>
          <p:cNvPr id="109" name="Group 109"/>
          <p:cNvGrpSpPr/>
          <p:nvPr/>
        </p:nvGrpSpPr>
        <p:grpSpPr>
          <a:xfrm>
            <a:off x="3794674" y="6917503"/>
            <a:ext cx="3666563" cy="289789"/>
            <a:chOff x="0" y="0"/>
            <a:chExt cx="4888751" cy="386385"/>
          </a:xfrm>
        </p:grpSpPr>
        <p:sp>
          <p:nvSpPr>
            <p:cNvPr id="110" name="Freeform 110"/>
            <p:cNvSpPr/>
            <p:nvPr/>
          </p:nvSpPr>
          <p:spPr>
            <a:xfrm>
              <a:off x="0" y="0"/>
              <a:ext cx="4888738" cy="386334"/>
            </a:xfrm>
            <a:custGeom>
              <a:avLst/>
              <a:gdLst/>
              <a:ahLst/>
              <a:cxnLst/>
              <a:rect l="l" t="t" r="r" b="b"/>
              <a:pathLst>
                <a:path w="4888738" h="386334">
                  <a:moveTo>
                    <a:pt x="0" y="0"/>
                  </a:moveTo>
                  <a:lnTo>
                    <a:pt x="4888738" y="0"/>
                  </a:lnTo>
                  <a:lnTo>
                    <a:pt x="4888738" y="386334"/>
                  </a:lnTo>
                  <a:lnTo>
                    <a:pt x="0" y="386334"/>
                  </a:lnTo>
                  <a:close/>
                </a:path>
              </a:pathLst>
            </a:custGeom>
            <a:solidFill>
              <a:srgbClr val="142840"/>
            </a:solidFill>
          </p:spPr>
        </p:sp>
      </p:grpSp>
      <p:grpSp>
        <p:nvGrpSpPr>
          <p:cNvPr id="111" name="Group 111"/>
          <p:cNvGrpSpPr/>
          <p:nvPr/>
        </p:nvGrpSpPr>
        <p:grpSpPr>
          <a:xfrm>
            <a:off x="3794674" y="6917503"/>
            <a:ext cx="106537" cy="289789"/>
            <a:chOff x="0" y="0"/>
            <a:chExt cx="142050" cy="386385"/>
          </a:xfrm>
        </p:grpSpPr>
        <p:sp>
          <p:nvSpPr>
            <p:cNvPr id="112" name="Freeform 112"/>
            <p:cNvSpPr/>
            <p:nvPr/>
          </p:nvSpPr>
          <p:spPr>
            <a:xfrm>
              <a:off x="0" y="0"/>
              <a:ext cx="141986" cy="386334"/>
            </a:xfrm>
            <a:custGeom>
              <a:avLst/>
              <a:gdLst/>
              <a:ahLst/>
              <a:cxnLst/>
              <a:rect l="l" t="t" r="r" b="b"/>
              <a:pathLst>
                <a:path w="141986" h="386334">
                  <a:moveTo>
                    <a:pt x="0" y="0"/>
                  </a:moveTo>
                  <a:lnTo>
                    <a:pt x="141986" y="0"/>
                  </a:lnTo>
                  <a:lnTo>
                    <a:pt x="141986" y="386334"/>
                  </a:lnTo>
                  <a:lnTo>
                    <a:pt x="0" y="386334"/>
                  </a:lnTo>
                  <a:close/>
                </a:path>
              </a:pathLst>
            </a:custGeom>
            <a:solidFill>
              <a:srgbClr val="6DE0D2"/>
            </a:solidFill>
          </p:spPr>
        </p:sp>
      </p:grpSp>
      <p:grpSp>
        <p:nvGrpSpPr>
          <p:cNvPr id="113" name="Group 113"/>
          <p:cNvGrpSpPr/>
          <p:nvPr/>
        </p:nvGrpSpPr>
        <p:grpSpPr>
          <a:xfrm>
            <a:off x="7577147" y="6883956"/>
            <a:ext cx="754971" cy="329441"/>
            <a:chOff x="0" y="0"/>
            <a:chExt cx="1006627" cy="439255"/>
          </a:xfrm>
        </p:grpSpPr>
        <p:sp>
          <p:nvSpPr>
            <p:cNvPr id="114" name="Freeform 114"/>
            <p:cNvSpPr/>
            <p:nvPr/>
          </p:nvSpPr>
          <p:spPr>
            <a:xfrm>
              <a:off x="0" y="0"/>
              <a:ext cx="1006626" cy="439255"/>
            </a:xfrm>
            <a:custGeom>
              <a:avLst/>
              <a:gdLst/>
              <a:ahLst/>
              <a:cxnLst/>
              <a:rect l="l" t="t" r="r" b="b"/>
              <a:pathLst>
                <a:path w="1006626" h="439255">
                  <a:moveTo>
                    <a:pt x="0" y="0"/>
                  </a:moveTo>
                  <a:lnTo>
                    <a:pt x="1006626" y="0"/>
                  </a:lnTo>
                  <a:lnTo>
                    <a:pt x="1006626" y="439255"/>
                  </a:lnTo>
                  <a:lnTo>
                    <a:pt x="0" y="43925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986" r="-5987"/>
              </a:stretch>
            </a:blipFill>
          </p:spPr>
        </p:sp>
        <p:sp>
          <p:nvSpPr>
            <p:cNvPr id="115" name="TextBox 115"/>
            <p:cNvSpPr txBox="1"/>
            <p:nvPr/>
          </p:nvSpPr>
          <p:spPr>
            <a:xfrm>
              <a:off x="0" y="0"/>
              <a:ext cx="1006627" cy="4392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45"/>
                </a:lnSpc>
              </a:pPr>
              <a:r>
                <a:rPr lang="en-US" sz="1621" b="1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2.5%</a:t>
              </a:r>
            </a:p>
          </p:txBody>
        </p:sp>
      </p:grpSp>
      <p:grpSp>
        <p:nvGrpSpPr>
          <p:cNvPr id="116" name="Group 116"/>
          <p:cNvGrpSpPr/>
          <p:nvPr/>
        </p:nvGrpSpPr>
        <p:grpSpPr>
          <a:xfrm>
            <a:off x="1372676" y="8043862"/>
            <a:ext cx="6794725" cy="356892"/>
            <a:chOff x="0" y="0"/>
            <a:chExt cx="9059634" cy="475856"/>
          </a:xfrm>
        </p:grpSpPr>
        <p:sp>
          <p:nvSpPr>
            <p:cNvPr id="117" name="Freeform 117"/>
            <p:cNvSpPr/>
            <p:nvPr/>
          </p:nvSpPr>
          <p:spPr>
            <a:xfrm>
              <a:off x="0" y="0"/>
              <a:ext cx="9059638" cy="475860"/>
            </a:xfrm>
            <a:custGeom>
              <a:avLst/>
              <a:gdLst/>
              <a:ahLst/>
              <a:cxnLst/>
              <a:rect l="l" t="t" r="r" b="b"/>
              <a:pathLst>
                <a:path w="9059638" h="475860">
                  <a:moveTo>
                    <a:pt x="0" y="0"/>
                  </a:moveTo>
                  <a:lnTo>
                    <a:pt x="9059638" y="0"/>
                  </a:lnTo>
                  <a:lnTo>
                    <a:pt x="9059638" y="475860"/>
                  </a:lnTo>
                  <a:lnTo>
                    <a:pt x="0" y="4758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20965" b="-320964"/>
              </a:stretch>
            </a:blipFill>
          </p:spPr>
        </p:sp>
        <p:sp>
          <p:nvSpPr>
            <p:cNvPr id="118" name="TextBox 118"/>
            <p:cNvSpPr txBox="1"/>
            <p:nvPr/>
          </p:nvSpPr>
          <p:spPr>
            <a:xfrm>
              <a:off x="0" y="0"/>
              <a:ext cx="9059634" cy="4758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87"/>
                </a:lnSpc>
              </a:pPr>
              <a:r>
                <a:rPr lang="en-US" sz="1906" b="1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425 paterae identified in the USGS global map</a:t>
              </a:r>
            </a:p>
          </p:txBody>
        </p:sp>
      </p:grpSp>
      <p:grpSp>
        <p:nvGrpSpPr>
          <p:cNvPr id="119" name="Group 119"/>
          <p:cNvGrpSpPr/>
          <p:nvPr/>
        </p:nvGrpSpPr>
        <p:grpSpPr>
          <a:xfrm>
            <a:off x="9241365" y="2009844"/>
            <a:ext cx="8017935" cy="6837436"/>
            <a:chOff x="0" y="0"/>
            <a:chExt cx="10690581" cy="9116581"/>
          </a:xfrm>
        </p:grpSpPr>
        <p:sp>
          <p:nvSpPr>
            <p:cNvPr id="120" name="Freeform 120"/>
            <p:cNvSpPr/>
            <p:nvPr/>
          </p:nvSpPr>
          <p:spPr>
            <a:xfrm>
              <a:off x="0" y="0"/>
              <a:ext cx="10690606" cy="9116568"/>
            </a:xfrm>
            <a:custGeom>
              <a:avLst/>
              <a:gdLst/>
              <a:ahLst/>
              <a:cxnLst/>
              <a:rect l="l" t="t" r="r" b="b"/>
              <a:pathLst>
                <a:path w="10690606" h="9116568">
                  <a:moveTo>
                    <a:pt x="0" y="220091"/>
                  </a:moveTo>
                  <a:cubicBezTo>
                    <a:pt x="0" y="98552"/>
                    <a:pt x="98552" y="0"/>
                    <a:pt x="220091" y="0"/>
                  </a:cubicBezTo>
                  <a:lnTo>
                    <a:pt x="10470515" y="0"/>
                  </a:lnTo>
                  <a:cubicBezTo>
                    <a:pt x="10592054" y="0"/>
                    <a:pt x="10690606" y="98552"/>
                    <a:pt x="10690606" y="220091"/>
                  </a:cubicBezTo>
                  <a:lnTo>
                    <a:pt x="10690606" y="8896477"/>
                  </a:lnTo>
                  <a:cubicBezTo>
                    <a:pt x="10690606" y="9018016"/>
                    <a:pt x="10592054" y="9116568"/>
                    <a:pt x="10470515" y="9116568"/>
                  </a:cubicBezTo>
                  <a:lnTo>
                    <a:pt x="220091" y="9116568"/>
                  </a:lnTo>
                  <a:cubicBezTo>
                    <a:pt x="98552" y="9116568"/>
                    <a:pt x="0" y="9018016"/>
                    <a:pt x="0" y="8896477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21" name="Group 121"/>
          <p:cNvGrpSpPr/>
          <p:nvPr/>
        </p:nvGrpSpPr>
        <p:grpSpPr>
          <a:xfrm>
            <a:off x="9669713" y="2435733"/>
            <a:ext cx="1415377" cy="440779"/>
            <a:chOff x="0" y="0"/>
            <a:chExt cx="1887169" cy="587705"/>
          </a:xfrm>
        </p:grpSpPr>
        <p:sp>
          <p:nvSpPr>
            <p:cNvPr id="122" name="Freeform 122"/>
            <p:cNvSpPr/>
            <p:nvPr/>
          </p:nvSpPr>
          <p:spPr>
            <a:xfrm>
              <a:off x="0" y="0"/>
              <a:ext cx="1887093" cy="587629"/>
            </a:xfrm>
            <a:custGeom>
              <a:avLst/>
              <a:gdLst/>
              <a:ahLst/>
              <a:cxnLst/>
              <a:rect l="l" t="t" r="r" b="b"/>
              <a:pathLst>
                <a:path w="1887093" h="587629">
                  <a:moveTo>
                    <a:pt x="0" y="227457"/>
                  </a:moveTo>
                  <a:cubicBezTo>
                    <a:pt x="0" y="101854"/>
                    <a:pt x="101854" y="0"/>
                    <a:pt x="227457" y="0"/>
                  </a:cubicBezTo>
                  <a:lnTo>
                    <a:pt x="1659636" y="0"/>
                  </a:lnTo>
                  <a:cubicBezTo>
                    <a:pt x="1785239" y="0"/>
                    <a:pt x="1887093" y="101854"/>
                    <a:pt x="1887093" y="227457"/>
                  </a:cubicBezTo>
                  <a:lnTo>
                    <a:pt x="1887093" y="360172"/>
                  </a:lnTo>
                  <a:cubicBezTo>
                    <a:pt x="1887093" y="485775"/>
                    <a:pt x="1785239" y="587629"/>
                    <a:pt x="1659636" y="587629"/>
                  </a:cubicBezTo>
                  <a:lnTo>
                    <a:pt x="227457" y="587629"/>
                  </a:lnTo>
                  <a:cubicBezTo>
                    <a:pt x="101854" y="587756"/>
                    <a:pt x="0" y="485902"/>
                    <a:pt x="0" y="360172"/>
                  </a:cubicBezTo>
                  <a:close/>
                </a:path>
              </a:pathLst>
            </a:custGeom>
            <a:solidFill>
              <a:srgbClr val="142840"/>
            </a:solidFill>
          </p:spPr>
        </p:sp>
      </p:grpSp>
      <p:grpSp>
        <p:nvGrpSpPr>
          <p:cNvPr id="123" name="Group 123"/>
          <p:cNvGrpSpPr/>
          <p:nvPr/>
        </p:nvGrpSpPr>
        <p:grpSpPr>
          <a:xfrm>
            <a:off x="9787157" y="2477672"/>
            <a:ext cx="1180500" cy="343167"/>
            <a:chOff x="0" y="0"/>
            <a:chExt cx="1574000" cy="457556"/>
          </a:xfrm>
        </p:grpSpPr>
        <p:sp>
          <p:nvSpPr>
            <p:cNvPr id="124" name="Freeform 124"/>
            <p:cNvSpPr/>
            <p:nvPr/>
          </p:nvSpPr>
          <p:spPr>
            <a:xfrm>
              <a:off x="0" y="0"/>
              <a:ext cx="1573998" cy="457557"/>
            </a:xfrm>
            <a:custGeom>
              <a:avLst/>
              <a:gdLst/>
              <a:ahLst/>
              <a:cxnLst/>
              <a:rect l="l" t="t" r="r" b="b"/>
              <a:pathLst>
                <a:path w="1573998" h="457557">
                  <a:moveTo>
                    <a:pt x="0" y="0"/>
                  </a:moveTo>
                  <a:lnTo>
                    <a:pt x="1573998" y="0"/>
                  </a:lnTo>
                  <a:lnTo>
                    <a:pt x="1573998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028" b="-17028"/>
              </a:stretch>
            </a:blipFill>
          </p:spPr>
        </p:sp>
        <p:sp>
          <p:nvSpPr>
            <p:cNvPr id="125" name="TextBox 125"/>
            <p:cNvSpPr txBox="1"/>
            <p:nvPr/>
          </p:nvSpPr>
          <p:spPr>
            <a:xfrm>
              <a:off x="0" y="-9525"/>
              <a:ext cx="1574000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531"/>
                </a:lnSpc>
              </a:pPr>
              <a:r>
                <a:rPr lang="en-US" sz="1275" b="1" spc="165">
                  <a:solidFill>
                    <a:srgbClr val="FF8F7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FIGURE 4</a:t>
              </a:r>
            </a:p>
          </p:txBody>
        </p:sp>
      </p:grpSp>
      <p:grpSp>
        <p:nvGrpSpPr>
          <p:cNvPr id="126" name="Group 126"/>
          <p:cNvGrpSpPr/>
          <p:nvPr/>
        </p:nvGrpSpPr>
        <p:grpSpPr>
          <a:xfrm>
            <a:off x="9677343" y="3047333"/>
            <a:ext cx="6794725" cy="494167"/>
            <a:chOff x="0" y="0"/>
            <a:chExt cx="9059634" cy="658889"/>
          </a:xfrm>
        </p:grpSpPr>
        <p:sp>
          <p:nvSpPr>
            <p:cNvPr id="127" name="Freeform 127"/>
            <p:cNvSpPr/>
            <p:nvPr/>
          </p:nvSpPr>
          <p:spPr>
            <a:xfrm>
              <a:off x="0" y="0"/>
              <a:ext cx="9059638" cy="658883"/>
            </a:xfrm>
            <a:custGeom>
              <a:avLst/>
              <a:gdLst/>
              <a:ahLst/>
              <a:cxnLst/>
              <a:rect l="l" t="t" r="r" b="b"/>
              <a:pathLst>
                <a:path w="9059638" h="658883">
                  <a:moveTo>
                    <a:pt x="0" y="0"/>
                  </a:moveTo>
                  <a:lnTo>
                    <a:pt x="9059638" y="0"/>
                  </a:lnTo>
                  <a:lnTo>
                    <a:pt x="9059638" y="658883"/>
                  </a:lnTo>
                  <a:lnTo>
                    <a:pt x="0" y="65888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7918" b="-217919"/>
              </a:stretch>
            </a:blipFill>
          </p:spPr>
        </p:sp>
        <p:sp>
          <p:nvSpPr>
            <p:cNvPr id="128" name="TextBox 128"/>
            <p:cNvSpPr txBox="1"/>
            <p:nvPr/>
          </p:nvSpPr>
          <p:spPr>
            <a:xfrm>
              <a:off x="0" y="0"/>
              <a:ext cx="9059634" cy="65888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2"/>
                </a:lnSpc>
              </a:pPr>
              <a:r>
                <a:rPr lang="en-US" sz="2702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Volcanic and tectonic terrain</a:t>
              </a:r>
            </a:p>
          </p:txBody>
        </p:sp>
      </p:grpSp>
      <p:grpSp>
        <p:nvGrpSpPr>
          <p:cNvPr id="129" name="Group 129"/>
          <p:cNvGrpSpPr/>
          <p:nvPr/>
        </p:nvGrpSpPr>
        <p:grpSpPr>
          <a:xfrm>
            <a:off x="10079612" y="4149662"/>
            <a:ext cx="1693726" cy="870118"/>
            <a:chOff x="0" y="0"/>
            <a:chExt cx="2258301" cy="1160158"/>
          </a:xfrm>
        </p:grpSpPr>
        <p:sp>
          <p:nvSpPr>
            <p:cNvPr id="130" name="Freeform 130"/>
            <p:cNvSpPr/>
            <p:nvPr/>
          </p:nvSpPr>
          <p:spPr>
            <a:xfrm>
              <a:off x="0" y="0"/>
              <a:ext cx="2258314" cy="1160272"/>
            </a:xfrm>
            <a:custGeom>
              <a:avLst/>
              <a:gdLst/>
              <a:ahLst/>
              <a:cxnLst/>
              <a:rect l="l" t="t" r="r" b="b"/>
              <a:pathLst>
                <a:path w="2258314" h="1160272">
                  <a:moveTo>
                    <a:pt x="0" y="580136"/>
                  </a:moveTo>
                  <a:cubicBezTo>
                    <a:pt x="0" y="259715"/>
                    <a:pt x="505587" y="0"/>
                    <a:pt x="1129157" y="0"/>
                  </a:cubicBezTo>
                  <a:cubicBezTo>
                    <a:pt x="1752727" y="0"/>
                    <a:pt x="2258314" y="259715"/>
                    <a:pt x="2258314" y="580136"/>
                  </a:cubicBezTo>
                  <a:cubicBezTo>
                    <a:pt x="2258314" y="900557"/>
                    <a:pt x="1752727" y="1160272"/>
                    <a:pt x="1129157" y="1160272"/>
                  </a:cubicBezTo>
                  <a:cubicBezTo>
                    <a:pt x="505587" y="1160272"/>
                    <a:pt x="0" y="900430"/>
                    <a:pt x="0" y="580136"/>
                  </a:cubicBezTo>
                  <a:close/>
                </a:path>
              </a:pathLst>
            </a:custGeom>
            <a:solidFill>
              <a:srgbClr val="C17A40"/>
            </a:solidFill>
            <a:ln w="19065" cap="sq">
              <a:solidFill>
                <a:srgbClr val="FFC477"/>
              </a:solidFill>
              <a:prstDash val="solid"/>
              <a:miter/>
            </a:ln>
          </p:spPr>
        </p:sp>
      </p:grpSp>
      <p:grpSp>
        <p:nvGrpSpPr>
          <p:cNvPr id="131" name="Group 131"/>
          <p:cNvGrpSpPr/>
          <p:nvPr/>
        </p:nvGrpSpPr>
        <p:grpSpPr>
          <a:xfrm>
            <a:off x="10421826" y="4354611"/>
            <a:ext cx="1009298" cy="405317"/>
            <a:chOff x="0" y="0"/>
            <a:chExt cx="1345730" cy="540423"/>
          </a:xfrm>
        </p:grpSpPr>
        <p:sp>
          <p:nvSpPr>
            <p:cNvPr id="132" name="Freeform 132"/>
            <p:cNvSpPr/>
            <p:nvPr/>
          </p:nvSpPr>
          <p:spPr>
            <a:xfrm>
              <a:off x="0" y="0"/>
              <a:ext cx="1345692" cy="540385"/>
            </a:xfrm>
            <a:custGeom>
              <a:avLst/>
              <a:gdLst/>
              <a:ahLst/>
              <a:cxnLst/>
              <a:rect l="l" t="t" r="r" b="b"/>
              <a:pathLst>
                <a:path w="1345692" h="540385">
                  <a:moveTo>
                    <a:pt x="0" y="270256"/>
                  </a:moveTo>
                  <a:cubicBezTo>
                    <a:pt x="0" y="121031"/>
                    <a:pt x="301244" y="0"/>
                    <a:pt x="672846" y="0"/>
                  </a:cubicBezTo>
                  <a:cubicBezTo>
                    <a:pt x="1044448" y="0"/>
                    <a:pt x="1345692" y="121031"/>
                    <a:pt x="1345692" y="270256"/>
                  </a:cubicBezTo>
                  <a:cubicBezTo>
                    <a:pt x="1345692" y="419481"/>
                    <a:pt x="1044448" y="540385"/>
                    <a:pt x="672846" y="540385"/>
                  </a:cubicBezTo>
                  <a:cubicBezTo>
                    <a:pt x="301244" y="540385"/>
                    <a:pt x="0" y="419481"/>
                    <a:pt x="0" y="270256"/>
                  </a:cubicBezTo>
                  <a:close/>
                </a:path>
              </a:pathLst>
            </a:custGeom>
            <a:solidFill>
              <a:srgbClr val="07111F"/>
            </a:solidFill>
            <a:ln w="20971" cap="sq">
              <a:solidFill>
                <a:srgbClr val="FF8F7A"/>
              </a:solidFill>
              <a:prstDash val="solid"/>
              <a:miter/>
            </a:ln>
          </p:spPr>
        </p:sp>
      </p:grpSp>
      <p:grpSp>
        <p:nvGrpSpPr>
          <p:cNvPr id="133" name="Group 133"/>
          <p:cNvGrpSpPr/>
          <p:nvPr/>
        </p:nvGrpSpPr>
        <p:grpSpPr>
          <a:xfrm>
            <a:off x="9951872" y="5216157"/>
            <a:ext cx="1949196" cy="274539"/>
            <a:chOff x="0" y="0"/>
            <a:chExt cx="2598928" cy="366052"/>
          </a:xfrm>
        </p:grpSpPr>
        <p:sp>
          <p:nvSpPr>
            <p:cNvPr id="134" name="Freeform 134"/>
            <p:cNvSpPr/>
            <p:nvPr/>
          </p:nvSpPr>
          <p:spPr>
            <a:xfrm>
              <a:off x="0" y="0"/>
              <a:ext cx="2598926" cy="366046"/>
            </a:xfrm>
            <a:custGeom>
              <a:avLst/>
              <a:gdLst/>
              <a:ahLst/>
              <a:cxnLst/>
              <a:rect l="l" t="t" r="r" b="b"/>
              <a:pathLst>
                <a:path w="2598926" h="366046">
                  <a:moveTo>
                    <a:pt x="0" y="0"/>
                  </a:moveTo>
                  <a:lnTo>
                    <a:pt x="2598926" y="0"/>
                  </a:lnTo>
                  <a:lnTo>
                    <a:pt x="2598926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8343" b="-88344"/>
              </a:stretch>
            </a:blipFill>
          </p:spPr>
        </p:sp>
        <p:sp>
          <p:nvSpPr>
            <p:cNvPr id="135" name="TextBox 135"/>
            <p:cNvSpPr txBox="1"/>
            <p:nvPr/>
          </p:nvSpPr>
          <p:spPr>
            <a:xfrm>
              <a:off x="0" y="-9525"/>
              <a:ext cx="2598928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57"/>
                </a:lnSpc>
              </a:pPr>
              <a:r>
                <a:rPr lang="en-US" sz="1381" b="1">
                  <a:solidFill>
                    <a:srgbClr val="FF8F7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PATERA</a:t>
              </a:r>
            </a:p>
          </p:txBody>
        </p:sp>
      </p:grpSp>
      <p:grpSp>
        <p:nvGrpSpPr>
          <p:cNvPr id="136" name="Group 136"/>
          <p:cNvGrpSpPr/>
          <p:nvPr/>
        </p:nvGrpSpPr>
        <p:grpSpPr>
          <a:xfrm>
            <a:off x="12257961" y="5216157"/>
            <a:ext cx="1853108" cy="274539"/>
            <a:chOff x="0" y="0"/>
            <a:chExt cx="2470810" cy="366052"/>
          </a:xfrm>
        </p:grpSpPr>
        <p:sp>
          <p:nvSpPr>
            <p:cNvPr id="137" name="Freeform 137"/>
            <p:cNvSpPr/>
            <p:nvPr/>
          </p:nvSpPr>
          <p:spPr>
            <a:xfrm>
              <a:off x="0" y="0"/>
              <a:ext cx="2470810" cy="366046"/>
            </a:xfrm>
            <a:custGeom>
              <a:avLst/>
              <a:gdLst/>
              <a:ahLst/>
              <a:cxnLst/>
              <a:rect l="l" t="t" r="r" b="b"/>
              <a:pathLst>
                <a:path w="2470810" h="366046">
                  <a:moveTo>
                    <a:pt x="0" y="0"/>
                  </a:moveTo>
                  <a:lnTo>
                    <a:pt x="2470810" y="0"/>
                  </a:lnTo>
                  <a:lnTo>
                    <a:pt x="2470810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1523" b="-81524"/>
              </a:stretch>
            </a:blipFill>
          </p:spPr>
        </p:sp>
        <p:sp>
          <p:nvSpPr>
            <p:cNvPr id="138" name="TextBox 138"/>
            <p:cNvSpPr txBox="1"/>
            <p:nvPr/>
          </p:nvSpPr>
          <p:spPr>
            <a:xfrm>
              <a:off x="0" y="-9525"/>
              <a:ext cx="2470810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57"/>
                </a:lnSpc>
              </a:pPr>
              <a:r>
                <a:rPr lang="en-US" sz="1381" b="1">
                  <a:solidFill>
                    <a:srgbClr val="FF8F7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LAVA FLOWS</a:t>
              </a:r>
            </a:p>
          </p:txBody>
        </p:sp>
      </p:grpSp>
      <p:grpSp>
        <p:nvGrpSpPr>
          <p:cNvPr id="139" name="Group 139"/>
          <p:cNvGrpSpPr/>
          <p:nvPr/>
        </p:nvGrpSpPr>
        <p:grpSpPr>
          <a:xfrm rot="-5400000">
            <a:off x="14737928" y="3783365"/>
            <a:ext cx="1711262" cy="1121016"/>
            <a:chOff x="0" y="0"/>
            <a:chExt cx="2281682" cy="1494688"/>
          </a:xfrm>
        </p:grpSpPr>
        <p:sp>
          <p:nvSpPr>
            <p:cNvPr id="140" name="Freeform 140"/>
            <p:cNvSpPr/>
            <p:nvPr/>
          </p:nvSpPr>
          <p:spPr>
            <a:xfrm>
              <a:off x="0" y="0"/>
              <a:ext cx="2281682" cy="1494790"/>
            </a:xfrm>
            <a:custGeom>
              <a:avLst/>
              <a:gdLst/>
              <a:ahLst/>
              <a:cxnLst/>
              <a:rect l="l" t="t" r="r" b="b"/>
              <a:pathLst>
                <a:path w="2281682" h="1494790">
                  <a:moveTo>
                    <a:pt x="0" y="0"/>
                  </a:moveTo>
                  <a:lnTo>
                    <a:pt x="1534287" y="0"/>
                  </a:lnTo>
                  <a:lnTo>
                    <a:pt x="2281682" y="747395"/>
                  </a:lnTo>
                  <a:lnTo>
                    <a:pt x="1534287" y="1494790"/>
                  </a:lnTo>
                  <a:lnTo>
                    <a:pt x="0" y="1494790"/>
                  </a:lnTo>
                  <a:lnTo>
                    <a:pt x="747395" y="747395"/>
                  </a:lnTo>
                  <a:close/>
                </a:path>
              </a:pathLst>
            </a:custGeom>
            <a:solidFill>
              <a:srgbClr val="293D51"/>
            </a:solidFill>
            <a:ln w="22878" cap="sq">
              <a:solidFill>
                <a:srgbClr val="B8A5FF"/>
              </a:solidFill>
              <a:prstDash val="solid"/>
              <a:miter/>
            </a:ln>
          </p:spPr>
        </p:sp>
      </p:grpSp>
      <p:sp>
        <p:nvSpPr>
          <p:cNvPr id="141" name="AutoShape 141"/>
          <p:cNvSpPr/>
          <p:nvPr/>
        </p:nvSpPr>
        <p:spPr>
          <a:xfrm>
            <a:off x="15201586" y="4054711"/>
            <a:ext cx="646681" cy="495696"/>
          </a:xfrm>
          <a:prstGeom prst="line">
            <a:avLst/>
          </a:prstGeom>
          <a:ln w="9525" cap="rnd">
            <a:solidFill>
              <a:srgbClr val="B8A5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2" name="AutoShape 142"/>
          <p:cNvSpPr/>
          <p:nvPr/>
        </p:nvSpPr>
        <p:spPr>
          <a:xfrm>
            <a:off x="15245435" y="4302559"/>
            <a:ext cx="742768" cy="509422"/>
          </a:xfrm>
          <a:prstGeom prst="line">
            <a:avLst/>
          </a:prstGeom>
          <a:ln w="9525" cap="rnd">
            <a:solidFill>
              <a:srgbClr val="B8A5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43" name="Group 143"/>
          <p:cNvGrpSpPr/>
          <p:nvPr/>
        </p:nvGrpSpPr>
        <p:grpSpPr>
          <a:xfrm>
            <a:off x="14385607" y="5216157"/>
            <a:ext cx="2278637" cy="411804"/>
            <a:chOff x="0" y="0"/>
            <a:chExt cx="3038183" cy="549072"/>
          </a:xfrm>
        </p:grpSpPr>
        <p:sp>
          <p:nvSpPr>
            <p:cNvPr id="144" name="Freeform 144"/>
            <p:cNvSpPr/>
            <p:nvPr/>
          </p:nvSpPr>
          <p:spPr>
            <a:xfrm>
              <a:off x="0" y="0"/>
              <a:ext cx="3038182" cy="549069"/>
            </a:xfrm>
            <a:custGeom>
              <a:avLst/>
              <a:gdLst/>
              <a:ahLst/>
              <a:cxnLst/>
              <a:rect l="l" t="t" r="r" b="b"/>
              <a:pathLst>
                <a:path w="3038182" h="549069">
                  <a:moveTo>
                    <a:pt x="0" y="0"/>
                  </a:moveTo>
                  <a:lnTo>
                    <a:pt x="3038182" y="0"/>
                  </a:lnTo>
                  <a:lnTo>
                    <a:pt x="3038182" y="549069"/>
                  </a:lnTo>
                  <a:lnTo>
                    <a:pt x="0" y="54906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7817" b="-57817"/>
              </a:stretch>
            </a:blipFill>
          </p:spPr>
        </p:sp>
        <p:sp>
          <p:nvSpPr>
            <p:cNvPr id="145" name="TextBox 145"/>
            <p:cNvSpPr txBox="1"/>
            <p:nvPr/>
          </p:nvSpPr>
          <p:spPr>
            <a:xfrm>
              <a:off x="0" y="0"/>
              <a:ext cx="3038183" cy="54907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567"/>
                </a:lnSpc>
              </a:pPr>
              <a:r>
                <a:rPr lang="en-US" sz="1306" b="1">
                  <a:solidFill>
                    <a:srgbClr val="B8A5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TECTONIC MOUNTAIN</a:t>
              </a:r>
            </a:p>
          </p:txBody>
        </p:sp>
      </p:grpSp>
      <p:sp>
        <p:nvSpPr>
          <p:cNvPr id="146" name="AutoShape 146"/>
          <p:cNvSpPr/>
          <p:nvPr/>
        </p:nvSpPr>
        <p:spPr>
          <a:xfrm rot="7260">
            <a:off x="9669704" y="6103630"/>
            <a:ext cx="7221798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47" name="Group 147"/>
          <p:cNvGrpSpPr/>
          <p:nvPr/>
        </p:nvGrpSpPr>
        <p:grpSpPr>
          <a:xfrm>
            <a:off x="9677343" y="6451559"/>
            <a:ext cx="1990373" cy="343167"/>
            <a:chOff x="0" y="0"/>
            <a:chExt cx="2653830" cy="457556"/>
          </a:xfrm>
        </p:grpSpPr>
        <p:sp>
          <p:nvSpPr>
            <p:cNvPr id="148" name="Freeform 148"/>
            <p:cNvSpPr/>
            <p:nvPr/>
          </p:nvSpPr>
          <p:spPr>
            <a:xfrm>
              <a:off x="0" y="0"/>
              <a:ext cx="2653833" cy="457557"/>
            </a:xfrm>
            <a:custGeom>
              <a:avLst/>
              <a:gdLst/>
              <a:ahLst/>
              <a:cxnLst/>
              <a:rect l="l" t="t" r="r" b="b"/>
              <a:pathLst>
                <a:path w="2653833" h="457557">
                  <a:moveTo>
                    <a:pt x="0" y="0"/>
                  </a:moveTo>
                  <a:lnTo>
                    <a:pt x="2653833" y="0"/>
                  </a:lnTo>
                  <a:lnTo>
                    <a:pt x="2653833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3013" b="-63012"/>
              </a:stretch>
            </a:blipFill>
          </p:spPr>
        </p:sp>
        <p:sp>
          <p:nvSpPr>
            <p:cNvPr id="149" name="TextBox 149"/>
            <p:cNvSpPr txBox="1"/>
            <p:nvPr/>
          </p:nvSpPr>
          <p:spPr>
            <a:xfrm>
              <a:off x="0" y="0"/>
              <a:ext cx="2653830" cy="4575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55"/>
                </a:lnSpc>
              </a:pPr>
              <a:r>
                <a:rPr lang="en-US" sz="1546" b="1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Why it matters</a:t>
              </a:r>
            </a:p>
          </p:txBody>
        </p:sp>
      </p:grpSp>
      <p:sp>
        <p:nvSpPr>
          <p:cNvPr id="150" name="TextBox 150"/>
          <p:cNvSpPr txBox="1"/>
          <p:nvPr/>
        </p:nvSpPr>
        <p:spPr>
          <a:xfrm>
            <a:off x="9677343" y="6973176"/>
            <a:ext cx="6890814" cy="118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53"/>
              </a:lnSpc>
            </a:pPr>
            <a:r>
              <a:rPr lang="en-US" sz="1711">
                <a:solidFill>
                  <a:srgbClr val="F3F6FB"/>
                </a:solidFill>
                <a:latin typeface="Aptos"/>
                <a:ea typeface="Aptos"/>
                <a:cs typeface="Aptos"/>
                <a:sym typeface="Aptos"/>
              </a:rPr>
              <a:t>Paterae occupy only ~2.5% of the mapped surface, yet are strongly associated with thermal hotspots. Many mountains also show evidence of tectonic deformation.</a:t>
            </a:r>
          </a:p>
        </p:txBody>
      </p:sp>
      <p:grpSp>
        <p:nvGrpSpPr>
          <p:cNvPr id="151" name="Group 151"/>
          <p:cNvGrpSpPr/>
          <p:nvPr/>
        </p:nvGrpSpPr>
        <p:grpSpPr>
          <a:xfrm>
            <a:off x="764400" y="9125198"/>
            <a:ext cx="16334804" cy="274539"/>
            <a:chOff x="0" y="0"/>
            <a:chExt cx="21779738" cy="366052"/>
          </a:xfrm>
        </p:grpSpPr>
        <p:sp>
          <p:nvSpPr>
            <p:cNvPr id="152" name="Freeform 152"/>
            <p:cNvSpPr/>
            <p:nvPr/>
          </p:nvSpPr>
          <p:spPr>
            <a:xfrm>
              <a:off x="0" y="0"/>
              <a:ext cx="21779736" cy="366046"/>
            </a:xfrm>
            <a:custGeom>
              <a:avLst/>
              <a:gdLst/>
              <a:ahLst/>
              <a:cxnLst/>
              <a:rect l="l" t="t" r="r" b="b"/>
              <a:pathLst>
                <a:path w="21779736" h="366046">
                  <a:moveTo>
                    <a:pt x="0" y="0"/>
                  </a:moveTo>
                  <a:lnTo>
                    <a:pt x="21779736" y="0"/>
                  </a:lnTo>
                  <a:lnTo>
                    <a:pt x="21779736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109359" b="-1109360"/>
              </a:stretch>
            </a:blipFill>
          </p:spPr>
        </p:sp>
        <p:sp>
          <p:nvSpPr>
            <p:cNvPr id="153" name="TextBox 153"/>
            <p:cNvSpPr txBox="1"/>
            <p:nvPr/>
          </p:nvSpPr>
          <p:spPr>
            <a:xfrm>
              <a:off x="0" y="-9525"/>
              <a:ext cx="21779738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31"/>
                </a:lnSpc>
              </a:pPr>
              <a:r>
                <a:rPr lang="en-US" sz="1275" i="1">
                  <a:solidFill>
                    <a:srgbClr val="74869B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Figure 3 is a quantitative redraw from published mapping; Figure 4 is a schematic, not a reproduced geological map.</a:t>
              </a:r>
            </a:p>
          </p:txBody>
        </p:sp>
      </p:grpSp>
      <p:grpSp>
        <p:nvGrpSpPr>
          <p:cNvPr id="154" name="Group 154"/>
          <p:cNvGrpSpPr/>
          <p:nvPr/>
        </p:nvGrpSpPr>
        <p:grpSpPr>
          <a:xfrm>
            <a:off x="878510" y="9443990"/>
            <a:ext cx="16540705" cy="247079"/>
            <a:chOff x="0" y="0"/>
            <a:chExt cx="22054274" cy="329438"/>
          </a:xfrm>
        </p:grpSpPr>
        <p:sp>
          <p:nvSpPr>
            <p:cNvPr id="155" name="Freeform 155"/>
            <p:cNvSpPr/>
            <p:nvPr/>
          </p:nvSpPr>
          <p:spPr>
            <a:xfrm>
              <a:off x="0" y="0"/>
              <a:ext cx="22054269" cy="329441"/>
            </a:xfrm>
            <a:custGeom>
              <a:avLst/>
              <a:gdLst/>
              <a:ahLst/>
              <a:cxnLst/>
              <a:rect l="l" t="t" r="r" b="b"/>
              <a:pathLst>
                <a:path w="22054269" h="329441">
                  <a:moveTo>
                    <a:pt x="0" y="0"/>
                  </a:moveTo>
                  <a:lnTo>
                    <a:pt x="22054269" y="0"/>
                  </a:lnTo>
                  <a:lnTo>
                    <a:pt x="22054269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54415" b="-1254414"/>
              </a:stretch>
            </a:blipFill>
          </p:spPr>
        </p:sp>
        <p:sp>
          <p:nvSpPr>
            <p:cNvPr id="156" name="TextBox 156"/>
            <p:cNvSpPr txBox="1"/>
            <p:nvPr/>
          </p:nvSpPr>
          <p:spPr>
            <a:xfrm>
              <a:off x="0" y="0"/>
              <a:ext cx="22054274" cy="32943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41"/>
                </a:lnSpc>
              </a:pPr>
              <a:r>
                <a:rPr lang="en-US" sz="1200" i="1">
                  <a:solidFill>
                    <a:srgbClr val="74869B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Williams et al. (2011), U.S. Geological Survey Scientific Investigations Map 3168.</a:t>
              </a:r>
            </a:p>
          </p:txBody>
        </p:sp>
      </p:grpSp>
      <p:grpSp>
        <p:nvGrpSpPr>
          <p:cNvPr id="157" name="Group 157"/>
          <p:cNvGrpSpPr/>
          <p:nvPr/>
        </p:nvGrpSpPr>
        <p:grpSpPr>
          <a:xfrm>
            <a:off x="12105740" y="4114658"/>
            <a:ext cx="2157550" cy="877681"/>
            <a:chOff x="0" y="0"/>
            <a:chExt cx="2876733" cy="1170241"/>
          </a:xfrm>
        </p:grpSpPr>
        <p:sp>
          <p:nvSpPr>
            <p:cNvPr id="158" name="AutoShape 158"/>
            <p:cNvSpPr/>
            <p:nvPr/>
          </p:nvSpPr>
          <p:spPr>
            <a:xfrm flipV="1">
              <a:off x="4370" y="25021"/>
              <a:ext cx="2006689" cy="350510"/>
            </a:xfrm>
            <a:prstGeom prst="line">
              <a:avLst/>
            </a:prstGeom>
            <a:ln w="50800" cap="flat">
              <a:solidFill>
                <a:srgbClr val="FF914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59" name="AutoShape 159"/>
            <p:cNvSpPr/>
            <p:nvPr/>
          </p:nvSpPr>
          <p:spPr>
            <a:xfrm flipV="1">
              <a:off x="207570" y="228221"/>
              <a:ext cx="2006689" cy="350510"/>
            </a:xfrm>
            <a:prstGeom prst="line">
              <a:avLst/>
            </a:prstGeom>
            <a:ln w="50800" cap="flat">
              <a:solidFill>
                <a:srgbClr val="FF914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60" name="AutoShape 160"/>
            <p:cNvSpPr/>
            <p:nvPr/>
          </p:nvSpPr>
          <p:spPr>
            <a:xfrm flipV="1">
              <a:off x="410770" y="431421"/>
              <a:ext cx="2006689" cy="350510"/>
            </a:xfrm>
            <a:prstGeom prst="line">
              <a:avLst/>
            </a:prstGeom>
            <a:ln w="50800" cap="flat">
              <a:solidFill>
                <a:srgbClr val="FF914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61" name="AutoShape 161"/>
            <p:cNvSpPr/>
            <p:nvPr/>
          </p:nvSpPr>
          <p:spPr>
            <a:xfrm flipV="1">
              <a:off x="613970" y="634621"/>
              <a:ext cx="2006689" cy="350510"/>
            </a:xfrm>
            <a:prstGeom prst="line">
              <a:avLst/>
            </a:prstGeom>
            <a:ln w="50800" cap="flat">
              <a:solidFill>
                <a:srgbClr val="FF914D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162" name="AutoShape 162"/>
            <p:cNvSpPr/>
            <p:nvPr/>
          </p:nvSpPr>
          <p:spPr>
            <a:xfrm flipV="1">
              <a:off x="865673" y="794709"/>
              <a:ext cx="2006689" cy="350510"/>
            </a:xfrm>
            <a:prstGeom prst="line">
              <a:avLst/>
            </a:prstGeom>
            <a:ln w="50800" cap="flat">
              <a:solidFill>
                <a:srgbClr val="FF914D"/>
              </a:solidFill>
              <a:prstDash val="solid"/>
              <a:headEnd type="none" w="sm" len="sm"/>
              <a:tailEnd type="none" w="sm" len="sm"/>
            </a:ln>
          </p:spPr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35" y="-9535"/>
            <a:ext cx="18320909" cy="10314108"/>
            <a:chOff x="0" y="0"/>
            <a:chExt cx="24427878" cy="137521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27814" cy="13752195"/>
            </a:xfrm>
            <a:custGeom>
              <a:avLst/>
              <a:gdLst/>
              <a:ahLst/>
              <a:cxnLst/>
              <a:rect l="l" t="t" r="r" b="b"/>
              <a:pathLst>
                <a:path w="24427814" h="13752195">
                  <a:moveTo>
                    <a:pt x="0" y="0"/>
                  </a:moveTo>
                  <a:lnTo>
                    <a:pt x="24427814" y="0"/>
                  </a:lnTo>
                  <a:lnTo>
                    <a:pt x="24427814" y="13752195"/>
                  </a:lnTo>
                  <a:lnTo>
                    <a:pt x="0" y="13752195"/>
                  </a:lnTo>
                  <a:close/>
                </a:path>
              </a:pathLst>
            </a:custGeom>
            <a:solidFill>
              <a:srgbClr val="07111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66995" y="814073"/>
            <a:ext cx="67113" cy="67113"/>
            <a:chOff x="0" y="0"/>
            <a:chExt cx="89484" cy="894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175064" y="1225877"/>
            <a:ext cx="46520" cy="46520"/>
            <a:chOff x="0" y="0"/>
            <a:chExt cx="62027" cy="6202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373397" y="484632"/>
            <a:ext cx="46520" cy="46520"/>
            <a:chOff x="0" y="0"/>
            <a:chExt cx="62027" cy="620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665759" y="1198416"/>
            <a:ext cx="46520" cy="46520"/>
            <a:chOff x="0" y="0"/>
            <a:chExt cx="62027" cy="620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1658181" y="951338"/>
            <a:ext cx="46520" cy="46520"/>
            <a:chOff x="0" y="0"/>
            <a:chExt cx="62027" cy="6202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4293710" y="1143514"/>
            <a:ext cx="67113" cy="67113"/>
            <a:chOff x="0" y="0"/>
            <a:chExt cx="89484" cy="894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7148877" y="608171"/>
            <a:ext cx="46520" cy="46520"/>
            <a:chOff x="0" y="0"/>
            <a:chExt cx="62027" cy="6202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610220" y="2873083"/>
            <a:ext cx="46520" cy="46520"/>
            <a:chOff x="0" y="0"/>
            <a:chExt cx="62027" cy="6202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5069357" y="2420093"/>
            <a:ext cx="46520" cy="46520"/>
            <a:chOff x="0" y="0"/>
            <a:chExt cx="62027" cy="6202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8048054" y="3353514"/>
            <a:ext cx="46520" cy="46520"/>
            <a:chOff x="0" y="0"/>
            <a:chExt cx="62027" cy="6202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1177749" y="2351465"/>
            <a:ext cx="67113" cy="67113"/>
            <a:chOff x="0" y="0"/>
            <a:chExt cx="89484" cy="8948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6627259" y="3010348"/>
            <a:ext cx="46520" cy="46520"/>
            <a:chOff x="0" y="0"/>
            <a:chExt cx="62027" cy="6202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7354769" y="5096808"/>
            <a:ext cx="46520" cy="46520"/>
            <a:chOff x="0" y="0"/>
            <a:chExt cx="62027" cy="6202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978789" y="5481161"/>
            <a:ext cx="46520" cy="46520"/>
            <a:chOff x="0" y="0"/>
            <a:chExt cx="62027" cy="6202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3833946" y="4863455"/>
            <a:ext cx="46520" cy="46520"/>
            <a:chOff x="0" y="0"/>
            <a:chExt cx="62027" cy="6202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6675387" y="6991093"/>
            <a:ext cx="67113" cy="67113"/>
            <a:chOff x="0" y="0"/>
            <a:chExt cx="89484" cy="8948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9736445" y="6126309"/>
            <a:ext cx="46520" cy="46520"/>
            <a:chOff x="0" y="0"/>
            <a:chExt cx="62027" cy="6202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13538740" y="8089230"/>
            <a:ext cx="46520" cy="46520"/>
            <a:chOff x="0" y="0"/>
            <a:chExt cx="62027" cy="62027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6531171" y="7128367"/>
            <a:ext cx="46520" cy="46520"/>
            <a:chOff x="0" y="0"/>
            <a:chExt cx="62027" cy="6202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2420093" y="9050103"/>
            <a:ext cx="46520" cy="46520"/>
            <a:chOff x="0" y="0"/>
            <a:chExt cx="62027" cy="6202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7402897" y="9626632"/>
            <a:ext cx="67113" cy="67113"/>
            <a:chOff x="0" y="0"/>
            <a:chExt cx="89484" cy="8948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1411102" y="9187377"/>
            <a:ext cx="46520" cy="46520"/>
            <a:chOff x="0" y="0"/>
            <a:chExt cx="62027" cy="62027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15570298" y="9118740"/>
            <a:ext cx="46520" cy="46520"/>
            <a:chOff x="0" y="0"/>
            <a:chExt cx="62027" cy="62027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50" name="Group 50"/>
          <p:cNvGrpSpPr/>
          <p:nvPr/>
        </p:nvGrpSpPr>
        <p:grpSpPr>
          <a:xfrm>
            <a:off x="851059" y="370618"/>
            <a:ext cx="10981382" cy="301990"/>
            <a:chOff x="0" y="0"/>
            <a:chExt cx="14641843" cy="402654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4641840" cy="402651"/>
            </a:xfrm>
            <a:custGeom>
              <a:avLst/>
              <a:gdLst/>
              <a:ahLst/>
              <a:cxnLst/>
              <a:rect l="l" t="t" r="r" b="b"/>
              <a:pathLst>
                <a:path w="14641840" h="402651">
                  <a:moveTo>
                    <a:pt x="0" y="0"/>
                  </a:moveTo>
                  <a:lnTo>
                    <a:pt x="14641840" y="0"/>
                  </a:lnTo>
                  <a:lnTo>
                    <a:pt x="14641840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8546" b="-658547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0"/>
              <a:ext cx="14641843" cy="402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85"/>
                </a:lnSpc>
              </a:pPr>
              <a:r>
                <a:rPr lang="en-US" sz="1321" b="1" spc="240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OBSERVATION STRATEGY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51059" y="782422"/>
            <a:ext cx="16540705" cy="754970"/>
            <a:chOff x="0" y="0"/>
            <a:chExt cx="22054274" cy="1006626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22054269" cy="1006625"/>
            </a:xfrm>
            <a:custGeom>
              <a:avLst/>
              <a:gdLst/>
              <a:ahLst/>
              <a:cxnLst/>
              <a:rect l="l" t="t" r="r" b="b"/>
              <a:pathLst>
                <a:path w="22054269" h="1006625">
                  <a:moveTo>
                    <a:pt x="0" y="0"/>
                  </a:moveTo>
                  <a:lnTo>
                    <a:pt x="22054269" y="0"/>
                  </a:lnTo>
                  <a:lnTo>
                    <a:pt x="22054269" y="1006625"/>
                  </a:lnTo>
                  <a:lnTo>
                    <a:pt x="0" y="10066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76899" b="-376900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0"/>
              <a:ext cx="22054274" cy="10066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683"/>
                </a:lnSpc>
              </a:pPr>
              <a:r>
                <a:rPr lang="en-US" sz="3903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The Signal Depends on How We Observe the World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 rot="3180">
            <a:off x="843429" y="1697355"/>
            <a:ext cx="16624592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7" name="Group 57"/>
          <p:cNvGrpSpPr/>
          <p:nvPr/>
        </p:nvGrpSpPr>
        <p:grpSpPr>
          <a:xfrm>
            <a:off x="851059" y="9883245"/>
            <a:ext cx="10295039" cy="192176"/>
            <a:chOff x="0" y="0"/>
            <a:chExt cx="13726719" cy="256235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3726723" cy="256232"/>
            </a:xfrm>
            <a:custGeom>
              <a:avLst/>
              <a:gdLst/>
              <a:ahLst/>
              <a:cxnLst/>
              <a:rect l="l" t="t" r="r" b="b"/>
              <a:pathLst>
                <a:path w="13726723" h="256232">
                  <a:moveTo>
                    <a:pt x="0" y="0"/>
                  </a:moveTo>
                  <a:lnTo>
                    <a:pt x="13726723" y="0"/>
                  </a:lnTo>
                  <a:lnTo>
                    <a:pt x="13726723" y="256232"/>
                  </a:lnTo>
                  <a:lnTo>
                    <a:pt x="0" y="25623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93840" b="-993841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0"/>
              <a:ext cx="13726719" cy="2562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387"/>
                </a:lnSpc>
              </a:pPr>
              <a:r>
                <a:rPr lang="en-US" sz="1155" spc="105">
                  <a:solidFill>
                    <a:srgbClr val="74869B"/>
                  </a:solidFill>
                  <a:latin typeface="Aptos"/>
                  <a:ea typeface="Aptos"/>
                  <a:cs typeface="Aptos"/>
                  <a:sym typeface="Aptos"/>
                </a:rPr>
                <a:t>COMPARATIVE PLANETOLOGY  •  SPACE RESEARCH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6609333" y="9842059"/>
            <a:ext cx="754971" cy="247079"/>
            <a:chOff x="0" y="0"/>
            <a:chExt cx="1006627" cy="32943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006626" cy="329441"/>
            </a:xfrm>
            <a:custGeom>
              <a:avLst/>
              <a:gdLst/>
              <a:ahLst/>
              <a:cxnLst/>
              <a:rect l="l" t="t" r="r" b="b"/>
              <a:pathLst>
                <a:path w="1006626" h="329441">
                  <a:moveTo>
                    <a:pt x="0" y="0"/>
                  </a:moveTo>
                  <a:lnTo>
                    <a:pt x="1006626" y="0"/>
                  </a:lnTo>
                  <a:lnTo>
                    <a:pt x="1006626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538" b="-9537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9525"/>
              <a:ext cx="1006627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1"/>
                </a:lnSpc>
              </a:pPr>
              <a:r>
                <a:rPr lang="en-US" sz="1351" b="1">
                  <a:solidFill>
                    <a:srgbClr val="A9B8C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08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980694" y="2229831"/>
            <a:ext cx="5080416" cy="6645259"/>
            <a:chOff x="0" y="0"/>
            <a:chExt cx="6773888" cy="8860346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6773926" cy="8860409"/>
            </a:xfrm>
            <a:custGeom>
              <a:avLst/>
              <a:gdLst/>
              <a:ahLst/>
              <a:cxnLst/>
              <a:rect l="l" t="t" r="r" b="b"/>
              <a:pathLst>
                <a:path w="6773926" h="8860409">
                  <a:moveTo>
                    <a:pt x="0" y="220345"/>
                  </a:moveTo>
                  <a:cubicBezTo>
                    <a:pt x="0" y="98679"/>
                    <a:pt x="98679" y="0"/>
                    <a:pt x="220345" y="0"/>
                  </a:cubicBezTo>
                  <a:lnTo>
                    <a:pt x="6553581" y="0"/>
                  </a:lnTo>
                  <a:cubicBezTo>
                    <a:pt x="6675248" y="0"/>
                    <a:pt x="6773926" y="98679"/>
                    <a:pt x="6773926" y="220345"/>
                  </a:cubicBezTo>
                  <a:lnTo>
                    <a:pt x="6773926" y="8640064"/>
                  </a:lnTo>
                  <a:cubicBezTo>
                    <a:pt x="6773926" y="8761730"/>
                    <a:pt x="6675248" y="8860409"/>
                    <a:pt x="6553581" y="8860409"/>
                  </a:cubicBezTo>
                  <a:lnTo>
                    <a:pt x="220345" y="8860409"/>
                  </a:lnTo>
                  <a:cubicBezTo>
                    <a:pt x="98679" y="8860409"/>
                    <a:pt x="0" y="8761730"/>
                    <a:pt x="0" y="8640064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65" name="Group 65"/>
          <p:cNvGrpSpPr/>
          <p:nvPr/>
        </p:nvGrpSpPr>
        <p:grpSpPr>
          <a:xfrm>
            <a:off x="1310135" y="2572998"/>
            <a:ext cx="1717367" cy="440779"/>
            <a:chOff x="0" y="0"/>
            <a:chExt cx="2289823" cy="587705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2289810" cy="587629"/>
            </a:xfrm>
            <a:custGeom>
              <a:avLst/>
              <a:gdLst/>
              <a:ahLst/>
              <a:cxnLst/>
              <a:rect l="l" t="t" r="r" b="b"/>
              <a:pathLst>
                <a:path w="2289810" h="587629">
                  <a:moveTo>
                    <a:pt x="0" y="227457"/>
                  </a:moveTo>
                  <a:cubicBezTo>
                    <a:pt x="0" y="101854"/>
                    <a:pt x="101854" y="0"/>
                    <a:pt x="227457" y="0"/>
                  </a:cubicBezTo>
                  <a:lnTo>
                    <a:pt x="2062353" y="0"/>
                  </a:lnTo>
                  <a:cubicBezTo>
                    <a:pt x="2187956" y="0"/>
                    <a:pt x="2289810" y="101854"/>
                    <a:pt x="2289810" y="227457"/>
                  </a:cubicBezTo>
                  <a:lnTo>
                    <a:pt x="2289810" y="360172"/>
                  </a:lnTo>
                  <a:cubicBezTo>
                    <a:pt x="2289810" y="485775"/>
                    <a:pt x="2187956" y="587629"/>
                    <a:pt x="2062353" y="587629"/>
                  </a:cubicBezTo>
                  <a:lnTo>
                    <a:pt x="227457" y="587629"/>
                  </a:lnTo>
                  <a:cubicBezTo>
                    <a:pt x="101854" y="587756"/>
                    <a:pt x="0" y="485902"/>
                    <a:pt x="0" y="360172"/>
                  </a:cubicBezTo>
                  <a:close/>
                </a:path>
              </a:pathLst>
            </a:custGeom>
            <a:solidFill>
              <a:srgbClr val="142840"/>
            </a:solidFill>
          </p:spPr>
        </p:sp>
      </p:grpSp>
      <p:grpSp>
        <p:nvGrpSpPr>
          <p:cNvPr id="67" name="Group 67"/>
          <p:cNvGrpSpPr/>
          <p:nvPr/>
        </p:nvGrpSpPr>
        <p:grpSpPr>
          <a:xfrm>
            <a:off x="1427578" y="2614936"/>
            <a:ext cx="1482490" cy="343167"/>
            <a:chOff x="0" y="0"/>
            <a:chExt cx="1976653" cy="457556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1976648" cy="457557"/>
            </a:xfrm>
            <a:custGeom>
              <a:avLst/>
              <a:gdLst/>
              <a:ahLst/>
              <a:cxnLst/>
              <a:rect l="l" t="t" r="r" b="b"/>
              <a:pathLst>
                <a:path w="1976648" h="457557">
                  <a:moveTo>
                    <a:pt x="0" y="0"/>
                  </a:moveTo>
                  <a:lnTo>
                    <a:pt x="1976648" y="0"/>
                  </a:lnTo>
                  <a:lnTo>
                    <a:pt x="1976648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4175" b="-34175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-9525"/>
              <a:ext cx="1976653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531"/>
                </a:lnSpc>
              </a:pPr>
              <a:r>
                <a:rPr lang="en-US" sz="1275" b="1" spc="165">
                  <a:solidFill>
                    <a:srgbClr val="FFC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VENUS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1317765" y="3335598"/>
            <a:ext cx="4365098" cy="507892"/>
            <a:chOff x="0" y="0"/>
            <a:chExt cx="5820131" cy="677189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5820131" cy="677185"/>
            </a:xfrm>
            <a:custGeom>
              <a:avLst/>
              <a:gdLst/>
              <a:ahLst/>
              <a:cxnLst/>
              <a:rect l="l" t="t" r="r" b="b"/>
              <a:pathLst>
                <a:path w="5820131" h="677185">
                  <a:moveTo>
                    <a:pt x="0" y="0"/>
                  </a:moveTo>
                  <a:lnTo>
                    <a:pt x="5820131" y="0"/>
                  </a:lnTo>
                  <a:lnTo>
                    <a:pt x="5820131" y="677185"/>
                  </a:lnTo>
                  <a:lnTo>
                    <a:pt x="0" y="67718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17465" b="-117466"/>
              </a:stretch>
            </a:blipFill>
          </p:spPr>
        </p:sp>
        <p:sp>
          <p:nvSpPr>
            <p:cNvPr id="72" name="TextBox 72"/>
            <p:cNvSpPr txBox="1"/>
            <p:nvPr/>
          </p:nvSpPr>
          <p:spPr>
            <a:xfrm>
              <a:off x="0" y="0"/>
              <a:ext cx="5820131" cy="67718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20"/>
                </a:lnSpc>
              </a:pPr>
              <a:r>
                <a:rPr lang="en-US" sz="2266" b="1">
                  <a:solidFill>
                    <a:srgbClr val="FFC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RADAR BACKSCATTER</a:t>
              </a:r>
            </a:p>
          </p:txBody>
        </p:sp>
      </p:grpSp>
      <p:sp>
        <p:nvSpPr>
          <p:cNvPr id="73" name="TextBox 73"/>
          <p:cNvSpPr txBox="1"/>
          <p:nvPr/>
        </p:nvSpPr>
        <p:spPr>
          <a:xfrm>
            <a:off x="1317765" y="4100093"/>
            <a:ext cx="4296461" cy="1651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7"/>
              </a:lnSpc>
            </a:pPr>
            <a:r>
              <a:rPr lang="en-US" sz="1831">
                <a:solidFill>
                  <a:srgbClr val="F3F6FB"/>
                </a:solidFill>
                <a:latin typeface="Aptos"/>
                <a:ea typeface="Aptos"/>
                <a:cs typeface="Aptos"/>
                <a:sym typeface="Aptos"/>
              </a:rPr>
              <a:t>Dense cloud cover blocks ordinary surface imaging. Magellan radar and radar-derived topography reveal plains, fractures, and volcanic structures.</a:t>
            </a:r>
          </a:p>
        </p:txBody>
      </p:sp>
      <p:sp>
        <p:nvSpPr>
          <p:cNvPr id="74" name="AutoShape 74"/>
          <p:cNvSpPr/>
          <p:nvPr/>
        </p:nvSpPr>
        <p:spPr>
          <a:xfrm rot="11940">
            <a:off x="1310126" y="6076178"/>
            <a:ext cx="4394102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5" name="Group 75"/>
          <p:cNvGrpSpPr/>
          <p:nvPr/>
        </p:nvGrpSpPr>
        <p:grpSpPr>
          <a:xfrm>
            <a:off x="1317765" y="6396657"/>
            <a:ext cx="4255284" cy="247079"/>
            <a:chOff x="0" y="0"/>
            <a:chExt cx="5673712" cy="329438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5673713" cy="329441"/>
            </a:xfrm>
            <a:custGeom>
              <a:avLst/>
              <a:gdLst/>
              <a:ahLst/>
              <a:cxnLst/>
              <a:rect l="l" t="t" r="r" b="b"/>
              <a:pathLst>
                <a:path w="5673713" h="329441">
                  <a:moveTo>
                    <a:pt x="0" y="0"/>
                  </a:moveTo>
                  <a:lnTo>
                    <a:pt x="5673713" y="0"/>
                  </a:lnTo>
                  <a:lnTo>
                    <a:pt x="5673713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5576" b="-285575"/>
              </a:stretch>
            </a:blipFill>
          </p:spPr>
        </p:sp>
        <p:sp>
          <p:nvSpPr>
            <p:cNvPr id="77" name="TextBox 77"/>
            <p:cNvSpPr txBox="1"/>
            <p:nvPr/>
          </p:nvSpPr>
          <p:spPr>
            <a:xfrm>
              <a:off x="0" y="-9525"/>
              <a:ext cx="5673712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31"/>
                </a:lnSpc>
              </a:pPr>
              <a:r>
                <a:rPr lang="en-US" sz="1275" b="1" spc="150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INTERPRETATION LIMIT</a:t>
              </a:r>
            </a:p>
          </p:txBody>
        </p:sp>
      </p:grpSp>
      <p:sp>
        <p:nvSpPr>
          <p:cNvPr id="78" name="TextBox 78"/>
          <p:cNvSpPr txBox="1"/>
          <p:nvPr/>
        </p:nvSpPr>
        <p:spPr>
          <a:xfrm>
            <a:off x="1317765" y="6835912"/>
            <a:ext cx="4282735" cy="1317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5"/>
              </a:lnSpc>
            </a:pPr>
            <a:r>
              <a:rPr lang="en-US" sz="1621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Brightness can change with viewing geometry; change detection requires care.</a:t>
            </a:r>
          </a:p>
        </p:txBody>
      </p:sp>
      <p:grpSp>
        <p:nvGrpSpPr>
          <p:cNvPr id="79" name="Group 79"/>
          <p:cNvGrpSpPr/>
          <p:nvPr/>
        </p:nvGrpSpPr>
        <p:grpSpPr>
          <a:xfrm>
            <a:off x="6608655" y="2229831"/>
            <a:ext cx="5080416" cy="6645259"/>
            <a:chOff x="0" y="0"/>
            <a:chExt cx="6773888" cy="8860346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6773926" cy="8860409"/>
            </a:xfrm>
            <a:custGeom>
              <a:avLst/>
              <a:gdLst/>
              <a:ahLst/>
              <a:cxnLst/>
              <a:rect l="l" t="t" r="r" b="b"/>
              <a:pathLst>
                <a:path w="6773926" h="8860409">
                  <a:moveTo>
                    <a:pt x="0" y="220345"/>
                  </a:moveTo>
                  <a:cubicBezTo>
                    <a:pt x="0" y="98679"/>
                    <a:pt x="98679" y="0"/>
                    <a:pt x="220345" y="0"/>
                  </a:cubicBezTo>
                  <a:lnTo>
                    <a:pt x="6553581" y="0"/>
                  </a:lnTo>
                  <a:cubicBezTo>
                    <a:pt x="6675248" y="0"/>
                    <a:pt x="6773926" y="98679"/>
                    <a:pt x="6773926" y="220345"/>
                  </a:cubicBezTo>
                  <a:lnTo>
                    <a:pt x="6773926" y="8640064"/>
                  </a:lnTo>
                  <a:cubicBezTo>
                    <a:pt x="6773926" y="8761730"/>
                    <a:pt x="6675248" y="8860409"/>
                    <a:pt x="6553581" y="8860409"/>
                  </a:cubicBezTo>
                  <a:lnTo>
                    <a:pt x="220345" y="8860409"/>
                  </a:lnTo>
                  <a:cubicBezTo>
                    <a:pt x="98679" y="8860409"/>
                    <a:pt x="0" y="8761730"/>
                    <a:pt x="0" y="8640064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81" name="Group 81"/>
          <p:cNvGrpSpPr/>
          <p:nvPr/>
        </p:nvGrpSpPr>
        <p:grpSpPr>
          <a:xfrm>
            <a:off x="6938096" y="2572998"/>
            <a:ext cx="1717367" cy="440779"/>
            <a:chOff x="0" y="0"/>
            <a:chExt cx="2289823" cy="587705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2289810" cy="587629"/>
            </a:xfrm>
            <a:custGeom>
              <a:avLst/>
              <a:gdLst/>
              <a:ahLst/>
              <a:cxnLst/>
              <a:rect l="l" t="t" r="r" b="b"/>
              <a:pathLst>
                <a:path w="2289810" h="587629">
                  <a:moveTo>
                    <a:pt x="0" y="227457"/>
                  </a:moveTo>
                  <a:cubicBezTo>
                    <a:pt x="0" y="101854"/>
                    <a:pt x="101854" y="0"/>
                    <a:pt x="227457" y="0"/>
                  </a:cubicBezTo>
                  <a:lnTo>
                    <a:pt x="2062353" y="0"/>
                  </a:lnTo>
                  <a:cubicBezTo>
                    <a:pt x="2187956" y="0"/>
                    <a:pt x="2289810" y="101854"/>
                    <a:pt x="2289810" y="227457"/>
                  </a:cubicBezTo>
                  <a:lnTo>
                    <a:pt x="2289810" y="360172"/>
                  </a:lnTo>
                  <a:cubicBezTo>
                    <a:pt x="2289810" y="485775"/>
                    <a:pt x="2187956" y="587629"/>
                    <a:pt x="2062353" y="587629"/>
                  </a:cubicBezTo>
                  <a:lnTo>
                    <a:pt x="227457" y="587629"/>
                  </a:lnTo>
                  <a:cubicBezTo>
                    <a:pt x="101854" y="587756"/>
                    <a:pt x="0" y="485902"/>
                    <a:pt x="0" y="360172"/>
                  </a:cubicBezTo>
                  <a:close/>
                </a:path>
              </a:pathLst>
            </a:custGeom>
            <a:solidFill>
              <a:srgbClr val="142840"/>
            </a:solidFill>
          </p:spPr>
        </p:sp>
      </p:grpSp>
      <p:grpSp>
        <p:nvGrpSpPr>
          <p:cNvPr id="83" name="Group 83"/>
          <p:cNvGrpSpPr/>
          <p:nvPr/>
        </p:nvGrpSpPr>
        <p:grpSpPr>
          <a:xfrm>
            <a:off x="7055539" y="2614936"/>
            <a:ext cx="1482490" cy="343167"/>
            <a:chOff x="0" y="0"/>
            <a:chExt cx="1976653" cy="457556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1976648" cy="457557"/>
            </a:xfrm>
            <a:custGeom>
              <a:avLst/>
              <a:gdLst/>
              <a:ahLst/>
              <a:cxnLst/>
              <a:rect l="l" t="t" r="r" b="b"/>
              <a:pathLst>
                <a:path w="1976648" h="457557">
                  <a:moveTo>
                    <a:pt x="0" y="0"/>
                  </a:moveTo>
                  <a:lnTo>
                    <a:pt x="1976648" y="0"/>
                  </a:lnTo>
                  <a:lnTo>
                    <a:pt x="1976648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4175" b="-34175"/>
              </a:stretch>
            </a:blipFill>
          </p:spPr>
        </p:sp>
        <p:sp>
          <p:nvSpPr>
            <p:cNvPr id="85" name="TextBox 85"/>
            <p:cNvSpPr txBox="1"/>
            <p:nvPr/>
          </p:nvSpPr>
          <p:spPr>
            <a:xfrm>
              <a:off x="0" y="-9525"/>
              <a:ext cx="1976653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531"/>
                </a:lnSpc>
              </a:pPr>
              <a:r>
                <a:rPr lang="en-US" sz="1275" b="1" spc="165">
                  <a:solidFill>
                    <a:srgbClr val="FF8F7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IO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6945725" y="3335598"/>
            <a:ext cx="4365098" cy="507892"/>
            <a:chOff x="0" y="0"/>
            <a:chExt cx="5820131" cy="677189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5820131" cy="677185"/>
            </a:xfrm>
            <a:custGeom>
              <a:avLst/>
              <a:gdLst/>
              <a:ahLst/>
              <a:cxnLst/>
              <a:rect l="l" t="t" r="r" b="b"/>
              <a:pathLst>
                <a:path w="5820131" h="677185">
                  <a:moveTo>
                    <a:pt x="0" y="0"/>
                  </a:moveTo>
                  <a:lnTo>
                    <a:pt x="5820131" y="0"/>
                  </a:lnTo>
                  <a:lnTo>
                    <a:pt x="5820131" y="677185"/>
                  </a:lnTo>
                  <a:lnTo>
                    <a:pt x="0" y="67718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17465" b="-117466"/>
              </a:stretch>
            </a:blipFill>
          </p:spPr>
        </p:sp>
        <p:sp>
          <p:nvSpPr>
            <p:cNvPr id="88" name="TextBox 88"/>
            <p:cNvSpPr txBox="1"/>
            <p:nvPr/>
          </p:nvSpPr>
          <p:spPr>
            <a:xfrm>
              <a:off x="0" y="0"/>
              <a:ext cx="5820131" cy="67718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20"/>
                </a:lnSpc>
              </a:pPr>
              <a:r>
                <a:rPr lang="en-US" sz="2266" b="1">
                  <a:solidFill>
                    <a:srgbClr val="FF8F7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VISIBLE + INFRARED</a:t>
              </a:r>
            </a:p>
          </p:txBody>
        </p:sp>
      </p:grpSp>
      <p:sp>
        <p:nvSpPr>
          <p:cNvPr id="89" name="TextBox 89"/>
          <p:cNvSpPr txBox="1"/>
          <p:nvPr/>
        </p:nvSpPr>
        <p:spPr>
          <a:xfrm>
            <a:off x="6945725" y="4100093"/>
            <a:ext cx="4296461" cy="1651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7"/>
              </a:lnSpc>
            </a:pPr>
            <a:r>
              <a:rPr lang="en-US" sz="1831">
                <a:solidFill>
                  <a:srgbClr val="F3F6FB"/>
                </a:solidFill>
                <a:latin typeface="Aptos"/>
                <a:ea typeface="Aptos"/>
                <a:cs typeface="Aptos"/>
                <a:sym typeface="Aptos"/>
              </a:rPr>
              <a:t>Visible imagery reveals colour and morphology. Infrared emission locates active thermal hotspots and helps estimate volcanic heat flow.</a:t>
            </a:r>
          </a:p>
        </p:txBody>
      </p:sp>
      <p:sp>
        <p:nvSpPr>
          <p:cNvPr id="90" name="AutoShape 90"/>
          <p:cNvSpPr/>
          <p:nvPr/>
        </p:nvSpPr>
        <p:spPr>
          <a:xfrm rot="11940">
            <a:off x="6938086" y="6076178"/>
            <a:ext cx="4394102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1" name="Group 91"/>
          <p:cNvGrpSpPr/>
          <p:nvPr/>
        </p:nvGrpSpPr>
        <p:grpSpPr>
          <a:xfrm>
            <a:off x="6945725" y="6396657"/>
            <a:ext cx="4255284" cy="247079"/>
            <a:chOff x="0" y="0"/>
            <a:chExt cx="5673712" cy="329438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5673713" cy="329441"/>
            </a:xfrm>
            <a:custGeom>
              <a:avLst/>
              <a:gdLst/>
              <a:ahLst/>
              <a:cxnLst/>
              <a:rect l="l" t="t" r="r" b="b"/>
              <a:pathLst>
                <a:path w="5673713" h="329441">
                  <a:moveTo>
                    <a:pt x="0" y="0"/>
                  </a:moveTo>
                  <a:lnTo>
                    <a:pt x="5673713" y="0"/>
                  </a:lnTo>
                  <a:lnTo>
                    <a:pt x="5673713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5576" b="-285575"/>
              </a:stretch>
            </a:blipFill>
          </p:spPr>
        </p:sp>
        <p:sp>
          <p:nvSpPr>
            <p:cNvPr id="93" name="TextBox 93"/>
            <p:cNvSpPr txBox="1"/>
            <p:nvPr/>
          </p:nvSpPr>
          <p:spPr>
            <a:xfrm>
              <a:off x="0" y="-9525"/>
              <a:ext cx="5673712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31"/>
                </a:lnSpc>
              </a:pPr>
              <a:r>
                <a:rPr lang="en-US" sz="1275" b="1" spc="150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INTERPRETATION LIMIT</a:t>
              </a:r>
            </a:p>
          </p:txBody>
        </p:sp>
      </p:grpSp>
      <p:sp>
        <p:nvSpPr>
          <p:cNvPr id="94" name="TextBox 94"/>
          <p:cNvSpPr txBox="1"/>
          <p:nvPr/>
        </p:nvSpPr>
        <p:spPr>
          <a:xfrm>
            <a:off x="6945725" y="6835912"/>
            <a:ext cx="4282735" cy="1317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5"/>
              </a:lnSpc>
            </a:pPr>
            <a:r>
              <a:rPr lang="en-US" sz="1621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Hotspot catalogues depend on instrument sensitivity and analysis methods.</a:t>
            </a:r>
          </a:p>
        </p:txBody>
      </p:sp>
      <p:grpSp>
        <p:nvGrpSpPr>
          <p:cNvPr id="95" name="Group 95"/>
          <p:cNvGrpSpPr/>
          <p:nvPr/>
        </p:nvGrpSpPr>
        <p:grpSpPr>
          <a:xfrm>
            <a:off x="12236615" y="2229831"/>
            <a:ext cx="5080416" cy="6645259"/>
            <a:chOff x="0" y="0"/>
            <a:chExt cx="6773888" cy="8860346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6773926" cy="8860409"/>
            </a:xfrm>
            <a:custGeom>
              <a:avLst/>
              <a:gdLst/>
              <a:ahLst/>
              <a:cxnLst/>
              <a:rect l="l" t="t" r="r" b="b"/>
              <a:pathLst>
                <a:path w="6773926" h="8860409">
                  <a:moveTo>
                    <a:pt x="0" y="220345"/>
                  </a:moveTo>
                  <a:cubicBezTo>
                    <a:pt x="0" y="98679"/>
                    <a:pt x="98679" y="0"/>
                    <a:pt x="220345" y="0"/>
                  </a:cubicBezTo>
                  <a:lnTo>
                    <a:pt x="6553581" y="0"/>
                  </a:lnTo>
                  <a:cubicBezTo>
                    <a:pt x="6675248" y="0"/>
                    <a:pt x="6773926" y="98679"/>
                    <a:pt x="6773926" y="220345"/>
                  </a:cubicBezTo>
                  <a:lnTo>
                    <a:pt x="6773926" y="8640064"/>
                  </a:lnTo>
                  <a:cubicBezTo>
                    <a:pt x="6773926" y="8761730"/>
                    <a:pt x="6675248" y="8860409"/>
                    <a:pt x="6553581" y="8860409"/>
                  </a:cubicBezTo>
                  <a:lnTo>
                    <a:pt x="220345" y="8860409"/>
                  </a:lnTo>
                  <a:cubicBezTo>
                    <a:pt x="98679" y="8860409"/>
                    <a:pt x="0" y="8761730"/>
                    <a:pt x="0" y="8640064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97" name="Group 97"/>
          <p:cNvGrpSpPr/>
          <p:nvPr/>
        </p:nvGrpSpPr>
        <p:grpSpPr>
          <a:xfrm>
            <a:off x="12566056" y="2572998"/>
            <a:ext cx="1717367" cy="440779"/>
            <a:chOff x="0" y="0"/>
            <a:chExt cx="2289823" cy="587705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2289810" cy="587629"/>
            </a:xfrm>
            <a:custGeom>
              <a:avLst/>
              <a:gdLst/>
              <a:ahLst/>
              <a:cxnLst/>
              <a:rect l="l" t="t" r="r" b="b"/>
              <a:pathLst>
                <a:path w="2289810" h="587629">
                  <a:moveTo>
                    <a:pt x="0" y="227457"/>
                  </a:moveTo>
                  <a:cubicBezTo>
                    <a:pt x="0" y="101854"/>
                    <a:pt x="101854" y="0"/>
                    <a:pt x="227457" y="0"/>
                  </a:cubicBezTo>
                  <a:lnTo>
                    <a:pt x="2062353" y="0"/>
                  </a:lnTo>
                  <a:cubicBezTo>
                    <a:pt x="2187956" y="0"/>
                    <a:pt x="2289810" y="101854"/>
                    <a:pt x="2289810" y="227457"/>
                  </a:cubicBezTo>
                  <a:lnTo>
                    <a:pt x="2289810" y="360172"/>
                  </a:lnTo>
                  <a:cubicBezTo>
                    <a:pt x="2289810" y="485775"/>
                    <a:pt x="2187956" y="587629"/>
                    <a:pt x="2062353" y="587629"/>
                  </a:cubicBezTo>
                  <a:lnTo>
                    <a:pt x="227457" y="587629"/>
                  </a:lnTo>
                  <a:cubicBezTo>
                    <a:pt x="101854" y="587756"/>
                    <a:pt x="0" y="485902"/>
                    <a:pt x="0" y="360172"/>
                  </a:cubicBezTo>
                  <a:close/>
                </a:path>
              </a:pathLst>
            </a:custGeom>
            <a:solidFill>
              <a:srgbClr val="142840"/>
            </a:solidFill>
          </p:spPr>
        </p:sp>
      </p:grpSp>
      <p:grpSp>
        <p:nvGrpSpPr>
          <p:cNvPr id="99" name="Group 99"/>
          <p:cNvGrpSpPr/>
          <p:nvPr/>
        </p:nvGrpSpPr>
        <p:grpSpPr>
          <a:xfrm>
            <a:off x="12683490" y="2614936"/>
            <a:ext cx="1482490" cy="343167"/>
            <a:chOff x="0" y="0"/>
            <a:chExt cx="1976653" cy="457556"/>
          </a:xfrm>
        </p:grpSpPr>
        <p:sp>
          <p:nvSpPr>
            <p:cNvPr id="100" name="Freeform 100"/>
            <p:cNvSpPr/>
            <p:nvPr/>
          </p:nvSpPr>
          <p:spPr>
            <a:xfrm>
              <a:off x="0" y="0"/>
              <a:ext cx="1976648" cy="457557"/>
            </a:xfrm>
            <a:custGeom>
              <a:avLst/>
              <a:gdLst/>
              <a:ahLst/>
              <a:cxnLst/>
              <a:rect l="l" t="t" r="r" b="b"/>
              <a:pathLst>
                <a:path w="1976648" h="457557">
                  <a:moveTo>
                    <a:pt x="0" y="0"/>
                  </a:moveTo>
                  <a:lnTo>
                    <a:pt x="1976648" y="0"/>
                  </a:lnTo>
                  <a:lnTo>
                    <a:pt x="1976648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4175" b="-34175"/>
              </a:stretch>
            </a:blipFill>
          </p:spPr>
        </p:sp>
        <p:sp>
          <p:nvSpPr>
            <p:cNvPr id="101" name="TextBox 101"/>
            <p:cNvSpPr txBox="1"/>
            <p:nvPr/>
          </p:nvSpPr>
          <p:spPr>
            <a:xfrm>
              <a:off x="0" y="-9525"/>
              <a:ext cx="1976653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531"/>
                </a:lnSpc>
              </a:pPr>
              <a:r>
                <a:rPr lang="en-US" sz="1275" b="1" spc="165">
                  <a:solidFill>
                    <a:srgbClr val="B8A5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L 98-59 D</a:t>
              </a:r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12573676" y="3335598"/>
            <a:ext cx="4365098" cy="507892"/>
            <a:chOff x="0" y="0"/>
            <a:chExt cx="5820131" cy="677189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5820131" cy="677185"/>
            </a:xfrm>
            <a:custGeom>
              <a:avLst/>
              <a:gdLst/>
              <a:ahLst/>
              <a:cxnLst/>
              <a:rect l="l" t="t" r="r" b="b"/>
              <a:pathLst>
                <a:path w="5820131" h="677185">
                  <a:moveTo>
                    <a:pt x="0" y="0"/>
                  </a:moveTo>
                  <a:lnTo>
                    <a:pt x="5820131" y="0"/>
                  </a:lnTo>
                  <a:lnTo>
                    <a:pt x="5820131" y="677185"/>
                  </a:lnTo>
                  <a:lnTo>
                    <a:pt x="0" y="67718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17465" b="-117466"/>
              </a:stretch>
            </a:blipFill>
          </p:spPr>
        </p:sp>
        <p:sp>
          <p:nvSpPr>
            <p:cNvPr id="104" name="TextBox 104"/>
            <p:cNvSpPr txBox="1"/>
            <p:nvPr/>
          </p:nvSpPr>
          <p:spPr>
            <a:xfrm>
              <a:off x="0" y="0"/>
              <a:ext cx="5820131" cy="67718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20"/>
                </a:lnSpc>
              </a:pPr>
              <a:r>
                <a:rPr lang="en-US" sz="2266" b="1">
                  <a:solidFill>
                    <a:srgbClr val="B8A5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TRANSIT SPECTROSCOPY</a:t>
              </a:r>
            </a:p>
          </p:txBody>
        </p:sp>
      </p:grpSp>
      <p:sp>
        <p:nvSpPr>
          <p:cNvPr id="105" name="TextBox 105"/>
          <p:cNvSpPr txBox="1"/>
          <p:nvPr/>
        </p:nvSpPr>
        <p:spPr>
          <a:xfrm>
            <a:off x="12573676" y="4100093"/>
            <a:ext cx="4296461" cy="1651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7"/>
              </a:lnSpc>
            </a:pPr>
            <a:r>
              <a:rPr lang="en-US" sz="1831">
                <a:solidFill>
                  <a:srgbClr val="F3F6FB"/>
                </a:solidFill>
                <a:latin typeface="Aptos"/>
                <a:ea typeface="Aptos"/>
                <a:cs typeface="Aptos"/>
                <a:sym typeface="Aptos"/>
              </a:rPr>
              <a:t>Starlight filtered through the atmosphere produces a transmission spectrum. Molecular signatures are inferred using retrieval models.</a:t>
            </a:r>
          </a:p>
        </p:txBody>
      </p:sp>
      <p:sp>
        <p:nvSpPr>
          <p:cNvPr id="106" name="AutoShape 106"/>
          <p:cNvSpPr/>
          <p:nvPr/>
        </p:nvSpPr>
        <p:spPr>
          <a:xfrm rot="11940">
            <a:off x="12566037" y="6076178"/>
            <a:ext cx="4394102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07" name="Group 107"/>
          <p:cNvGrpSpPr/>
          <p:nvPr/>
        </p:nvGrpSpPr>
        <p:grpSpPr>
          <a:xfrm>
            <a:off x="12573676" y="6396657"/>
            <a:ext cx="4255284" cy="247079"/>
            <a:chOff x="0" y="0"/>
            <a:chExt cx="5673712" cy="329438"/>
          </a:xfrm>
        </p:grpSpPr>
        <p:sp>
          <p:nvSpPr>
            <p:cNvPr id="108" name="Freeform 108"/>
            <p:cNvSpPr/>
            <p:nvPr/>
          </p:nvSpPr>
          <p:spPr>
            <a:xfrm>
              <a:off x="0" y="0"/>
              <a:ext cx="5673713" cy="329441"/>
            </a:xfrm>
            <a:custGeom>
              <a:avLst/>
              <a:gdLst/>
              <a:ahLst/>
              <a:cxnLst/>
              <a:rect l="l" t="t" r="r" b="b"/>
              <a:pathLst>
                <a:path w="5673713" h="329441">
                  <a:moveTo>
                    <a:pt x="0" y="0"/>
                  </a:moveTo>
                  <a:lnTo>
                    <a:pt x="5673713" y="0"/>
                  </a:lnTo>
                  <a:lnTo>
                    <a:pt x="5673713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5576" b="-285575"/>
              </a:stretch>
            </a:blipFill>
          </p:spPr>
        </p:sp>
        <p:sp>
          <p:nvSpPr>
            <p:cNvPr id="109" name="TextBox 109"/>
            <p:cNvSpPr txBox="1"/>
            <p:nvPr/>
          </p:nvSpPr>
          <p:spPr>
            <a:xfrm>
              <a:off x="0" y="-9525"/>
              <a:ext cx="5673712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31"/>
                </a:lnSpc>
              </a:pPr>
              <a:r>
                <a:rPr lang="en-US" sz="1275" b="1" spc="150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INTERPRETATION LIMIT</a:t>
              </a:r>
            </a:p>
          </p:txBody>
        </p:sp>
      </p:grpSp>
      <p:sp>
        <p:nvSpPr>
          <p:cNvPr id="110" name="TextBox 110"/>
          <p:cNvSpPr txBox="1"/>
          <p:nvPr/>
        </p:nvSpPr>
        <p:spPr>
          <a:xfrm>
            <a:off x="12573676" y="6835912"/>
            <a:ext cx="4282735" cy="1317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5"/>
              </a:lnSpc>
            </a:pPr>
            <a:r>
              <a:rPr lang="en-US" sz="1621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Atmospheric molecules are indirect evidence—not a photograph of the surface or proof of eruptions.</a:t>
            </a:r>
          </a:p>
        </p:txBody>
      </p:sp>
      <p:grpSp>
        <p:nvGrpSpPr>
          <p:cNvPr id="111" name="Group 111"/>
          <p:cNvGrpSpPr/>
          <p:nvPr/>
        </p:nvGrpSpPr>
        <p:grpSpPr>
          <a:xfrm>
            <a:off x="1098137" y="9128274"/>
            <a:ext cx="16128902" cy="329441"/>
            <a:chOff x="0" y="0"/>
            <a:chExt cx="21505202" cy="439255"/>
          </a:xfrm>
        </p:grpSpPr>
        <p:sp>
          <p:nvSpPr>
            <p:cNvPr id="112" name="Freeform 112"/>
            <p:cNvSpPr/>
            <p:nvPr/>
          </p:nvSpPr>
          <p:spPr>
            <a:xfrm>
              <a:off x="0" y="0"/>
              <a:ext cx="21505201" cy="439255"/>
            </a:xfrm>
            <a:custGeom>
              <a:avLst/>
              <a:gdLst/>
              <a:ahLst/>
              <a:cxnLst/>
              <a:rect l="l" t="t" r="r" b="b"/>
              <a:pathLst>
                <a:path w="21505201" h="439255">
                  <a:moveTo>
                    <a:pt x="0" y="0"/>
                  </a:moveTo>
                  <a:lnTo>
                    <a:pt x="21505201" y="0"/>
                  </a:lnTo>
                  <a:lnTo>
                    <a:pt x="21505201" y="439255"/>
                  </a:lnTo>
                  <a:lnTo>
                    <a:pt x="0" y="43925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03955" b="-903955"/>
              </a:stretch>
            </a:blipFill>
          </p:spPr>
        </p:sp>
        <p:sp>
          <p:nvSpPr>
            <p:cNvPr id="113" name="TextBox 113"/>
            <p:cNvSpPr txBox="1"/>
            <p:nvPr/>
          </p:nvSpPr>
          <p:spPr>
            <a:xfrm>
              <a:off x="0" y="0"/>
              <a:ext cx="21505202" cy="4392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41"/>
                </a:lnSpc>
              </a:pPr>
              <a:r>
                <a:rPr lang="en-US" sz="1951" b="1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Radar brightness ≠ visible colour ≠ an atmospheric absorption feature.</a:t>
              </a:r>
            </a:p>
          </p:txBody>
        </p:sp>
      </p:grpSp>
      <p:grpSp>
        <p:nvGrpSpPr>
          <p:cNvPr id="114" name="Group 114"/>
          <p:cNvGrpSpPr/>
          <p:nvPr/>
        </p:nvGrpSpPr>
        <p:grpSpPr>
          <a:xfrm>
            <a:off x="878510" y="9443990"/>
            <a:ext cx="16540705" cy="247079"/>
            <a:chOff x="0" y="0"/>
            <a:chExt cx="22054274" cy="329438"/>
          </a:xfrm>
        </p:grpSpPr>
        <p:sp>
          <p:nvSpPr>
            <p:cNvPr id="115" name="Freeform 115"/>
            <p:cNvSpPr/>
            <p:nvPr/>
          </p:nvSpPr>
          <p:spPr>
            <a:xfrm>
              <a:off x="0" y="0"/>
              <a:ext cx="22054269" cy="329441"/>
            </a:xfrm>
            <a:custGeom>
              <a:avLst/>
              <a:gdLst/>
              <a:ahLst/>
              <a:cxnLst/>
              <a:rect l="l" t="t" r="r" b="b"/>
              <a:pathLst>
                <a:path w="22054269" h="329441">
                  <a:moveTo>
                    <a:pt x="0" y="0"/>
                  </a:moveTo>
                  <a:lnTo>
                    <a:pt x="22054269" y="0"/>
                  </a:lnTo>
                  <a:lnTo>
                    <a:pt x="22054269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54415" b="-1254414"/>
              </a:stretch>
            </a:blipFill>
          </p:spPr>
        </p:sp>
        <p:sp>
          <p:nvSpPr>
            <p:cNvPr id="116" name="TextBox 116"/>
            <p:cNvSpPr txBox="1"/>
            <p:nvPr/>
          </p:nvSpPr>
          <p:spPr>
            <a:xfrm>
              <a:off x="0" y="0"/>
              <a:ext cx="22054274" cy="32943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41"/>
                </a:lnSpc>
              </a:pPr>
              <a:r>
                <a:rPr lang="en-US" sz="1200" i="1">
                  <a:solidFill>
                    <a:srgbClr val="74869B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NASA Magellan / PDS; Davies et al. (2024); Banerjee et al. (2024).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35" y="-9535"/>
            <a:ext cx="18320909" cy="10314108"/>
            <a:chOff x="0" y="0"/>
            <a:chExt cx="24427878" cy="137521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27814" cy="13752195"/>
            </a:xfrm>
            <a:custGeom>
              <a:avLst/>
              <a:gdLst/>
              <a:ahLst/>
              <a:cxnLst/>
              <a:rect l="l" t="t" r="r" b="b"/>
              <a:pathLst>
                <a:path w="24427814" h="13752195">
                  <a:moveTo>
                    <a:pt x="0" y="0"/>
                  </a:moveTo>
                  <a:lnTo>
                    <a:pt x="24427814" y="0"/>
                  </a:lnTo>
                  <a:lnTo>
                    <a:pt x="24427814" y="13752195"/>
                  </a:lnTo>
                  <a:lnTo>
                    <a:pt x="0" y="13752195"/>
                  </a:lnTo>
                  <a:close/>
                </a:path>
              </a:pathLst>
            </a:custGeom>
            <a:solidFill>
              <a:srgbClr val="07111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66995" y="512083"/>
            <a:ext cx="67113" cy="67113"/>
            <a:chOff x="0" y="0"/>
            <a:chExt cx="89484" cy="894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2873083" y="1225877"/>
            <a:ext cx="46520" cy="46520"/>
            <a:chOff x="0" y="0"/>
            <a:chExt cx="62027" cy="6202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373397" y="484632"/>
            <a:ext cx="46520" cy="46520"/>
            <a:chOff x="0" y="0"/>
            <a:chExt cx="62027" cy="620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363769" y="1198416"/>
            <a:ext cx="46520" cy="46520"/>
            <a:chOff x="0" y="0"/>
            <a:chExt cx="62027" cy="620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1658181" y="649348"/>
            <a:ext cx="46520" cy="46520"/>
            <a:chOff x="0" y="0"/>
            <a:chExt cx="62027" cy="6202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3991730" y="1143514"/>
            <a:ext cx="67113" cy="67113"/>
            <a:chOff x="0" y="0"/>
            <a:chExt cx="89484" cy="894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7148877" y="608171"/>
            <a:ext cx="46520" cy="46520"/>
            <a:chOff x="0" y="0"/>
            <a:chExt cx="62027" cy="6202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308230" y="2873083"/>
            <a:ext cx="46520" cy="46520"/>
            <a:chOff x="0" y="0"/>
            <a:chExt cx="62027" cy="6202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5069357" y="2118112"/>
            <a:ext cx="46520" cy="46520"/>
            <a:chOff x="0" y="0"/>
            <a:chExt cx="62027" cy="6202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7746063" y="3353514"/>
            <a:ext cx="46520" cy="46520"/>
            <a:chOff x="0" y="0"/>
            <a:chExt cx="62027" cy="6202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1177749" y="2351465"/>
            <a:ext cx="67113" cy="67113"/>
            <a:chOff x="0" y="0"/>
            <a:chExt cx="89484" cy="8948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6325269" y="3010348"/>
            <a:ext cx="46520" cy="46520"/>
            <a:chOff x="0" y="0"/>
            <a:chExt cx="62027" cy="6202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7354769" y="4794818"/>
            <a:ext cx="46520" cy="46520"/>
            <a:chOff x="0" y="0"/>
            <a:chExt cx="62027" cy="6202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676808" y="5481161"/>
            <a:ext cx="46520" cy="46520"/>
            <a:chOff x="0" y="0"/>
            <a:chExt cx="62027" cy="6202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3833946" y="4863455"/>
            <a:ext cx="46520" cy="46520"/>
            <a:chOff x="0" y="0"/>
            <a:chExt cx="62027" cy="6202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6373397" y="6991093"/>
            <a:ext cx="67113" cy="67113"/>
            <a:chOff x="0" y="0"/>
            <a:chExt cx="89484" cy="8948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9736445" y="5824328"/>
            <a:ext cx="46520" cy="46520"/>
            <a:chOff x="0" y="0"/>
            <a:chExt cx="62027" cy="6202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13236759" y="8089230"/>
            <a:ext cx="46520" cy="46520"/>
            <a:chOff x="0" y="0"/>
            <a:chExt cx="62027" cy="62027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6531171" y="7128367"/>
            <a:ext cx="46520" cy="46520"/>
            <a:chOff x="0" y="0"/>
            <a:chExt cx="62027" cy="6202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2118112" y="9050103"/>
            <a:ext cx="46520" cy="46520"/>
            <a:chOff x="0" y="0"/>
            <a:chExt cx="62027" cy="6202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7402897" y="9324642"/>
            <a:ext cx="67113" cy="67113"/>
            <a:chOff x="0" y="0"/>
            <a:chExt cx="89484" cy="8948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1109112" y="9187377"/>
            <a:ext cx="46520" cy="46520"/>
            <a:chOff x="0" y="0"/>
            <a:chExt cx="62027" cy="62027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15570298" y="9118740"/>
            <a:ext cx="46520" cy="46520"/>
            <a:chOff x="0" y="0"/>
            <a:chExt cx="62027" cy="62027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50" name="Group 50"/>
          <p:cNvGrpSpPr/>
          <p:nvPr/>
        </p:nvGrpSpPr>
        <p:grpSpPr>
          <a:xfrm>
            <a:off x="851059" y="370618"/>
            <a:ext cx="10981382" cy="301990"/>
            <a:chOff x="0" y="0"/>
            <a:chExt cx="14641843" cy="402654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4641840" cy="402651"/>
            </a:xfrm>
            <a:custGeom>
              <a:avLst/>
              <a:gdLst/>
              <a:ahLst/>
              <a:cxnLst/>
              <a:rect l="l" t="t" r="r" b="b"/>
              <a:pathLst>
                <a:path w="14641840" h="402651">
                  <a:moveTo>
                    <a:pt x="0" y="0"/>
                  </a:moveTo>
                  <a:lnTo>
                    <a:pt x="14641840" y="0"/>
                  </a:lnTo>
                  <a:lnTo>
                    <a:pt x="14641840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8546" b="-658547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0"/>
              <a:ext cx="14641843" cy="402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85"/>
                </a:lnSpc>
              </a:pPr>
              <a:r>
                <a:rPr lang="en-US" sz="1321" b="1" spc="240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EXOPLANET EXTENSION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51059" y="782422"/>
            <a:ext cx="16540705" cy="754970"/>
            <a:chOff x="0" y="0"/>
            <a:chExt cx="22054274" cy="1006626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22054269" cy="1006625"/>
            </a:xfrm>
            <a:custGeom>
              <a:avLst/>
              <a:gdLst/>
              <a:ahLst/>
              <a:cxnLst/>
              <a:rect l="l" t="t" r="r" b="b"/>
              <a:pathLst>
                <a:path w="22054269" h="1006625">
                  <a:moveTo>
                    <a:pt x="0" y="0"/>
                  </a:moveTo>
                  <a:lnTo>
                    <a:pt x="22054269" y="0"/>
                  </a:lnTo>
                  <a:lnTo>
                    <a:pt x="22054269" y="1006625"/>
                  </a:lnTo>
                  <a:lnTo>
                    <a:pt x="0" y="10066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76899" b="-376900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0"/>
              <a:ext cx="22054274" cy="10066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683"/>
                </a:lnSpc>
              </a:pPr>
              <a:r>
                <a:rPr lang="en-US" sz="3903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L 98-59 d: A World Inferred from Light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 rot="3180">
            <a:off x="843429" y="1697355"/>
            <a:ext cx="16624592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7" name="Group 57"/>
          <p:cNvGrpSpPr/>
          <p:nvPr/>
        </p:nvGrpSpPr>
        <p:grpSpPr>
          <a:xfrm>
            <a:off x="851059" y="9883245"/>
            <a:ext cx="10295039" cy="192176"/>
            <a:chOff x="0" y="0"/>
            <a:chExt cx="13726719" cy="256235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3726723" cy="256232"/>
            </a:xfrm>
            <a:custGeom>
              <a:avLst/>
              <a:gdLst/>
              <a:ahLst/>
              <a:cxnLst/>
              <a:rect l="l" t="t" r="r" b="b"/>
              <a:pathLst>
                <a:path w="13726723" h="256232">
                  <a:moveTo>
                    <a:pt x="0" y="0"/>
                  </a:moveTo>
                  <a:lnTo>
                    <a:pt x="13726723" y="0"/>
                  </a:lnTo>
                  <a:lnTo>
                    <a:pt x="13726723" y="256232"/>
                  </a:lnTo>
                  <a:lnTo>
                    <a:pt x="0" y="25623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93840" b="-993841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0"/>
              <a:ext cx="13726719" cy="2562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387"/>
                </a:lnSpc>
              </a:pPr>
              <a:r>
                <a:rPr lang="en-US" sz="1155" spc="105">
                  <a:solidFill>
                    <a:srgbClr val="74869B"/>
                  </a:solidFill>
                  <a:latin typeface="Aptos"/>
                  <a:ea typeface="Aptos"/>
                  <a:cs typeface="Aptos"/>
                  <a:sym typeface="Aptos"/>
                </a:rPr>
                <a:t>COMPARATIVE PLANETOLOGY  •  SPACE RESEARCH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6609333" y="9842059"/>
            <a:ext cx="754971" cy="247079"/>
            <a:chOff x="0" y="0"/>
            <a:chExt cx="1006627" cy="32943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006626" cy="329441"/>
            </a:xfrm>
            <a:custGeom>
              <a:avLst/>
              <a:gdLst/>
              <a:ahLst/>
              <a:cxnLst/>
              <a:rect l="l" t="t" r="r" b="b"/>
              <a:pathLst>
                <a:path w="1006626" h="329441">
                  <a:moveTo>
                    <a:pt x="0" y="0"/>
                  </a:moveTo>
                  <a:lnTo>
                    <a:pt x="1006626" y="0"/>
                  </a:lnTo>
                  <a:lnTo>
                    <a:pt x="1006626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538" b="-9537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9525"/>
              <a:ext cx="1006627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1"/>
                </a:lnSpc>
              </a:pPr>
              <a:r>
                <a:rPr lang="en-US" sz="1351" b="1">
                  <a:solidFill>
                    <a:srgbClr val="A9B8C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09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549069" y="1949196"/>
            <a:ext cx="6245657" cy="6245657"/>
            <a:chOff x="0" y="0"/>
            <a:chExt cx="8327542" cy="8327542"/>
          </a:xfrm>
        </p:grpSpPr>
        <p:sp>
          <p:nvSpPr>
            <p:cNvPr id="64" name="Freeform 64" descr="/mnt/data/planetary_slides_assets/l98d_concept.png"/>
            <p:cNvSpPr/>
            <p:nvPr/>
          </p:nvSpPr>
          <p:spPr>
            <a:xfrm>
              <a:off x="0" y="0"/>
              <a:ext cx="8327517" cy="8327517"/>
            </a:xfrm>
            <a:custGeom>
              <a:avLst/>
              <a:gdLst/>
              <a:ahLst/>
              <a:cxnLst/>
              <a:rect l="l" t="t" r="r" b="b"/>
              <a:pathLst>
                <a:path w="8327517" h="8327517">
                  <a:moveTo>
                    <a:pt x="0" y="0"/>
                  </a:moveTo>
                  <a:lnTo>
                    <a:pt x="8327517" y="0"/>
                  </a:lnTo>
                  <a:lnTo>
                    <a:pt x="8327517" y="8327517"/>
                  </a:lnTo>
                  <a:lnTo>
                    <a:pt x="0" y="83275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65" name="Group 65"/>
          <p:cNvGrpSpPr/>
          <p:nvPr/>
        </p:nvGrpSpPr>
        <p:grpSpPr>
          <a:xfrm>
            <a:off x="1447409" y="7610704"/>
            <a:ext cx="2376249" cy="440779"/>
            <a:chOff x="0" y="0"/>
            <a:chExt cx="3168332" cy="587705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3168269" cy="587629"/>
            </a:xfrm>
            <a:custGeom>
              <a:avLst/>
              <a:gdLst/>
              <a:ahLst/>
              <a:cxnLst/>
              <a:rect l="l" t="t" r="r" b="b"/>
              <a:pathLst>
                <a:path w="3168269" h="587629">
                  <a:moveTo>
                    <a:pt x="0" y="227457"/>
                  </a:moveTo>
                  <a:cubicBezTo>
                    <a:pt x="0" y="101854"/>
                    <a:pt x="101854" y="0"/>
                    <a:pt x="227457" y="0"/>
                  </a:cubicBezTo>
                  <a:lnTo>
                    <a:pt x="2940812" y="0"/>
                  </a:lnTo>
                  <a:cubicBezTo>
                    <a:pt x="3066415" y="0"/>
                    <a:pt x="3168269" y="101854"/>
                    <a:pt x="3168269" y="227457"/>
                  </a:cubicBezTo>
                  <a:lnTo>
                    <a:pt x="3168269" y="360172"/>
                  </a:lnTo>
                  <a:cubicBezTo>
                    <a:pt x="3168269" y="485775"/>
                    <a:pt x="3066415" y="587629"/>
                    <a:pt x="2940812" y="587629"/>
                  </a:cubicBezTo>
                  <a:lnTo>
                    <a:pt x="227457" y="587629"/>
                  </a:lnTo>
                  <a:cubicBezTo>
                    <a:pt x="101854" y="587756"/>
                    <a:pt x="0" y="485902"/>
                    <a:pt x="0" y="360172"/>
                  </a:cubicBezTo>
                  <a:close/>
                </a:path>
              </a:pathLst>
            </a:custGeom>
            <a:solidFill>
              <a:srgbClr val="142840"/>
            </a:solidFill>
          </p:spPr>
        </p:sp>
      </p:grpSp>
      <p:grpSp>
        <p:nvGrpSpPr>
          <p:cNvPr id="67" name="Group 67"/>
          <p:cNvGrpSpPr/>
          <p:nvPr/>
        </p:nvGrpSpPr>
        <p:grpSpPr>
          <a:xfrm>
            <a:off x="1564843" y="7652652"/>
            <a:ext cx="2141372" cy="343167"/>
            <a:chOff x="0" y="0"/>
            <a:chExt cx="2855163" cy="457556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2855159" cy="457557"/>
            </a:xfrm>
            <a:custGeom>
              <a:avLst/>
              <a:gdLst/>
              <a:ahLst/>
              <a:cxnLst/>
              <a:rect l="l" t="t" r="r" b="b"/>
              <a:pathLst>
                <a:path w="2855159" h="457557">
                  <a:moveTo>
                    <a:pt x="0" y="0"/>
                  </a:moveTo>
                  <a:lnTo>
                    <a:pt x="2855159" y="0"/>
                  </a:lnTo>
                  <a:lnTo>
                    <a:pt x="2855159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1587" b="-71586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-9525"/>
              <a:ext cx="2855163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531"/>
                </a:lnSpc>
              </a:pPr>
              <a:r>
                <a:rPr lang="en-US" sz="1275" b="1" spc="165">
                  <a:solidFill>
                    <a:srgbClr val="B8A5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CONCEPTUAL ART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1221676" y="8222304"/>
            <a:ext cx="4667088" cy="411804"/>
            <a:chOff x="0" y="0"/>
            <a:chExt cx="6222784" cy="549072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6222781" cy="549069"/>
            </a:xfrm>
            <a:custGeom>
              <a:avLst/>
              <a:gdLst/>
              <a:ahLst/>
              <a:cxnLst/>
              <a:rect l="l" t="t" r="r" b="b"/>
              <a:pathLst>
                <a:path w="6222781" h="549069">
                  <a:moveTo>
                    <a:pt x="0" y="0"/>
                  </a:moveTo>
                  <a:lnTo>
                    <a:pt x="6222781" y="0"/>
                  </a:lnTo>
                  <a:lnTo>
                    <a:pt x="6222781" y="549069"/>
                  </a:lnTo>
                  <a:lnTo>
                    <a:pt x="0" y="54906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0830" b="-170830"/>
              </a:stretch>
            </a:blipFill>
          </p:spPr>
        </p:sp>
        <p:sp>
          <p:nvSpPr>
            <p:cNvPr id="72" name="TextBox 72"/>
            <p:cNvSpPr txBox="1"/>
            <p:nvPr/>
          </p:nvSpPr>
          <p:spPr>
            <a:xfrm>
              <a:off x="0" y="0"/>
              <a:ext cx="6222784" cy="54907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981"/>
                </a:lnSpc>
              </a:pPr>
              <a:r>
                <a:rPr lang="en-US" sz="1651" i="1">
                  <a:solidFill>
                    <a:srgbClr val="A9B8CA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No direct surface image exists.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6890814" y="2196274"/>
            <a:ext cx="5490686" cy="301990"/>
            <a:chOff x="0" y="0"/>
            <a:chExt cx="7320915" cy="402654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7320920" cy="402651"/>
            </a:xfrm>
            <a:custGeom>
              <a:avLst/>
              <a:gdLst/>
              <a:ahLst/>
              <a:cxnLst/>
              <a:rect l="l" t="t" r="r" b="b"/>
              <a:pathLst>
                <a:path w="7320920" h="402651">
                  <a:moveTo>
                    <a:pt x="0" y="0"/>
                  </a:moveTo>
                  <a:lnTo>
                    <a:pt x="7320920" y="0"/>
                  </a:lnTo>
                  <a:lnTo>
                    <a:pt x="7320920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04272" b="-304273"/>
              </a:stretch>
            </a:blipFill>
          </p:spPr>
        </p:sp>
        <p:sp>
          <p:nvSpPr>
            <p:cNvPr id="75" name="TextBox 75"/>
            <p:cNvSpPr txBox="1"/>
            <p:nvPr/>
          </p:nvSpPr>
          <p:spPr>
            <a:xfrm>
              <a:off x="0" y="-9525"/>
              <a:ext cx="7320915" cy="41217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621"/>
                </a:lnSpc>
              </a:pPr>
              <a:r>
                <a:rPr lang="en-US" sz="1351" b="1" spc="180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THE PLANET AT A GLANCE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6883194" y="2765174"/>
            <a:ext cx="2966495" cy="2389975"/>
            <a:chOff x="0" y="0"/>
            <a:chExt cx="3955326" cy="3186633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3955288" cy="3186557"/>
            </a:xfrm>
            <a:custGeom>
              <a:avLst/>
              <a:gdLst/>
              <a:ahLst/>
              <a:cxnLst/>
              <a:rect l="l" t="t" r="r" b="b"/>
              <a:pathLst>
                <a:path w="3955288" h="3186557">
                  <a:moveTo>
                    <a:pt x="0" y="220980"/>
                  </a:moveTo>
                  <a:cubicBezTo>
                    <a:pt x="0" y="98933"/>
                    <a:pt x="98933" y="0"/>
                    <a:pt x="220980" y="0"/>
                  </a:cubicBezTo>
                  <a:lnTo>
                    <a:pt x="3734308" y="0"/>
                  </a:lnTo>
                  <a:cubicBezTo>
                    <a:pt x="3856355" y="0"/>
                    <a:pt x="3955288" y="98933"/>
                    <a:pt x="3955288" y="220980"/>
                  </a:cubicBezTo>
                  <a:lnTo>
                    <a:pt x="3955288" y="2965577"/>
                  </a:lnTo>
                  <a:cubicBezTo>
                    <a:pt x="3955288" y="3087624"/>
                    <a:pt x="3856355" y="3186557"/>
                    <a:pt x="3734308" y="3186557"/>
                  </a:cubicBezTo>
                  <a:lnTo>
                    <a:pt x="220980" y="3186557"/>
                  </a:lnTo>
                  <a:cubicBezTo>
                    <a:pt x="98933" y="3186557"/>
                    <a:pt x="0" y="3087624"/>
                    <a:pt x="0" y="2965577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78" name="Group 78"/>
          <p:cNvGrpSpPr/>
          <p:nvPr/>
        </p:nvGrpSpPr>
        <p:grpSpPr>
          <a:xfrm>
            <a:off x="7137892" y="2978696"/>
            <a:ext cx="2457088" cy="754971"/>
            <a:chOff x="0" y="0"/>
            <a:chExt cx="3276117" cy="1006627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3276112" cy="1006626"/>
            </a:xfrm>
            <a:custGeom>
              <a:avLst/>
              <a:gdLst/>
              <a:ahLst/>
              <a:cxnLst/>
              <a:rect l="l" t="t" r="r" b="b"/>
              <a:pathLst>
                <a:path w="3276112" h="1006626">
                  <a:moveTo>
                    <a:pt x="0" y="0"/>
                  </a:moveTo>
                  <a:lnTo>
                    <a:pt x="3276112" y="0"/>
                  </a:lnTo>
                  <a:lnTo>
                    <a:pt x="3276112" y="1006626"/>
                  </a:lnTo>
                  <a:lnTo>
                    <a:pt x="0" y="100662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415" b="-13415"/>
              </a:stretch>
            </a:blipFill>
          </p:spPr>
        </p:sp>
        <p:sp>
          <p:nvSpPr>
            <p:cNvPr id="80" name="TextBox 80"/>
            <p:cNvSpPr txBox="1"/>
            <p:nvPr/>
          </p:nvSpPr>
          <p:spPr>
            <a:xfrm>
              <a:off x="0" y="9525"/>
              <a:ext cx="3276117" cy="99710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863"/>
                </a:lnSpc>
              </a:pPr>
              <a:r>
                <a:rPr lang="en-US" sz="4053" b="1">
                  <a:solidFill>
                    <a:srgbClr val="B8A5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~35 ly</a:t>
              </a:r>
            </a:p>
          </p:txBody>
        </p:sp>
      </p:grpSp>
      <p:sp>
        <p:nvSpPr>
          <p:cNvPr id="81" name="TextBox 81"/>
          <p:cNvSpPr txBox="1"/>
          <p:nvPr/>
        </p:nvSpPr>
        <p:spPr>
          <a:xfrm>
            <a:off x="7137892" y="3798103"/>
            <a:ext cx="2457088" cy="539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9"/>
              </a:lnSpc>
            </a:pPr>
            <a:r>
              <a:rPr lang="en-US" sz="1816" b="1">
                <a:solidFill>
                  <a:srgbClr val="F3F6FB"/>
                </a:solidFill>
                <a:latin typeface="Aptos Bold"/>
                <a:ea typeface="Aptos Bold"/>
                <a:cs typeface="Aptos Bold"/>
                <a:sym typeface="Aptos Bold"/>
              </a:rPr>
              <a:t>distance from Earth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7137892" y="4355573"/>
            <a:ext cx="2457088" cy="682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57"/>
              </a:lnSpc>
            </a:pPr>
            <a:r>
              <a:rPr lang="en-US" sz="1381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Approximately 10.6 parsecs</a:t>
            </a:r>
          </a:p>
        </p:txBody>
      </p:sp>
      <p:grpSp>
        <p:nvGrpSpPr>
          <p:cNvPr id="83" name="Group 83"/>
          <p:cNvGrpSpPr/>
          <p:nvPr/>
        </p:nvGrpSpPr>
        <p:grpSpPr>
          <a:xfrm>
            <a:off x="10122694" y="2765174"/>
            <a:ext cx="2966495" cy="2389975"/>
            <a:chOff x="0" y="0"/>
            <a:chExt cx="3955326" cy="3186633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3955288" cy="3186557"/>
            </a:xfrm>
            <a:custGeom>
              <a:avLst/>
              <a:gdLst/>
              <a:ahLst/>
              <a:cxnLst/>
              <a:rect l="l" t="t" r="r" b="b"/>
              <a:pathLst>
                <a:path w="3955288" h="3186557">
                  <a:moveTo>
                    <a:pt x="0" y="220980"/>
                  </a:moveTo>
                  <a:cubicBezTo>
                    <a:pt x="0" y="98933"/>
                    <a:pt x="98933" y="0"/>
                    <a:pt x="220980" y="0"/>
                  </a:cubicBezTo>
                  <a:lnTo>
                    <a:pt x="3734308" y="0"/>
                  </a:lnTo>
                  <a:cubicBezTo>
                    <a:pt x="3856355" y="0"/>
                    <a:pt x="3955288" y="98933"/>
                    <a:pt x="3955288" y="220980"/>
                  </a:cubicBezTo>
                  <a:lnTo>
                    <a:pt x="3955288" y="2965577"/>
                  </a:lnTo>
                  <a:cubicBezTo>
                    <a:pt x="3955288" y="3087624"/>
                    <a:pt x="3856355" y="3186557"/>
                    <a:pt x="3734308" y="3186557"/>
                  </a:cubicBezTo>
                  <a:lnTo>
                    <a:pt x="220980" y="3186557"/>
                  </a:lnTo>
                  <a:cubicBezTo>
                    <a:pt x="98933" y="3186557"/>
                    <a:pt x="0" y="3087624"/>
                    <a:pt x="0" y="2965577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85" name="Group 85"/>
          <p:cNvGrpSpPr/>
          <p:nvPr/>
        </p:nvGrpSpPr>
        <p:grpSpPr>
          <a:xfrm>
            <a:off x="10377402" y="2978696"/>
            <a:ext cx="2457088" cy="754971"/>
            <a:chOff x="0" y="0"/>
            <a:chExt cx="3276117" cy="1006627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3276112" cy="1006626"/>
            </a:xfrm>
            <a:custGeom>
              <a:avLst/>
              <a:gdLst/>
              <a:ahLst/>
              <a:cxnLst/>
              <a:rect l="l" t="t" r="r" b="b"/>
              <a:pathLst>
                <a:path w="3276112" h="1006626">
                  <a:moveTo>
                    <a:pt x="0" y="0"/>
                  </a:moveTo>
                  <a:lnTo>
                    <a:pt x="3276112" y="0"/>
                  </a:lnTo>
                  <a:lnTo>
                    <a:pt x="3276112" y="1006626"/>
                  </a:lnTo>
                  <a:lnTo>
                    <a:pt x="0" y="100662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415" b="-13415"/>
              </a:stretch>
            </a:blipFill>
          </p:spPr>
        </p:sp>
        <p:sp>
          <p:nvSpPr>
            <p:cNvPr id="87" name="TextBox 87"/>
            <p:cNvSpPr txBox="1"/>
            <p:nvPr/>
          </p:nvSpPr>
          <p:spPr>
            <a:xfrm>
              <a:off x="0" y="9525"/>
              <a:ext cx="3276117" cy="99710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863"/>
                </a:lnSpc>
              </a:pPr>
              <a:r>
                <a:rPr lang="en-US" sz="4053" b="1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7.45 d</a:t>
              </a:r>
            </a:p>
          </p:txBody>
        </p:sp>
      </p:grpSp>
      <p:sp>
        <p:nvSpPr>
          <p:cNvPr id="88" name="TextBox 88"/>
          <p:cNvSpPr txBox="1"/>
          <p:nvPr/>
        </p:nvSpPr>
        <p:spPr>
          <a:xfrm>
            <a:off x="10377402" y="3798103"/>
            <a:ext cx="2457088" cy="539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9"/>
              </a:lnSpc>
            </a:pPr>
            <a:r>
              <a:rPr lang="en-US" sz="1816" b="1">
                <a:solidFill>
                  <a:srgbClr val="F3F6FB"/>
                </a:solidFill>
                <a:latin typeface="Aptos Bold"/>
                <a:ea typeface="Aptos Bold"/>
                <a:cs typeface="Aptos Bold"/>
                <a:sym typeface="Aptos Bold"/>
              </a:rPr>
              <a:t>orbital period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10377402" y="4355573"/>
            <a:ext cx="2457088" cy="682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57"/>
              </a:lnSpc>
            </a:pPr>
            <a:r>
              <a:rPr lang="en-US" sz="1381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Close orbit around an M-type star</a:t>
            </a:r>
          </a:p>
        </p:txBody>
      </p:sp>
      <p:grpSp>
        <p:nvGrpSpPr>
          <p:cNvPr id="90" name="Group 90"/>
          <p:cNvGrpSpPr/>
          <p:nvPr/>
        </p:nvGrpSpPr>
        <p:grpSpPr>
          <a:xfrm>
            <a:off x="13362203" y="2765174"/>
            <a:ext cx="2966495" cy="2389975"/>
            <a:chOff x="0" y="0"/>
            <a:chExt cx="3955326" cy="3186633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3955288" cy="3186557"/>
            </a:xfrm>
            <a:custGeom>
              <a:avLst/>
              <a:gdLst/>
              <a:ahLst/>
              <a:cxnLst/>
              <a:rect l="l" t="t" r="r" b="b"/>
              <a:pathLst>
                <a:path w="3955288" h="3186557">
                  <a:moveTo>
                    <a:pt x="0" y="220980"/>
                  </a:moveTo>
                  <a:cubicBezTo>
                    <a:pt x="0" y="98933"/>
                    <a:pt x="98933" y="0"/>
                    <a:pt x="220980" y="0"/>
                  </a:cubicBezTo>
                  <a:lnTo>
                    <a:pt x="3734308" y="0"/>
                  </a:lnTo>
                  <a:cubicBezTo>
                    <a:pt x="3856355" y="0"/>
                    <a:pt x="3955288" y="98933"/>
                    <a:pt x="3955288" y="220980"/>
                  </a:cubicBezTo>
                  <a:lnTo>
                    <a:pt x="3955288" y="2965577"/>
                  </a:lnTo>
                  <a:cubicBezTo>
                    <a:pt x="3955288" y="3087624"/>
                    <a:pt x="3856355" y="3186557"/>
                    <a:pt x="3734308" y="3186557"/>
                  </a:cubicBezTo>
                  <a:lnTo>
                    <a:pt x="220980" y="3186557"/>
                  </a:lnTo>
                  <a:cubicBezTo>
                    <a:pt x="98933" y="3186557"/>
                    <a:pt x="0" y="3087624"/>
                    <a:pt x="0" y="2965577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92" name="Group 92"/>
          <p:cNvGrpSpPr/>
          <p:nvPr/>
        </p:nvGrpSpPr>
        <p:grpSpPr>
          <a:xfrm>
            <a:off x="13616911" y="2978696"/>
            <a:ext cx="2457088" cy="754971"/>
            <a:chOff x="0" y="0"/>
            <a:chExt cx="3276117" cy="1006627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3276112" cy="1006626"/>
            </a:xfrm>
            <a:custGeom>
              <a:avLst/>
              <a:gdLst/>
              <a:ahLst/>
              <a:cxnLst/>
              <a:rect l="l" t="t" r="r" b="b"/>
              <a:pathLst>
                <a:path w="3276112" h="1006626">
                  <a:moveTo>
                    <a:pt x="0" y="0"/>
                  </a:moveTo>
                  <a:lnTo>
                    <a:pt x="3276112" y="0"/>
                  </a:lnTo>
                  <a:lnTo>
                    <a:pt x="3276112" y="1006626"/>
                  </a:lnTo>
                  <a:lnTo>
                    <a:pt x="0" y="100662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415" b="-13415"/>
              </a:stretch>
            </a:blipFill>
          </p:spPr>
        </p:sp>
        <p:sp>
          <p:nvSpPr>
            <p:cNvPr id="94" name="TextBox 94"/>
            <p:cNvSpPr txBox="1"/>
            <p:nvPr/>
          </p:nvSpPr>
          <p:spPr>
            <a:xfrm>
              <a:off x="0" y="9525"/>
              <a:ext cx="3276117" cy="99710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863"/>
                </a:lnSpc>
              </a:pPr>
              <a:r>
                <a:rPr lang="en-US" sz="4053" b="1">
                  <a:solidFill>
                    <a:srgbClr val="FFC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~1.63 R⊕</a:t>
              </a:r>
            </a:p>
          </p:txBody>
        </p:sp>
      </p:grpSp>
      <p:sp>
        <p:nvSpPr>
          <p:cNvPr id="95" name="TextBox 95"/>
          <p:cNvSpPr txBox="1"/>
          <p:nvPr/>
        </p:nvSpPr>
        <p:spPr>
          <a:xfrm>
            <a:off x="13616911" y="3798103"/>
            <a:ext cx="2457088" cy="539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9"/>
              </a:lnSpc>
            </a:pPr>
            <a:r>
              <a:rPr lang="en-US" sz="1816" b="1">
                <a:solidFill>
                  <a:srgbClr val="F3F6FB"/>
                </a:solidFill>
                <a:latin typeface="Aptos Bold"/>
                <a:ea typeface="Aptos Bold"/>
                <a:cs typeface="Aptos Bold"/>
                <a:sym typeface="Aptos Bold"/>
              </a:rPr>
              <a:t>estimated radius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13616911" y="4355573"/>
            <a:ext cx="2457088" cy="682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57"/>
              </a:lnSpc>
            </a:pPr>
            <a:r>
              <a:rPr lang="en-US" sz="1381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Published estimates vary</a:t>
            </a:r>
          </a:p>
        </p:txBody>
      </p:sp>
      <p:grpSp>
        <p:nvGrpSpPr>
          <p:cNvPr id="97" name="Group 97"/>
          <p:cNvGrpSpPr/>
          <p:nvPr/>
        </p:nvGrpSpPr>
        <p:grpSpPr>
          <a:xfrm>
            <a:off x="6883194" y="5592880"/>
            <a:ext cx="9445514" cy="1689916"/>
            <a:chOff x="0" y="0"/>
            <a:chExt cx="12594018" cy="2253221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12593955" cy="2253234"/>
            </a:xfrm>
            <a:custGeom>
              <a:avLst/>
              <a:gdLst/>
              <a:ahLst/>
              <a:cxnLst/>
              <a:rect l="l" t="t" r="r" b="b"/>
              <a:pathLst>
                <a:path w="12593955" h="2253234">
                  <a:moveTo>
                    <a:pt x="0" y="221615"/>
                  </a:moveTo>
                  <a:cubicBezTo>
                    <a:pt x="0" y="99187"/>
                    <a:pt x="99187" y="0"/>
                    <a:pt x="221615" y="0"/>
                  </a:cubicBezTo>
                  <a:lnTo>
                    <a:pt x="12372340" y="0"/>
                  </a:lnTo>
                  <a:cubicBezTo>
                    <a:pt x="12494768" y="0"/>
                    <a:pt x="12593955" y="99187"/>
                    <a:pt x="12593955" y="221615"/>
                  </a:cubicBezTo>
                  <a:lnTo>
                    <a:pt x="12593955" y="2031619"/>
                  </a:lnTo>
                  <a:cubicBezTo>
                    <a:pt x="12593955" y="2154047"/>
                    <a:pt x="12494768" y="2253234"/>
                    <a:pt x="12372340" y="2253234"/>
                  </a:cubicBezTo>
                  <a:lnTo>
                    <a:pt x="221615" y="2253234"/>
                  </a:lnTo>
                  <a:cubicBezTo>
                    <a:pt x="99187" y="2253234"/>
                    <a:pt x="0" y="2154047"/>
                    <a:pt x="0" y="2031619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99" name="Group 99"/>
          <p:cNvGrpSpPr/>
          <p:nvPr/>
        </p:nvGrpSpPr>
        <p:grpSpPr>
          <a:xfrm>
            <a:off x="7261441" y="5957402"/>
            <a:ext cx="4049382" cy="398078"/>
            <a:chOff x="0" y="0"/>
            <a:chExt cx="5399176" cy="530771"/>
          </a:xfrm>
        </p:grpSpPr>
        <p:sp>
          <p:nvSpPr>
            <p:cNvPr id="100" name="Freeform 100"/>
            <p:cNvSpPr/>
            <p:nvPr/>
          </p:nvSpPr>
          <p:spPr>
            <a:xfrm>
              <a:off x="0" y="0"/>
              <a:ext cx="5399178" cy="530767"/>
            </a:xfrm>
            <a:custGeom>
              <a:avLst/>
              <a:gdLst/>
              <a:ahLst/>
              <a:cxnLst/>
              <a:rect l="l" t="t" r="r" b="b"/>
              <a:pathLst>
                <a:path w="5399178" h="530767">
                  <a:moveTo>
                    <a:pt x="0" y="0"/>
                  </a:moveTo>
                  <a:lnTo>
                    <a:pt x="5399178" y="0"/>
                  </a:lnTo>
                  <a:lnTo>
                    <a:pt x="5399178" y="530767"/>
                  </a:lnTo>
                  <a:lnTo>
                    <a:pt x="0" y="53076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8209" b="-148210"/>
              </a:stretch>
            </a:blipFill>
          </p:spPr>
        </p:sp>
        <p:sp>
          <p:nvSpPr>
            <p:cNvPr id="101" name="TextBox 101"/>
            <p:cNvSpPr txBox="1"/>
            <p:nvPr/>
          </p:nvSpPr>
          <p:spPr>
            <a:xfrm>
              <a:off x="0" y="0"/>
              <a:ext cx="5399176" cy="5307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12"/>
                </a:lnSpc>
              </a:pPr>
              <a:r>
                <a:rPr lang="en-US" sz="2176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Low estimated bulk density</a:t>
              </a:r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11187284" y="5971127"/>
            <a:ext cx="4529823" cy="384353"/>
            <a:chOff x="0" y="0"/>
            <a:chExt cx="6039764" cy="512470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6039758" cy="512464"/>
            </a:xfrm>
            <a:custGeom>
              <a:avLst/>
              <a:gdLst/>
              <a:ahLst/>
              <a:cxnLst/>
              <a:rect l="l" t="t" r="r" b="b"/>
              <a:pathLst>
                <a:path w="6039758" h="512464">
                  <a:moveTo>
                    <a:pt x="0" y="0"/>
                  </a:moveTo>
                  <a:lnTo>
                    <a:pt x="6039758" y="0"/>
                  </a:lnTo>
                  <a:lnTo>
                    <a:pt x="6039758" y="512464"/>
                  </a:lnTo>
                  <a:lnTo>
                    <a:pt x="0" y="5124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9644" b="-179645"/>
              </a:stretch>
            </a:blipFill>
          </p:spPr>
        </p:sp>
        <p:sp>
          <p:nvSpPr>
            <p:cNvPr id="104" name="TextBox 104"/>
            <p:cNvSpPr txBox="1"/>
            <p:nvPr/>
          </p:nvSpPr>
          <p:spPr>
            <a:xfrm>
              <a:off x="0" y="0"/>
              <a:ext cx="6039764" cy="5124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05"/>
                </a:lnSpc>
              </a:pPr>
              <a:r>
                <a:rPr lang="en-US" sz="1921" b="1">
                  <a:solidFill>
                    <a:srgbClr val="FFC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~2.2 g cm⁻³ in one 2025 analysis</a:t>
              </a:r>
            </a:p>
          </p:txBody>
        </p:sp>
      </p:grpSp>
      <p:grpSp>
        <p:nvGrpSpPr>
          <p:cNvPr id="105" name="Group 105"/>
          <p:cNvGrpSpPr/>
          <p:nvPr/>
        </p:nvGrpSpPr>
        <p:grpSpPr>
          <a:xfrm>
            <a:off x="7261441" y="6547647"/>
            <a:ext cx="8208578" cy="439255"/>
            <a:chOff x="0" y="0"/>
            <a:chExt cx="10944771" cy="585673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10944775" cy="585674"/>
            </a:xfrm>
            <a:custGeom>
              <a:avLst/>
              <a:gdLst/>
              <a:ahLst/>
              <a:cxnLst/>
              <a:rect l="l" t="t" r="r" b="b"/>
              <a:pathLst>
                <a:path w="10944775" h="585674">
                  <a:moveTo>
                    <a:pt x="0" y="0"/>
                  </a:moveTo>
                  <a:lnTo>
                    <a:pt x="10944775" y="0"/>
                  </a:lnTo>
                  <a:lnTo>
                    <a:pt x="10944775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14126" b="-314126"/>
              </a:stretch>
            </a:blipFill>
          </p:spPr>
        </p:sp>
        <p:sp>
          <p:nvSpPr>
            <p:cNvPr id="107" name="TextBox 107"/>
            <p:cNvSpPr txBox="1"/>
            <p:nvPr/>
          </p:nvSpPr>
          <p:spPr>
            <a:xfrm>
              <a:off x="0" y="-9525"/>
              <a:ext cx="10944771" cy="5951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35"/>
                </a:lnSpc>
              </a:pPr>
              <a:r>
                <a:rPr lang="en-US" sz="1696">
                  <a:solidFill>
                    <a:srgbClr val="A9B8CA"/>
                  </a:solidFill>
                  <a:latin typeface="Aptos"/>
                  <a:ea typeface="Aptos"/>
                  <a:cs typeface="Aptos"/>
                  <a:sym typeface="Aptos"/>
                </a:rPr>
                <a:t>2025 estimate: ~1.64 M⊕; low density may imply substantial volatiles.</a:t>
              </a:r>
            </a:p>
          </p:txBody>
        </p:sp>
      </p:grpSp>
      <p:grpSp>
        <p:nvGrpSpPr>
          <p:cNvPr id="108" name="Group 108"/>
          <p:cNvGrpSpPr/>
          <p:nvPr/>
        </p:nvGrpSpPr>
        <p:grpSpPr>
          <a:xfrm>
            <a:off x="6883194" y="7624429"/>
            <a:ext cx="9445514" cy="1085936"/>
            <a:chOff x="0" y="0"/>
            <a:chExt cx="12594018" cy="1447914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12593955" cy="1447927"/>
            </a:xfrm>
            <a:custGeom>
              <a:avLst/>
              <a:gdLst/>
              <a:ahLst/>
              <a:cxnLst/>
              <a:rect l="l" t="t" r="r" b="b"/>
              <a:pathLst>
                <a:path w="12593955" h="1447927">
                  <a:moveTo>
                    <a:pt x="0" y="222758"/>
                  </a:moveTo>
                  <a:cubicBezTo>
                    <a:pt x="0" y="99695"/>
                    <a:pt x="99695" y="0"/>
                    <a:pt x="222758" y="0"/>
                  </a:cubicBezTo>
                  <a:lnTo>
                    <a:pt x="12371197" y="0"/>
                  </a:lnTo>
                  <a:cubicBezTo>
                    <a:pt x="12494260" y="0"/>
                    <a:pt x="12593955" y="99695"/>
                    <a:pt x="12593955" y="222758"/>
                  </a:cubicBezTo>
                  <a:lnTo>
                    <a:pt x="12593955" y="1225169"/>
                  </a:lnTo>
                  <a:cubicBezTo>
                    <a:pt x="12593955" y="1348232"/>
                    <a:pt x="12494260" y="1447927"/>
                    <a:pt x="12371197" y="1447927"/>
                  </a:cubicBezTo>
                  <a:lnTo>
                    <a:pt x="222758" y="1447927"/>
                  </a:lnTo>
                  <a:cubicBezTo>
                    <a:pt x="99695" y="1447927"/>
                    <a:pt x="0" y="1348232"/>
                    <a:pt x="0" y="1225169"/>
                  </a:cubicBezTo>
                  <a:close/>
                </a:path>
              </a:pathLst>
            </a:custGeom>
            <a:solidFill>
              <a:srgbClr val="142840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10" name="Group 110"/>
          <p:cNvGrpSpPr/>
          <p:nvPr/>
        </p:nvGrpSpPr>
        <p:grpSpPr>
          <a:xfrm>
            <a:off x="7261441" y="7920323"/>
            <a:ext cx="8579206" cy="507892"/>
            <a:chOff x="0" y="0"/>
            <a:chExt cx="11438941" cy="677189"/>
          </a:xfrm>
        </p:grpSpPr>
        <p:sp>
          <p:nvSpPr>
            <p:cNvPr id="111" name="Freeform 111"/>
            <p:cNvSpPr/>
            <p:nvPr/>
          </p:nvSpPr>
          <p:spPr>
            <a:xfrm>
              <a:off x="0" y="0"/>
              <a:ext cx="11438937" cy="677185"/>
            </a:xfrm>
            <a:custGeom>
              <a:avLst/>
              <a:gdLst/>
              <a:ahLst/>
              <a:cxnLst/>
              <a:rect l="l" t="t" r="r" b="b"/>
              <a:pathLst>
                <a:path w="11438937" h="677185">
                  <a:moveTo>
                    <a:pt x="0" y="0"/>
                  </a:moveTo>
                  <a:lnTo>
                    <a:pt x="11438937" y="0"/>
                  </a:lnTo>
                  <a:lnTo>
                    <a:pt x="11438937" y="677185"/>
                  </a:lnTo>
                  <a:lnTo>
                    <a:pt x="0" y="67718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79138" b="-279139"/>
              </a:stretch>
            </a:blipFill>
          </p:spPr>
        </p:sp>
        <p:sp>
          <p:nvSpPr>
            <p:cNvPr id="112" name="TextBox 112"/>
            <p:cNvSpPr txBox="1"/>
            <p:nvPr/>
          </p:nvSpPr>
          <p:spPr>
            <a:xfrm>
              <a:off x="0" y="0"/>
              <a:ext cx="11438941" cy="67718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1"/>
                </a:lnSpc>
              </a:pPr>
              <a:r>
                <a:rPr lang="en-US" sz="1951" b="1">
                  <a:solidFill>
                    <a:srgbClr val="B8A5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The key question: can the interior leave a detectable chemical signature in the atmosphere?</a:t>
              </a:r>
            </a:p>
          </p:txBody>
        </p:sp>
      </p:grpSp>
      <p:grpSp>
        <p:nvGrpSpPr>
          <p:cNvPr id="113" name="Group 113"/>
          <p:cNvGrpSpPr/>
          <p:nvPr/>
        </p:nvGrpSpPr>
        <p:grpSpPr>
          <a:xfrm>
            <a:off x="878510" y="9443990"/>
            <a:ext cx="16540705" cy="247079"/>
            <a:chOff x="0" y="0"/>
            <a:chExt cx="22054274" cy="329438"/>
          </a:xfrm>
        </p:grpSpPr>
        <p:sp>
          <p:nvSpPr>
            <p:cNvPr id="114" name="Freeform 114"/>
            <p:cNvSpPr/>
            <p:nvPr/>
          </p:nvSpPr>
          <p:spPr>
            <a:xfrm>
              <a:off x="0" y="0"/>
              <a:ext cx="22054269" cy="329441"/>
            </a:xfrm>
            <a:custGeom>
              <a:avLst/>
              <a:gdLst/>
              <a:ahLst/>
              <a:cxnLst/>
              <a:rect l="l" t="t" r="r" b="b"/>
              <a:pathLst>
                <a:path w="22054269" h="329441">
                  <a:moveTo>
                    <a:pt x="0" y="0"/>
                  </a:moveTo>
                  <a:lnTo>
                    <a:pt x="22054269" y="0"/>
                  </a:lnTo>
                  <a:lnTo>
                    <a:pt x="22054269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54415" b="-1254414"/>
              </a:stretch>
            </a:blipFill>
          </p:spPr>
        </p:sp>
        <p:sp>
          <p:nvSpPr>
            <p:cNvPr id="115" name="TextBox 115"/>
            <p:cNvSpPr txBox="1"/>
            <p:nvPr/>
          </p:nvSpPr>
          <p:spPr>
            <a:xfrm>
              <a:off x="0" y="0"/>
              <a:ext cx="22054274" cy="32943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41"/>
                </a:lnSpc>
              </a:pPr>
              <a:r>
                <a:rPr lang="en-US" sz="1200" i="1">
                  <a:solidFill>
                    <a:srgbClr val="74869B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Kostov et al. (2019); Cadieux et al. (2025); conceptual art only—not a resolved image of L 98-59 d.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35" y="-9535"/>
            <a:ext cx="18320909" cy="10314108"/>
            <a:chOff x="0" y="0"/>
            <a:chExt cx="24427878" cy="137521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27814" cy="13752195"/>
            </a:xfrm>
            <a:custGeom>
              <a:avLst/>
              <a:gdLst/>
              <a:ahLst/>
              <a:cxnLst/>
              <a:rect l="l" t="t" r="r" b="b"/>
              <a:pathLst>
                <a:path w="24427814" h="13752195">
                  <a:moveTo>
                    <a:pt x="0" y="0"/>
                  </a:moveTo>
                  <a:lnTo>
                    <a:pt x="24427814" y="0"/>
                  </a:lnTo>
                  <a:lnTo>
                    <a:pt x="24427814" y="13752195"/>
                  </a:lnTo>
                  <a:lnTo>
                    <a:pt x="0" y="13752195"/>
                  </a:lnTo>
                  <a:close/>
                </a:path>
              </a:pathLst>
            </a:custGeom>
            <a:solidFill>
              <a:srgbClr val="07111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66995" y="663073"/>
            <a:ext cx="67113" cy="67113"/>
            <a:chOff x="0" y="0"/>
            <a:chExt cx="89484" cy="894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024073" y="1225877"/>
            <a:ext cx="46520" cy="46520"/>
            <a:chOff x="0" y="0"/>
            <a:chExt cx="62027" cy="6202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373397" y="484632"/>
            <a:ext cx="46520" cy="46520"/>
            <a:chOff x="0" y="0"/>
            <a:chExt cx="62027" cy="620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514759" y="1198416"/>
            <a:ext cx="46520" cy="46520"/>
            <a:chOff x="0" y="0"/>
            <a:chExt cx="62027" cy="620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1658181" y="800348"/>
            <a:ext cx="46520" cy="46520"/>
            <a:chOff x="0" y="0"/>
            <a:chExt cx="62027" cy="6202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4142720" y="1143514"/>
            <a:ext cx="67113" cy="67113"/>
            <a:chOff x="0" y="0"/>
            <a:chExt cx="89484" cy="894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7148877" y="608171"/>
            <a:ext cx="46520" cy="46520"/>
            <a:chOff x="0" y="0"/>
            <a:chExt cx="62027" cy="6202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459230" y="2873083"/>
            <a:ext cx="46520" cy="46520"/>
            <a:chOff x="0" y="0"/>
            <a:chExt cx="62027" cy="6202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5069357" y="2269103"/>
            <a:ext cx="46520" cy="46520"/>
            <a:chOff x="0" y="0"/>
            <a:chExt cx="62027" cy="6202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7897063" y="3353514"/>
            <a:ext cx="46520" cy="46520"/>
            <a:chOff x="0" y="0"/>
            <a:chExt cx="62027" cy="6202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1177749" y="2351465"/>
            <a:ext cx="67113" cy="67113"/>
            <a:chOff x="0" y="0"/>
            <a:chExt cx="89484" cy="8948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6476259" y="3010348"/>
            <a:ext cx="46520" cy="46520"/>
            <a:chOff x="0" y="0"/>
            <a:chExt cx="62027" cy="6202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7354769" y="4945818"/>
            <a:ext cx="46520" cy="46520"/>
            <a:chOff x="0" y="0"/>
            <a:chExt cx="62027" cy="6202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827799" y="5481161"/>
            <a:ext cx="46520" cy="46520"/>
            <a:chOff x="0" y="0"/>
            <a:chExt cx="62027" cy="6202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3833946" y="4863455"/>
            <a:ext cx="46520" cy="46520"/>
            <a:chOff x="0" y="0"/>
            <a:chExt cx="62027" cy="6202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6524387" y="6991093"/>
            <a:ext cx="67113" cy="67113"/>
            <a:chOff x="0" y="0"/>
            <a:chExt cx="89484" cy="8948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9736445" y="5975318"/>
            <a:ext cx="46520" cy="46520"/>
            <a:chOff x="0" y="0"/>
            <a:chExt cx="62027" cy="6202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13387749" y="8089230"/>
            <a:ext cx="46520" cy="46520"/>
            <a:chOff x="0" y="0"/>
            <a:chExt cx="62027" cy="62027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6531171" y="7128367"/>
            <a:ext cx="46520" cy="46520"/>
            <a:chOff x="0" y="0"/>
            <a:chExt cx="62027" cy="6202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2269103" y="9050103"/>
            <a:ext cx="46520" cy="46520"/>
            <a:chOff x="0" y="0"/>
            <a:chExt cx="62027" cy="6202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7402897" y="9475632"/>
            <a:ext cx="67113" cy="67113"/>
            <a:chOff x="0" y="0"/>
            <a:chExt cx="89484" cy="8948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1260112" y="9187377"/>
            <a:ext cx="46520" cy="46520"/>
            <a:chOff x="0" y="0"/>
            <a:chExt cx="62027" cy="62027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15570298" y="9118740"/>
            <a:ext cx="46520" cy="46520"/>
            <a:chOff x="0" y="0"/>
            <a:chExt cx="62027" cy="62027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50" name="Group 50"/>
          <p:cNvGrpSpPr/>
          <p:nvPr/>
        </p:nvGrpSpPr>
        <p:grpSpPr>
          <a:xfrm>
            <a:off x="851059" y="370618"/>
            <a:ext cx="10981382" cy="301990"/>
            <a:chOff x="0" y="0"/>
            <a:chExt cx="14641843" cy="402654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4641840" cy="402651"/>
            </a:xfrm>
            <a:custGeom>
              <a:avLst/>
              <a:gdLst/>
              <a:ahLst/>
              <a:cxnLst/>
              <a:rect l="l" t="t" r="r" b="b"/>
              <a:pathLst>
                <a:path w="14641840" h="402651">
                  <a:moveTo>
                    <a:pt x="0" y="0"/>
                  </a:moveTo>
                  <a:lnTo>
                    <a:pt x="14641840" y="0"/>
                  </a:lnTo>
                  <a:lnTo>
                    <a:pt x="14641840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8546" b="-658547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0"/>
              <a:ext cx="14641843" cy="402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85"/>
                </a:lnSpc>
              </a:pPr>
              <a:r>
                <a:rPr lang="en-US" sz="1321" b="1" spc="240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L 98-59 D • INTERIOR–ATMOSPHERE COUPLING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51059" y="782422"/>
            <a:ext cx="16540705" cy="754970"/>
            <a:chOff x="0" y="0"/>
            <a:chExt cx="22054274" cy="1006626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22054269" cy="1006625"/>
            </a:xfrm>
            <a:custGeom>
              <a:avLst/>
              <a:gdLst/>
              <a:ahLst/>
              <a:cxnLst/>
              <a:rect l="l" t="t" r="r" b="b"/>
              <a:pathLst>
                <a:path w="22054269" h="1006625">
                  <a:moveTo>
                    <a:pt x="0" y="0"/>
                  </a:moveTo>
                  <a:lnTo>
                    <a:pt x="22054269" y="0"/>
                  </a:lnTo>
                  <a:lnTo>
                    <a:pt x="22054269" y="1006625"/>
                  </a:lnTo>
                  <a:lnTo>
                    <a:pt x="0" y="10066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76899" b="-376900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0"/>
              <a:ext cx="22054274" cy="10066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683"/>
                </a:lnSpc>
              </a:pPr>
              <a:r>
                <a:rPr lang="en-US" sz="3903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 Possible Permanent Magma Ocean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 rot="3180">
            <a:off x="843429" y="1697355"/>
            <a:ext cx="16624592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7" name="Group 57"/>
          <p:cNvGrpSpPr/>
          <p:nvPr/>
        </p:nvGrpSpPr>
        <p:grpSpPr>
          <a:xfrm>
            <a:off x="851059" y="9883245"/>
            <a:ext cx="10295039" cy="192176"/>
            <a:chOff x="0" y="0"/>
            <a:chExt cx="13726719" cy="256235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3726723" cy="256232"/>
            </a:xfrm>
            <a:custGeom>
              <a:avLst/>
              <a:gdLst/>
              <a:ahLst/>
              <a:cxnLst/>
              <a:rect l="l" t="t" r="r" b="b"/>
              <a:pathLst>
                <a:path w="13726723" h="256232">
                  <a:moveTo>
                    <a:pt x="0" y="0"/>
                  </a:moveTo>
                  <a:lnTo>
                    <a:pt x="13726723" y="0"/>
                  </a:lnTo>
                  <a:lnTo>
                    <a:pt x="13726723" y="256232"/>
                  </a:lnTo>
                  <a:lnTo>
                    <a:pt x="0" y="25623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93840" b="-993841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0"/>
              <a:ext cx="13726719" cy="2562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387"/>
                </a:lnSpc>
              </a:pPr>
              <a:r>
                <a:rPr lang="en-US" sz="1155" spc="105">
                  <a:solidFill>
                    <a:srgbClr val="74869B"/>
                  </a:solidFill>
                  <a:latin typeface="Aptos"/>
                  <a:ea typeface="Aptos"/>
                  <a:cs typeface="Aptos"/>
                  <a:sym typeface="Aptos"/>
                </a:rPr>
                <a:t>COMPARATIVE PLANETOLOGY  •  SPACE RESEARCH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6609333" y="9842059"/>
            <a:ext cx="754971" cy="247079"/>
            <a:chOff x="0" y="0"/>
            <a:chExt cx="1006627" cy="32943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006626" cy="329441"/>
            </a:xfrm>
            <a:custGeom>
              <a:avLst/>
              <a:gdLst/>
              <a:ahLst/>
              <a:cxnLst/>
              <a:rect l="l" t="t" r="r" b="b"/>
              <a:pathLst>
                <a:path w="1006626" h="329441">
                  <a:moveTo>
                    <a:pt x="0" y="0"/>
                  </a:moveTo>
                  <a:lnTo>
                    <a:pt x="1006626" y="0"/>
                  </a:lnTo>
                  <a:lnTo>
                    <a:pt x="1006626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538" b="-9537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9525"/>
              <a:ext cx="1006627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1"/>
                </a:lnSpc>
              </a:pPr>
              <a:r>
                <a:rPr lang="en-US" sz="1351" b="1">
                  <a:solidFill>
                    <a:srgbClr val="A9B8C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10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1043235" y="2127647"/>
            <a:ext cx="4529823" cy="315716"/>
            <a:chOff x="0" y="0"/>
            <a:chExt cx="6039764" cy="420954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6039758" cy="420953"/>
            </a:xfrm>
            <a:custGeom>
              <a:avLst/>
              <a:gdLst/>
              <a:ahLst/>
              <a:cxnLst/>
              <a:rect l="l" t="t" r="r" b="b"/>
              <a:pathLst>
                <a:path w="6039758" h="420953">
                  <a:moveTo>
                    <a:pt x="0" y="0"/>
                  </a:moveTo>
                  <a:lnTo>
                    <a:pt x="6039758" y="0"/>
                  </a:lnTo>
                  <a:lnTo>
                    <a:pt x="6039758" y="420953"/>
                  </a:lnTo>
                  <a:lnTo>
                    <a:pt x="0" y="42095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9568" b="-229568"/>
              </a:stretch>
            </a:blipFill>
          </p:spPr>
        </p:sp>
        <p:sp>
          <p:nvSpPr>
            <p:cNvPr id="65" name="TextBox 65"/>
            <p:cNvSpPr txBox="1"/>
            <p:nvPr/>
          </p:nvSpPr>
          <p:spPr>
            <a:xfrm>
              <a:off x="0" y="-9525"/>
              <a:ext cx="6039764" cy="43047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621"/>
                </a:lnSpc>
              </a:pPr>
              <a:r>
                <a:rPr lang="en-US" sz="1351" b="1" spc="180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MODELLED FEEDBACK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1035606" y="2737723"/>
            <a:ext cx="5890289" cy="1085936"/>
            <a:chOff x="0" y="0"/>
            <a:chExt cx="7853718" cy="1447914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7853680" cy="1447927"/>
            </a:xfrm>
            <a:custGeom>
              <a:avLst/>
              <a:gdLst/>
              <a:ahLst/>
              <a:cxnLst/>
              <a:rect l="l" t="t" r="r" b="b"/>
              <a:pathLst>
                <a:path w="7853680" h="1447927">
                  <a:moveTo>
                    <a:pt x="0" y="222758"/>
                  </a:moveTo>
                  <a:cubicBezTo>
                    <a:pt x="0" y="99695"/>
                    <a:pt x="99695" y="0"/>
                    <a:pt x="222758" y="0"/>
                  </a:cubicBezTo>
                  <a:lnTo>
                    <a:pt x="7630922" y="0"/>
                  </a:lnTo>
                  <a:cubicBezTo>
                    <a:pt x="7753985" y="0"/>
                    <a:pt x="7853680" y="99695"/>
                    <a:pt x="7853680" y="222758"/>
                  </a:cubicBezTo>
                  <a:lnTo>
                    <a:pt x="7853680" y="1225169"/>
                  </a:lnTo>
                  <a:cubicBezTo>
                    <a:pt x="7853680" y="1348232"/>
                    <a:pt x="7753985" y="1447927"/>
                    <a:pt x="7630922" y="1447927"/>
                  </a:cubicBezTo>
                  <a:lnTo>
                    <a:pt x="222758" y="1447927"/>
                  </a:lnTo>
                  <a:cubicBezTo>
                    <a:pt x="99695" y="1447927"/>
                    <a:pt x="0" y="1348232"/>
                    <a:pt x="0" y="1225169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68" name="Group 68"/>
          <p:cNvGrpSpPr/>
          <p:nvPr/>
        </p:nvGrpSpPr>
        <p:grpSpPr>
          <a:xfrm>
            <a:off x="1335691" y="3010348"/>
            <a:ext cx="499501" cy="499501"/>
            <a:chOff x="0" y="0"/>
            <a:chExt cx="666001" cy="666001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665988" cy="665988"/>
            </a:xfrm>
            <a:custGeom>
              <a:avLst/>
              <a:gdLst/>
              <a:ahLst/>
              <a:cxnLst/>
              <a:rect l="l" t="t" r="r" b="b"/>
              <a:pathLst>
                <a:path w="665988" h="665988">
                  <a:moveTo>
                    <a:pt x="0" y="332994"/>
                  </a:moveTo>
                  <a:cubicBezTo>
                    <a:pt x="0" y="149098"/>
                    <a:pt x="149098" y="0"/>
                    <a:pt x="332994" y="0"/>
                  </a:cubicBezTo>
                  <a:cubicBezTo>
                    <a:pt x="516890" y="0"/>
                    <a:pt x="665988" y="149098"/>
                    <a:pt x="665988" y="332994"/>
                  </a:cubicBezTo>
                  <a:cubicBezTo>
                    <a:pt x="665988" y="516890"/>
                    <a:pt x="516890" y="665988"/>
                    <a:pt x="332994" y="665988"/>
                  </a:cubicBezTo>
                  <a:cubicBezTo>
                    <a:pt x="149098" y="665988"/>
                    <a:pt x="0" y="516890"/>
                    <a:pt x="0" y="332994"/>
                  </a:cubicBezTo>
                  <a:close/>
                </a:path>
              </a:pathLst>
            </a:custGeom>
            <a:solidFill>
              <a:srgbClr val="B8A5FF"/>
            </a:solidFill>
          </p:spPr>
        </p:sp>
      </p:grpSp>
      <p:grpSp>
        <p:nvGrpSpPr>
          <p:cNvPr id="70" name="Group 70"/>
          <p:cNvGrpSpPr/>
          <p:nvPr/>
        </p:nvGrpSpPr>
        <p:grpSpPr>
          <a:xfrm>
            <a:off x="1345216" y="3019882"/>
            <a:ext cx="480431" cy="439255"/>
            <a:chOff x="0" y="0"/>
            <a:chExt cx="640575" cy="585673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640580" cy="585674"/>
            </a:xfrm>
            <a:custGeom>
              <a:avLst/>
              <a:gdLst/>
              <a:ahLst/>
              <a:cxnLst/>
              <a:rect l="l" t="t" r="r" b="b"/>
              <a:pathLst>
                <a:path w="640580" h="585674">
                  <a:moveTo>
                    <a:pt x="0" y="0"/>
                  </a:moveTo>
                  <a:lnTo>
                    <a:pt x="640580" y="0"/>
                  </a:lnTo>
                  <a:lnTo>
                    <a:pt x="640580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7306" r="-67305"/>
              </a:stretch>
            </a:blipFill>
          </p:spPr>
        </p:sp>
        <p:sp>
          <p:nvSpPr>
            <p:cNvPr id="72" name="TextBox 72"/>
            <p:cNvSpPr txBox="1"/>
            <p:nvPr/>
          </p:nvSpPr>
          <p:spPr>
            <a:xfrm>
              <a:off x="0" y="0"/>
              <a:ext cx="640575" cy="5856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981"/>
                </a:lnSpc>
              </a:pPr>
              <a:r>
                <a:rPr lang="en-US" sz="1651" b="1">
                  <a:solidFill>
                    <a:srgbClr val="07111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2072735" y="2910068"/>
            <a:ext cx="4255284" cy="329441"/>
            <a:chOff x="0" y="0"/>
            <a:chExt cx="5673712" cy="439255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5673713" cy="439255"/>
            </a:xfrm>
            <a:custGeom>
              <a:avLst/>
              <a:gdLst/>
              <a:ahLst/>
              <a:cxnLst/>
              <a:rect l="l" t="t" r="r" b="b"/>
              <a:pathLst>
                <a:path w="5673713" h="439255">
                  <a:moveTo>
                    <a:pt x="0" y="0"/>
                  </a:moveTo>
                  <a:lnTo>
                    <a:pt x="5673713" y="0"/>
                  </a:lnTo>
                  <a:lnTo>
                    <a:pt x="5673713" y="439255"/>
                  </a:lnTo>
                  <a:lnTo>
                    <a:pt x="0" y="43925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1681" b="-201681"/>
              </a:stretch>
            </a:blipFill>
          </p:spPr>
        </p:sp>
        <p:sp>
          <p:nvSpPr>
            <p:cNvPr id="75" name="TextBox 75"/>
            <p:cNvSpPr txBox="1"/>
            <p:nvPr/>
          </p:nvSpPr>
          <p:spPr>
            <a:xfrm>
              <a:off x="0" y="0"/>
              <a:ext cx="5673712" cy="4392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Tidal dissipation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2072735" y="3335598"/>
            <a:ext cx="4227833" cy="301990"/>
            <a:chOff x="0" y="0"/>
            <a:chExt cx="5637111" cy="402654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5637108" cy="402651"/>
            </a:xfrm>
            <a:custGeom>
              <a:avLst/>
              <a:gdLst/>
              <a:ahLst/>
              <a:cxnLst/>
              <a:rect l="l" t="t" r="r" b="b"/>
              <a:pathLst>
                <a:path w="5637108" h="402651">
                  <a:moveTo>
                    <a:pt x="0" y="0"/>
                  </a:moveTo>
                  <a:lnTo>
                    <a:pt x="5637108" y="0"/>
                  </a:lnTo>
                  <a:lnTo>
                    <a:pt x="5637108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2790" b="-222791"/>
              </a:stretch>
            </a:blipFill>
          </p:spPr>
        </p:sp>
        <p:sp>
          <p:nvSpPr>
            <p:cNvPr id="78" name="TextBox 78"/>
            <p:cNvSpPr txBox="1"/>
            <p:nvPr/>
          </p:nvSpPr>
          <p:spPr>
            <a:xfrm>
              <a:off x="0" y="0"/>
              <a:ext cx="5637111" cy="402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711"/>
                </a:lnSpc>
              </a:pPr>
              <a:r>
                <a:rPr lang="en-US" sz="1426">
                  <a:solidFill>
                    <a:srgbClr val="A9B8CA"/>
                  </a:solidFill>
                  <a:latin typeface="Aptos"/>
                  <a:ea typeface="Aptos"/>
                  <a:cs typeface="Aptos"/>
                  <a:sym typeface="Aptos"/>
                </a:rPr>
                <a:t>Adds energy to the interior</a:t>
              </a:r>
            </a:p>
          </p:txBody>
        </p:sp>
      </p:grpSp>
      <p:sp>
        <p:nvSpPr>
          <p:cNvPr id="79" name="AutoShape 79"/>
          <p:cNvSpPr/>
          <p:nvPr/>
        </p:nvSpPr>
        <p:spPr>
          <a:xfrm rot="5177100">
            <a:off x="3833641" y="3962257"/>
            <a:ext cx="294218" cy="0"/>
          </a:xfrm>
          <a:prstGeom prst="line">
            <a:avLst/>
          </a:prstGeom>
          <a:ln w="9525" cap="rnd">
            <a:solidFill>
              <a:srgbClr val="6DE0D2"/>
            </a:solidFill>
            <a:prstDash val="solid"/>
            <a:headEnd type="none" w="sm" len="sm"/>
            <a:tailEnd type="triangle" w="lg" len="med"/>
          </a:ln>
        </p:spPr>
      </p:sp>
      <p:grpSp>
        <p:nvGrpSpPr>
          <p:cNvPr id="80" name="Group 80"/>
          <p:cNvGrpSpPr/>
          <p:nvPr/>
        </p:nvGrpSpPr>
        <p:grpSpPr>
          <a:xfrm>
            <a:off x="1035606" y="4137841"/>
            <a:ext cx="5890289" cy="1085936"/>
            <a:chOff x="0" y="0"/>
            <a:chExt cx="7853718" cy="1447914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7853680" cy="1447927"/>
            </a:xfrm>
            <a:custGeom>
              <a:avLst/>
              <a:gdLst/>
              <a:ahLst/>
              <a:cxnLst/>
              <a:rect l="l" t="t" r="r" b="b"/>
              <a:pathLst>
                <a:path w="7853680" h="1447927">
                  <a:moveTo>
                    <a:pt x="0" y="222758"/>
                  </a:moveTo>
                  <a:cubicBezTo>
                    <a:pt x="0" y="99695"/>
                    <a:pt x="99695" y="0"/>
                    <a:pt x="222758" y="0"/>
                  </a:cubicBezTo>
                  <a:lnTo>
                    <a:pt x="7630922" y="0"/>
                  </a:lnTo>
                  <a:cubicBezTo>
                    <a:pt x="7753985" y="0"/>
                    <a:pt x="7853680" y="99695"/>
                    <a:pt x="7853680" y="222758"/>
                  </a:cubicBezTo>
                  <a:lnTo>
                    <a:pt x="7853680" y="1225169"/>
                  </a:lnTo>
                  <a:cubicBezTo>
                    <a:pt x="7853680" y="1348232"/>
                    <a:pt x="7753985" y="1447927"/>
                    <a:pt x="7630922" y="1447927"/>
                  </a:cubicBezTo>
                  <a:lnTo>
                    <a:pt x="222758" y="1447927"/>
                  </a:lnTo>
                  <a:cubicBezTo>
                    <a:pt x="99695" y="1447927"/>
                    <a:pt x="0" y="1348232"/>
                    <a:pt x="0" y="1225169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82" name="Group 82"/>
          <p:cNvGrpSpPr/>
          <p:nvPr/>
        </p:nvGrpSpPr>
        <p:grpSpPr>
          <a:xfrm>
            <a:off x="1335691" y="4410475"/>
            <a:ext cx="499501" cy="499501"/>
            <a:chOff x="0" y="0"/>
            <a:chExt cx="666001" cy="666001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665988" cy="665988"/>
            </a:xfrm>
            <a:custGeom>
              <a:avLst/>
              <a:gdLst/>
              <a:ahLst/>
              <a:cxnLst/>
              <a:rect l="l" t="t" r="r" b="b"/>
              <a:pathLst>
                <a:path w="665988" h="665988">
                  <a:moveTo>
                    <a:pt x="0" y="332994"/>
                  </a:moveTo>
                  <a:cubicBezTo>
                    <a:pt x="0" y="149098"/>
                    <a:pt x="149098" y="0"/>
                    <a:pt x="332994" y="0"/>
                  </a:cubicBezTo>
                  <a:cubicBezTo>
                    <a:pt x="516890" y="0"/>
                    <a:pt x="665988" y="149098"/>
                    <a:pt x="665988" y="332994"/>
                  </a:cubicBezTo>
                  <a:cubicBezTo>
                    <a:pt x="665988" y="516890"/>
                    <a:pt x="516890" y="665988"/>
                    <a:pt x="332994" y="665988"/>
                  </a:cubicBezTo>
                  <a:cubicBezTo>
                    <a:pt x="149098" y="665988"/>
                    <a:pt x="0" y="516890"/>
                    <a:pt x="0" y="332994"/>
                  </a:cubicBezTo>
                  <a:close/>
                </a:path>
              </a:pathLst>
            </a:custGeom>
            <a:solidFill>
              <a:srgbClr val="FFC477"/>
            </a:solidFill>
          </p:spPr>
        </p:sp>
      </p:grpSp>
      <p:grpSp>
        <p:nvGrpSpPr>
          <p:cNvPr id="84" name="Group 84"/>
          <p:cNvGrpSpPr/>
          <p:nvPr/>
        </p:nvGrpSpPr>
        <p:grpSpPr>
          <a:xfrm>
            <a:off x="1345216" y="4420010"/>
            <a:ext cx="480431" cy="439255"/>
            <a:chOff x="0" y="0"/>
            <a:chExt cx="640575" cy="585673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640580" cy="585674"/>
            </a:xfrm>
            <a:custGeom>
              <a:avLst/>
              <a:gdLst/>
              <a:ahLst/>
              <a:cxnLst/>
              <a:rect l="l" t="t" r="r" b="b"/>
              <a:pathLst>
                <a:path w="640580" h="585674">
                  <a:moveTo>
                    <a:pt x="0" y="0"/>
                  </a:moveTo>
                  <a:lnTo>
                    <a:pt x="640580" y="0"/>
                  </a:lnTo>
                  <a:lnTo>
                    <a:pt x="640580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7306" r="-67305"/>
              </a:stretch>
            </a:blipFill>
          </p:spPr>
        </p:sp>
        <p:sp>
          <p:nvSpPr>
            <p:cNvPr id="86" name="TextBox 86"/>
            <p:cNvSpPr txBox="1"/>
            <p:nvPr/>
          </p:nvSpPr>
          <p:spPr>
            <a:xfrm>
              <a:off x="0" y="0"/>
              <a:ext cx="640575" cy="5856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981"/>
                </a:lnSpc>
              </a:pPr>
              <a:r>
                <a:rPr lang="en-US" sz="1651" b="1">
                  <a:solidFill>
                    <a:srgbClr val="07111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2</a:t>
              </a:r>
            </a:p>
          </p:txBody>
        </p:sp>
      </p:grpSp>
      <p:grpSp>
        <p:nvGrpSpPr>
          <p:cNvPr id="87" name="Group 87"/>
          <p:cNvGrpSpPr/>
          <p:nvPr/>
        </p:nvGrpSpPr>
        <p:grpSpPr>
          <a:xfrm>
            <a:off x="2072735" y="4310196"/>
            <a:ext cx="4255284" cy="329441"/>
            <a:chOff x="0" y="0"/>
            <a:chExt cx="5673712" cy="439255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5673713" cy="439255"/>
            </a:xfrm>
            <a:custGeom>
              <a:avLst/>
              <a:gdLst/>
              <a:ahLst/>
              <a:cxnLst/>
              <a:rect l="l" t="t" r="r" b="b"/>
              <a:pathLst>
                <a:path w="5673713" h="439255">
                  <a:moveTo>
                    <a:pt x="0" y="0"/>
                  </a:moveTo>
                  <a:lnTo>
                    <a:pt x="5673713" y="0"/>
                  </a:lnTo>
                  <a:lnTo>
                    <a:pt x="5673713" y="439255"/>
                  </a:lnTo>
                  <a:lnTo>
                    <a:pt x="0" y="43925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1681" b="-201681"/>
              </a:stretch>
            </a:blipFill>
          </p:spPr>
        </p:sp>
        <p:sp>
          <p:nvSpPr>
            <p:cNvPr id="89" name="TextBox 89"/>
            <p:cNvSpPr txBox="1"/>
            <p:nvPr/>
          </p:nvSpPr>
          <p:spPr>
            <a:xfrm>
              <a:off x="0" y="0"/>
              <a:ext cx="5673712" cy="4392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Atmospheric insulation</a:t>
              </a: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2072735" y="4735716"/>
            <a:ext cx="4227833" cy="301990"/>
            <a:chOff x="0" y="0"/>
            <a:chExt cx="5637111" cy="402654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5637108" cy="402651"/>
            </a:xfrm>
            <a:custGeom>
              <a:avLst/>
              <a:gdLst/>
              <a:ahLst/>
              <a:cxnLst/>
              <a:rect l="l" t="t" r="r" b="b"/>
              <a:pathLst>
                <a:path w="5637108" h="402651">
                  <a:moveTo>
                    <a:pt x="0" y="0"/>
                  </a:moveTo>
                  <a:lnTo>
                    <a:pt x="5637108" y="0"/>
                  </a:lnTo>
                  <a:lnTo>
                    <a:pt x="5637108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2790" b="-222791"/>
              </a:stretch>
            </a:blipFill>
          </p:spPr>
        </p:sp>
        <p:sp>
          <p:nvSpPr>
            <p:cNvPr id="92" name="TextBox 92"/>
            <p:cNvSpPr txBox="1"/>
            <p:nvPr/>
          </p:nvSpPr>
          <p:spPr>
            <a:xfrm>
              <a:off x="0" y="0"/>
              <a:ext cx="5637111" cy="402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711"/>
                </a:lnSpc>
              </a:pPr>
              <a:r>
                <a:rPr lang="en-US" sz="1426">
                  <a:solidFill>
                    <a:srgbClr val="A9B8CA"/>
                  </a:solidFill>
                  <a:latin typeface="Aptos"/>
                  <a:ea typeface="Aptos"/>
                  <a:cs typeface="Aptos"/>
                  <a:sym typeface="Aptos"/>
                </a:rPr>
                <a:t>Slows planetary cooling</a:t>
              </a:r>
            </a:p>
          </p:txBody>
        </p:sp>
      </p:grpSp>
      <p:sp>
        <p:nvSpPr>
          <p:cNvPr id="93" name="AutoShape 93"/>
          <p:cNvSpPr/>
          <p:nvPr/>
        </p:nvSpPr>
        <p:spPr>
          <a:xfrm rot="5177100">
            <a:off x="3833641" y="5362384"/>
            <a:ext cx="294218" cy="0"/>
          </a:xfrm>
          <a:prstGeom prst="line">
            <a:avLst/>
          </a:prstGeom>
          <a:ln w="9525" cap="rnd">
            <a:solidFill>
              <a:srgbClr val="6DE0D2"/>
            </a:solidFill>
            <a:prstDash val="solid"/>
            <a:headEnd type="none" w="sm" len="sm"/>
            <a:tailEnd type="triangle" w="lg" len="med"/>
          </a:ln>
        </p:spPr>
      </p:sp>
      <p:grpSp>
        <p:nvGrpSpPr>
          <p:cNvPr id="94" name="Group 94"/>
          <p:cNvGrpSpPr/>
          <p:nvPr/>
        </p:nvGrpSpPr>
        <p:grpSpPr>
          <a:xfrm>
            <a:off x="1035606" y="5537968"/>
            <a:ext cx="5890289" cy="1085936"/>
            <a:chOff x="0" y="0"/>
            <a:chExt cx="7853718" cy="1447914"/>
          </a:xfrm>
        </p:grpSpPr>
        <p:sp>
          <p:nvSpPr>
            <p:cNvPr id="95" name="Freeform 95"/>
            <p:cNvSpPr/>
            <p:nvPr/>
          </p:nvSpPr>
          <p:spPr>
            <a:xfrm>
              <a:off x="0" y="0"/>
              <a:ext cx="7853680" cy="1447927"/>
            </a:xfrm>
            <a:custGeom>
              <a:avLst/>
              <a:gdLst/>
              <a:ahLst/>
              <a:cxnLst/>
              <a:rect l="l" t="t" r="r" b="b"/>
              <a:pathLst>
                <a:path w="7853680" h="1447927">
                  <a:moveTo>
                    <a:pt x="0" y="222758"/>
                  </a:moveTo>
                  <a:cubicBezTo>
                    <a:pt x="0" y="99695"/>
                    <a:pt x="99695" y="0"/>
                    <a:pt x="222758" y="0"/>
                  </a:cubicBezTo>
                  <a:lnTo>
                    <a:pt x="7630922" y="0"/>
                  </a:lnTo>
                  <a:cubicBezTo>
                    <a:pt x="7753985" y="0"/>
                    <a:pt x="7853680" y="99695"/>
                    <a:pt x="7853680" y="222758"/>
                  </a:cubicBezTo>
                  <a:lnTo>
                    <a:pt x="7853680" y="1225169"/>
                  </a:lnTo>
                  <a:cubicBezTo>
                    <a:pt x="7853680" y="1348232"/>
                    <a:pt x="7753985" y="1447927"/>
                    <a:pt x="7630922" y="1447927"/>
                  </a:cubicBezTo>
                  <a:lnTo>
                    <a:pt x="222758" y="1447927"/>
                  </a:lnTo>
                  <a:cubicBezTo>
                    <a:pt x="99695" y="1447927"/>
                    <a:pt x="0" y="1348232"/>
                    <a:pt x="0" y="1225169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96" name="Group 96"/>
          <p:cNvGrpSpPr/>
          <p:nvPr/>
        </p:nvGrpSpPr>
        <p:grpSpPr>
          <a:xfrm>
            <a:off x="1335691" y="5810602"/>
            <a:ext cx="499501" cy="499501"/>
            <a:chOff x="0" y="0"/>
            <a:chExt cx="666001" cy="666001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665988" cy="665988"/>
            </a:xfrm>
            <a:custGeom>
              <a:avLst/>
              <a:gdLst/>
              <a:ahLst/>
              <a:cxnLst/>
              <a:rect l="l" t="t" r="r" b="b"/>
              <a:pathLst>
                <a:path w="665988" h="665988">
                  <a:moveTo>
                    <a:pt x="0" y="332994"/>
                  </a:moveTo>
                  <a:cubicBezTo>
                    <a:pt x="0" y="149098"/>
                    <a:pt x="149098" y="0"/>
                    <a:pt x="332994" y="0"/>
                  </a:cubicBezTo>
                  <a:cubicBezTo>
                    <a:pt x="516890" y="0"/>
                    <a:pt x="665988" y="149098"/>
                    <a:pt x="665988" y="332994"/>
                  </a:cubicBezTo>
                  <a:cubicBezTo>
                    <a:pt x="665988" y="516890"/>
                    <a:pt x="516890" y="665988"/>
                    <a:pt x="332994" y="665988"/>
                  </a:cubicBezTo>
                  <a:cubicBezTo>
                    <a:pt x="149098" y="665988"/>
                    <a:pt x="0" y="516890"/>
                    <a:pt x="0" y="332994"/>
                  </a:cubicBezTo>
                  <a:close/>
                </a:path>
              </a:pathLst>
            </a:custGeom>
            <a:solidFill>
              <a:srgbClr val="FF8F7A"/>
            </a:solidFill>
          </p:spPr>
        </p:sp>
      </p:grpSp>
      <p:grpSp>
        <p:nvGrpSpPr>
          <p:cNvPr id="98" name="Group 98"/>
          <p:cNvGrpSpPr/>
          <p:nvPr/>
        </p:nvGrpSpPr>
        <p:grpSpPr>
          <a:xfrm>
            <a:off x="1345216" y="5820127"/>
            <a:ext cx="480431" cy="439255"/>
            <a:chOff x="0" y="0"/>
            <a:chExt cx="640575" cy="585673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640580" cy="585674"/>
            </a:xfrm>
            <a:custGeom>
              <a:avLst/>
              <a:gdLst/>
              <a:ahLst/>
              <a:cxnLst/>
              <a:rect l="l" t="t" r="r" b="b"/>
              <a:pathLst>
                <a:path w="640580" h="585674">
                  <a:moveTo>
                    <a:pt x="0" y="0"/>
                  </a:moveTo>
                  <a:lnTo>
                    <a:pt x="640580" y="0"/>
                  </a:lnTo>
                  <a:lnTo>
                    <a:pt x="640580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7306" r="-67305"/>
              </a:stretch>
            </a:blipFill>
          </p:spPr>
        </p:sp>
        <p:sp>
          <p:nvSpPr>
            <p:cNvPr id="100" name="TextBox 100"/>
            <p:cNvSpPr txBox="1"/>
            <p:nvPr/>
          </p:nvSpPr>
          <p:spPr>
            <a:xfrm>
              <a:off x="0" y="0"/>
              <a:ext cx="640575" cy="5856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981"/>
                </a:lnSpc>
              </a:pPr>
              <a:r>
                <a:rPr lang="en-US" sz="1651" b="1">
                  <a:solidFill>
                    <a:srgbClr val="07111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3</a:t>
              </a:r>
            </a:p>
          </p:txBody>
        </p:sp>
      </p:grpSp>
      <p:grpSp>
        <p:nvGrpSpPr>
          <p:cNvPr id="101" name="Group 101"/>
          <p:cNvGrpSpPr/>
          <p:nvPr/>
        </p:nvGrpSpPr>
        <p:grpSpPr>
          <a:xfrm>
            <a:off x="2072735" y="5710314"/>
            <a:ext cx="4255284" cy="329441"/>
            <a:chOff x="0" y="0"/>
            <a:chExt cx="5673712" cy="439255"/>
          </a:xfrm>
        </p:grpSpPr>
        <p:sp>
          <p:nvSpPr>
            <p:cNvPr id="102" name="Freeform 102"/>
            <p:cNvSpPr/>
            <p:nvPr/>
          </p:nvSpPr>
          <p:spPr>
            <a:xfrm>
              <a:off x="0" y="0"/>
              <a:ext cx="5673713" cy="439255"/>
            </a:xfrm>
            <a:custGeom>
              <a:avLst/>
              <a:gdLst/>
              <a:ahLst/>
              <a:cxnLst/>
              <a:rect l="l" t="t" r="r" b="b"/>
              <a:pathLst>
                <a:path w="5673713" h="439255">
                  <a:moveTo>
                    <a:pt x="0" y="0"/>
                  </a:moveTo>
                  <a:lnTo>
                    <a:pt x="5673713" y="0"/>
                  </a:lnTo>
                  <a:lnTo>
                    <a:pt x="5673713" y="439255"/>
                  </a:lnTo>
                  <a:lnTo>
                    <a:pt x="0" y="43925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1681" b="-201681"/>
              </a:stretch>
            </a:blipFill>
          </p:spPr>
        </p:sp>
        <p:sp>
          <p:nvSpPr>
            <p:cNvPr id="103" name="TextBox 103"/>
            <p:cNvSpPr txBox="1"/>
            <p:nvPr/>
          </p:nvSpPr>
          <p:spPr>
            <a:xfrm>
              <a:off x="0" y="0"/>
              <a:ext cx="5673712" cy="4392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Persistent molten mantle</a:t>
              </a:r>
            </a:p>
          </p:txBody>
        </p:sp>
      </p:grpSp>
      <p:grpSp>
        <p:nvGrpSpPr>
          <p:cNvPr id="104" name="Group 104"/>
          <p:cNvGrpSpPr/>
          <p:nvPr/>
        </p:nvGrpSpPr>
        <p:grpSpPr>
          <a:xfrm>
            <a:off x="2072735" y="6135843"/>
            <a:ext cx="4227833" cy="301990"/>
            <a:chOff x="0" y="0"/>
            <a:chExt cx="5637111" cy="402654"/>
          </a:xfrm>
        </p:grpSpPr>
        <p:sp>
          <p:nvSpPr>
            <p:cNvPr id="105" name="Freeform 105"/>
            <p:cNvSpPr/>
            <p:nvPr/>
          </p:nvSpPr>
          <p:spPr>
            <a:xfrm>
              <a:off x="0" y="0"/>
              <a:ext cx="5637108" cy="402651"/>
            </a:xfrm>
            <a:custGeom>
              <a:avLst/>
              <a:gdLst/>
              <a:ahLst/>
              <a:cxnLst/>
              <a:rect l="l" t="t" r="r" b="b"/>
              <a:pathLst>
                <a:path w="5637108" h="402651">
                  <a:moveTo>
                    <a:pt x="0" y="0"/>
                  </a:moveTo>
                  <a:lnTo>
                    <a:pt x="5637108" y="0"/>
                  </a:lnTo>
                  <a:lnTo>
                    <a:pt x="5637108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2790" b="-222791"/>
              </a:stretch>
            </a:blipFill>
          </p:spPr>
        </p:sp>
        <p:sp>
          <p:nvSpPr>
            <p:cNvPr id="106" name="TextBox 106"/>
            <p:cNvSpPr txBox="1"/>
            <p:nvPr/>
          </p:nvSpPr>
          <p:spPr>
            <a:xfrm>
              <a:off x="0" y="0"/>
              <a:ext cx="5637111" cy="402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711"/>
                </a:lnSpc>
              </a:pPr>
              <a:r>
                <a:rPr lang="en-US" sz="1426">
                  <a:solidFill>
                    <a:srgbClr val="A9B8CA"/>
                  </a:solidFill>
                  <a:latin typeface="Aptos"/>
                  <a:ea typeface="Aptos"/>
                  <a:cs typeface="Aptos"/>
                  <a:sym typeface="Aptos"/>
                </a:rPr>
                <a:t>Volatiles can remain in a magma reservoir</a:t>
              </a:r>
            </a:p>
          </p:txBody>
        </p:sp>
      </p:grpSp>
      <p:sp>
        <p:nvSpPr>
          <p:cNvPr id="107" name="AutoShape 107"/>
          <p:cNvSpPr/>
          <p:nvPr/>
        </p:nvSpPr>
        <p:spPr>
          <a:xfrm rot="5177100">
            <a:off x="3833641" y="6762512"/>
            <a:ext cx="294218" cy="0"/>
          </a:xfrm>
          <a:prstGeom prst="line">
            <a:avLst/>
          </a:prstGeom>
          <a:ln w="9525" cap="rnd">
            <a:solidFill>
              <a:srgbClr val="6DE0D2"/>
            </a:solidFill>
            <a:prstDash val="solid"/>
            <a:headEnd type="none" w="sm" len="sm"/>
            <a:tailEnd type="triangle" w="lg" len="med"/>
          </a:ln>
        </p:spPr>
      </p:sp>
      <p:grpSp>
        <p:nvGrpSpPr>
          <p:cNvPr id="108" name="Group 108"/>
          <p:cNvGrpSpPr/>
          <p:nvPr/>
        </p:nvGrpSpPr>
        <p:grpSpPr>
          <a:xfrm>
            <a:off x="1035606" y="6938096"/>
            <a:ext cx="5890289" cy="1085936"/>
            <a:chOff x="0" y="0"/>
            <a:chExt cx="7853718" cy="1447914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7853680" cy="1447927"/>
            </a:xfrm>
            <a:custGeom>
              <a:avLst/>
              <a:gdLst/>
              <a:ahLst/>
              <a:cxnLst/>
              <a:rect l="l" t="t" r="r" b="b"/>
              <a:pathLst>
                <a:path w="7853680" h="1447927">
                  <a:moveTo>
                    <a:pt x="0" y="222758"/>
                  </a:moveTo>
                  <a:cubicBezTo>
                    <a:pt x="0" y="99695"/>
                    <a:pt x="99695" y="0"/>
                    <a:pt x="222758" y="0"/>
                  </a:cubicBezTo>
                  <a:lnTo>
                    <a:pt x="7630922" y="0"/>
                  </a:lnTo>
                  <a:cubicBezTo>
                    <a:pt x="7753985" y="0"/>
                    <a:pt x="7853680" y="99695"/>
                    <a:pt x="7853680" y="222758"/>
                  </a:cubicBezTo>
                  <a:lnTo>
                    <a:pt x="7853680" y="1225169"/>
                  </a:lnTo>
                  <a:cubicBezTo>
                    <a:pt x="7853680" y="1348232"/>
                    <a:pt x="7753985" y="1447927"/>
                    <a:pt x="7630922" y="1447927"/>
                  </a:cubicBezTo>
                  <a:lnTo>
                    <a:pt x="222758" y="1447927"/>
                  </a:lnTo>
                  <a:cubicBezTo>
                    <a:pt x="99695" y="1447927"/>
                    <a:pt x="0" y="1348232"/>
                    <a:pt x="0" y="1225169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10" name="Group 110"/>
          <p:cNvGrpSpPr/>
          <p:nvPr/>
        </p:nvGrpSpPr>
        <p:grpSpPr>
          <a:xfrm>
            <a:off x="1335691" y="7210720"/>
            <a:ext cx="499501" cy="499501"/>
            <a:chOff x="0" y="0"/>
            <a:chExt cx="666001" cy="666001"/>
          </a:xfrm>
        </p:grpSpPr>
        <p:sp>
          <p:nvSpPr>
            <p:cNvPr id="111" name="Freeform 111"/>
            <p:cNvSpPr/>
            <p:nvPr/>
          </p:nvSpPr>
          <p:spPr>
            <a:xfrm>
              <a:off x="0" y="0"/>
              <a:ext cx="665988" cy="665988"/>
            </a:xfrm>
            <a:custGeom>
              <a:avLst/>
              <a:gdLst/>
              <a:ahLst/>
              <a:cxnLst/>
              <a:rect l="l" t="t" r="r" b="b"/>
              <a:pathLst>
                <a:path w="665988" h="665988">
                  <a:moveTo>
                    <a:pt x="0" y="332994"/>
                  </a:moveTo>
                  <a:cubicBezTo>
                    <a:pt x="0" y="149098"/>
                    <a:pt x="149098" y="0"/>
                    <a:pt x="332994" y="0"/>
                  </a:cubicBezTo>
                  <a:cubicBezTo>
                    <a:pt x="516890" y="0"/>
                    <a:pt x="665988" y="149098"/>
                    <a:pt x="665988" y="332994"/>
                  </a:cubicBezTo>
                  <a:cubicBezTo>
                    <a:pt x="665988" y="516890"/>
                    <a:pt x="516890" y="665988"/>
                    <a:pt x="332994" y="665988"/>
                  </a:cubicBezTo>
                  <a:cubicBezTo>
                    <a:pt x="149098" y="665988"/>
                    <a:pt x="0" y="516890"/>
                    <a:pt x="0" y="332994"/>
                  </a:cubicBezTo>
                  <a:close/>
                </a:path>
              </a:pathLst>
            </a:custGeom>
            <a:solidFill>
              <a:srgbClr val="6DE0D2"/>
            </a:solidFill>
          </p:spPr>
        </p:sp>
      </p:grpSp>
      <p:grpSp>
        <p:nvGrpSpPr>
          <p:cNvPr id="112" name="Group 112"/>
          <p:cNvGrpSpPr/>
          <p:nvPr/>
        </p:nvGrpSpPr>
        <p:grpSpPr>
          <a:xfrm>
            <a:off x="1345216" y="7220255"/>
            <a:ext cx="480431" cy="439255"/>
            <a:chOff x="0" y="0"/>
            <a:chExt cx="640575" cy="585673"/>
          </a:xfrm>
        </p:grpSpPr>
        <p:sp>
          <p:nvSpPr>
            <p:cNvPr id="113" name="Freeform 113"/>
            <p:cNvSpPr/>
            <p:nvPr/>
          </p:nvSpPr>
          <p:spPr>
            <a:xfrm>
              <a:off x="0" y="0"/>
              <a:ext cx="640580" cy="585674"/>
            </a:xfrm>
            <a:custGeom>
              <a:avLst/>
              <a:gdLst/>
              <a:ahLst/>
              <a:cxnLst/>
              <a:rect l="l" t="t" r="r" b="b"/>
              <a:pathLst>
                <a:path w="640580" h="585674">
                  <a:moveTo>
                    <a:pt x="0" y="0"/>
                  </a:moveTo>
                  <a:lnTo>
                    <a:pt x="640580" y="0"/>
                  </a:lnTo>
                  <a:lnTo>
                    <a:pt x="640580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7306" r="-67305"/>
              </a:stretch>
            </a:blipFill>
          </p:spPr>
        </p:sp>
        <p:sp>
          <p:nvSpPr>
            <p:cNvPr id="114" name="TextBox 114"/>
            <p:cNvSpPr txBox="1"/>
            <p:nvPr/>
          </p:nvSpPr>
          <p:spPr>
            <a:xfrm>
              <a:off x="0" y="0"/>
              <a:ext cx="640575" cy="5856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981"/>
                </a:lnSpc>
              </a:pPr>
              <a:r>
                <a:rPr lang="en-US" sz="1651" b="1">
                  <a:solidFill>
                    <a:srgbClr val="07111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4</a:t>
              </a:r>
            </a:p>
          </p:txBody>
        </p:sp>
      </p:grpSp>
      <p:grpSp>
        <p:nvGrpSpPr>
          <p:cNvPr id="115" name="Group 115"/>
          <p:cNvGrpSpPr/>
          <p:nvPr/>
        </p:nvGrpSpPr>
        <p:grpSpPr>
          <a:xfrm>
            <a:off x="2072735" y="7110441"/>
            <a:ext cx="4255284" cy="329441"/>
            <a:chOff x="0" y="0"/>
            <a:chExt cx="5673712" cy="439255"/>
          </a:xfrm>
        </p:grpSpPr>
        <p:sp>
          <p:nvSpPr>
            <p:cNvPr id="116" name="Freeform 116"/>
            <p:cNvSpPr/>
            <p:nvPr/>
          </p:nvSpPr>
          <p:spPr>
            <a:xfrm>
              <a:off x="0" y="0"/>
              <a:ext cx="5673713" cy="439255"/>
            </a:xfrm>
            <a:custGeom>
              <a:avLst/>
              <a:gdLst/>
              <a:ahLst/>
              <a:cxnLst/>
              <a:rect l="l" t="t" r="r" b="b"/>
              <a:pathLst>
                <a:path w="5673713" h="439255">
                  <a:moveTo>
                    <a:pt x="0" y="0"/>
                  </a:moveTo>
                  <a:lnTo>
                    <a:pt x="5673713" y="0"/>
                  </a:lnTo>
                  <a:lnTo>
                    <a:pt x="5673713" y="439255"/>
                  </a:lnTo>
                  <a:lnTo>
                    <a:pt x="0" y="43925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1681" b="-201681"/>
              </a:stretch>
            </a:blipFill>
          </p:spPr>
        </p:sp>
        <p:sp>
          <p:nvSpPr>
            <p:cNvPr id="117" name="TextBox 117"/>
            <p:cNvSpPr txBox="1"/>
            <p:nvPr/>
          </p:nvSpPr>
          <p:spPr>
            <a:xfrm>
              <a:off x="0" y="0"/>
              <a:ext cx="5673712" cy="4392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Degassing + photochemistry</a:t>
              </a:r>
            </a:p>
          </p:txBody>
        </p:sp>
      </p:grpSp>
      <p:grpSp>
        <p:nvGrpSpPr>
          <p:cNvPr id="118" name="Group 118"/>
          <p:cNvGrpSpPr/>
          <p:nvPr/>
        </p:nvGrpSpPr>
        <p:grpSpPr>
          <a:xfrm>
            <a:off x="2072735" y="7535970"/>
            <a:ext cx="4227833" cy="301990"/>
            <a:chOff x="0" y="0"/>
            <a:chExt cx="5637111" cy="402654"/>
          </a:xfrm>
        </p:grpSpPr>
        <p:sp>
          <p:nvSpPr>
            <p:cNvPr id="119" name="Freeform 119"/>
            <p:cNvSpPr/>
            <p:nvPr/>
          </p:nvSpPr>
          <p:spPr>
            <a:xfrm>
              <a:off x="0" y="0"/>
              <a:ext cx="5637108" cy="402651"/>
            </a:xfrm>
            <a:custGeom>
              <a:avLst/>
              <a:gdLst/>
              <a:ahLst/>
              <a:cxnLst/>
              <a:rect l="l" t="t" r="r" b="b"/>
              <a:pathLst>
                <a:path w="5637108" h="402651">
                  <a:moveTo>
                    <a:pt x="0" y="0"/>
                  </a:moveTo>
                  <a:lnTo>
                    <a:pt x="5637108" y="0"/>
                  </a:lnTo>
                  <a:lnTo>
                    <a:pt x="5637108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2790" b="-222791"/>
              </a:stretch>
            </a:blipFill>
          </p:spPr>
        </p:sp>
        <p:sp>
          <p:nvSpPr>
            <p:cNvPr id="120" name="TextBox 120"/>
            <p:cNvSpPr txBox="1"/>
            <p:nvPr/>
          </p:nvSpPr>
          <p:spPr>
            <a:xfrm>
              <a:off x="0" y="0"/>
              <a:ext cx="5637111" cy="402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711"/>
                </a:lnSpc>
              </a:pPr>
              <a:r>
                <a:rPr lang="en-US" sz="1426">
                  <a:solidFill>
                    <a:srgbClr val="A9B8CA"/>
                  </a:solidFill>
                  <a:latin typeface="Aptos"/>
                  <a:ea typeface="Aptos"/>
                  <a:cs typeface="Aptos"/>
                  <a:sym typeface="Aptos"/>
                </a:rPr>
                <a:t>Interior chemistry may shape atmospheric gases</a:t>
              </a:r>
            </a:p>
          </p:txBody>
        </p:sp>
      </p:grpSp>
      <p:grpSp>
        <p:nvGrpSpPr>
          <p:cNvPr id="121" name="Group 121"/>
          <p:cNvGrpSpPr/>
          <p:nvPr/>
        </p:nvGrpSpPr>
        <p:grpSpPr>
          <a:xfrm>
            <a:off x="8304667" y="2004098"/>
            <a:ext cx="5147520" cy="5147520"/>
            <a:chOff x="0" y="0"/>
            <a:chExt cx="6863359" cy="6863359"/>
          </a:xfrm>
        </p:grpSpPr>
        <p:sp>
          <p:nvSpPr>
            <p:cNvPr id="122" name="Freeform 122" descr="/mnt/data/planetary_slides_assets/l98d_concept.png"/>
            <p:cNvSpPr/>
            <p:nvPr/>
          </p:nvSpPr>
          <p:spPr>
            <a:xfrm>
              <a:off x="0" y="0"/>
              <a:ext cx="6863334" cy="6863334"/>
            </a:xfrm>
            <a:custGeom>
              <a:avLst/>
              <a:gdLst/>
              <a:ahLst/>
              <a:cxnLst/>
              <a:rect l="l" t="t" r="r" b="b"/>
              <a:pathLst>
                <a:path w="6863334" h="6863334">
                  <a:moveTo>
                    <a:pt x="0" y="0"/>
                  </a:moveTo>
                  <a:lnTo>
                    <a:pt x="6863334" y="0"/>
                  </a:lnTo>
                  <a:lnTo>
                    <a:pt x="6863334" y="6863334"/>
                  </a:lnTo>
                  <a:lnTo>
                    <a:pt x="0" y="6863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123" name="Group 123"/>
          <p:cNvGrpSpPr/>
          <p:nvPr/>
        </p:nvGrpSpPr>
        <p:grpSpPr>
          <a:xfrm>
            <a:off x="11797360" y="2161194"/>
            <a:ext cx="4064632" cy="440779"/>
            <a:chOff x="0" y="0"/>
            <a:chExt cx="5419509" cy="587705"/>
          </a:xfrm>
        </p:grpSpPr>
        <p:sp>
          <p:nvSpPr>
            <p:cNvPr id="124" name="Freeform 124"/>
            <p:cNvSpPr/>
            <p:nvPr/>
          </p:nvSpPr>
          <p:spPr>
            <a:xfrm>
              <a:off x="0" y="0"/>
              <a:ext cx="5419471" cy="587629"/>
            </a:xfrm>
            <a:custGeom>
              <a:avLst/>
              <a:gdLst/>
              <a:ahLst/>
              <a:cxnLst/>
              <a:rect l="l" t="t" r="r" b="b"/>
              <a:pathLst>
                <a:path w="5419471" h="587629">
                  <a:moveTo>
                    <a:pt x="0" y="227457"/>
                  </a:moveTo>
                  <a:cubicBezTo>
                    <a:pt x="0" y="101854"/>
                    <a:pt x="101854" y="0"/>
                    <a:pt x="227457" y="0"/>
                  </a:cubicBezTo>
                  <a:lnTo>
                    <a:pt x="5192014" y="0"/>
                  </a:lnTo>
                  <a:cubicBezTo>
                    <a:pt x="5317617" y="0"/>
                    <a:pt x="5419471" y="101854"/>
                    <a:pt x="5419471" y="227457"/>
                  </a:cubicBezTo>
                  <a:lnTo>
                    <a:pt x="5419471" y="360172"/>
                  </a:lnTo>
                  <a:cubicBezTo>
                    <a:pt x="5419471" y="485775"/>
                    <a:pt x="5317617" y="587629"/>
                    <a:pt x="5192014" y="587629"/>
                  </a:cubicBezTo>
                  <a:lnTo>
                    <a:pt x="227457" y="587629"/>
                  </a:lnTo>
                  <a:cubicBezTo>
                    <a:pt x="101854" y="587756"/>
                    <a:pt x="0" y="485902"/>
                    <a:pt x="0" y="360172"/>
                  </a:cubicBezTo>
                  <a:close/>
                </a:path>
              </a:pathLst>
            </a:custGeom>
            <a:solidFill>
              <a:srgbClr val="142840"/>
            </a:solidFill>
          </p:spPr>
        </p:sp>
      </p:grpSp>
      <p:grpSp>
        <p:nvGrpSpPr>
          <p:cNvPr id="125" name="Group 125"/>
          <p:cNvGrpSpPr/>
          <p:nvPr/>
        </p:nvGrpSpPr>
        <p:grpSpPr>
          <a:xfrm>
            <a:off x="11914794" y="2203142"/>
            <a:ext cx="3829755" cy="343167"/>
            <a:chOff x="0" y="0"/>
            <a:chExt cx="5106340" cy="457556"/>
          </a:xfrm>
        </p:grpSpPr>
        <p:sp>
          <p:nvSpPr>
            <p:cNvPr id="126" name="Freeform 126"/>
            <p:cNvSpPr/>
            <p:nvPr/>
          </p:nvSpPr>
          <p:spPr>
            <a:xfrm>
              <a:off x="0" y="0"/>
              <a:ext cx="5106341" cy="457557"/>
            </a:xfrm>
            <a:custGeom>
              <a:avLst/>
              <a:gdLst/>
              <a:ahLst/>
              <a:cxnLst/>
              <a:rect l="l" t="t" r="r" b="b"/>
              <a:pathLst>
                <a:path w="5106341" h="457557">
                  <a:moveTo>
                    <a:pt x="0" y="0"/>
                  </a:moveTo>
                  <a:lnTo>
                    <a:pt x="5106341" y="0"/>
                  </a:lnTo>
                  <a:lnTo>
                    <a:pt x="5106341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67453" b="-167452"/>
              </a:stretch>
            </a:blipFill>
          </p:spPr>
        </p:sp>
        <p:sp>
          <p:nvSpPr>
            <p:cNvPr id="127" name="TextBox 127"/>
            <p:cNvSpPr txBox="1"/>
            <p:nvPr/>
          </p:nvSpPr>
          <p:spPr>
            <a:xfrm>
              <a:off x="0" y="-9525"/>
              <a:ext cx="5106340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531"/>
                </a:lnSpc>
              </a:pPr>
              <a:r>
                <a:rPr lang="en-US" sz="1275" b="1" spc="165">
                  <a:solidFill>
                    <a:srgbClr val="B8A5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ILLUSTRATIVE MODEL DIAGRAM</a:t>
              </a:r>
            </a:p>
          </p:txBody>
        </p:sp>
      </p:grpSp>
      <p:grpSp>
        <p:nvGrpSpPr>
          <p:cNvPr id="128" name="Group 128"/>
          <p:cNvGrpSpPr/>
          <p:nvPr/>
        </p:nvGrpSpPr>
        <p:grpSpPr>
          <a:xfrm>
            <a:off x="12977851" y="4769272"/>
            <a:ext cx="3584200" cy="2389975"/>
            <a:chOff x="0" y="0"/>
            <a:chExt cx="4778934" cy="3186633"/>
          </a:xfrm>
        </p:grpSpPr>
        <p:sp>
          <p:nvSpPr>
            <p:cNvPr id="129" name="Freeform 129"/>
            <p:cNvSpPr/>
            <p:nvPr/>
          </p:nvSpPr>
          <p:spPr>
            <a:xfrm>
              <a:off x="0" y="0"/>
              <a:ext cx="4778883" cy="3186557"/>
            </a:xfrm>
            <a:custGeom>
              <a:avLst/>
              <a:gdLst/>
              <a:ahLst/>
              <a:cxnLst/>
              <a:rect l="l" t="t" r="r" b="b"/>
              <a:pathLst>
                <a:path w="4778883" h="3186557">
                  <a:moveTo>
                    <a:pt x="0" y="220980"/>
                  </a:moveTo>
                  <a:cubicBezTo>
                    <a:pt x="0" y="98933"/>
                    <a:pt x="98933" y="0"/>
                    <a:pt x="220980" y="0"/>
                  </a:cubicBezTo>
                  <a:lnTo>
                    <a:pt x="4557903" y="0"/>
                  </a:lnTo>
                  <a:cubicBezTo>
                    <a:pt x="4679950" y="0"/>
                    <a:pt x="4778883" y="98933"/>
                    <a:pt x="4778883" y="220980"/>
                  </a:cubicBezTo>
                  <a:lnTo>
                    <a:pt x="4778883" y="2965577"/>
                  </a:lnTo>
                  <a:cubicBezTo>
                    <a:pt x="4778883" y="3087624"/>
                    <a:pt x="4679950" y="3186557"/>
                    <a:pt x="4557903" y="3186557"/>
                  </a:cubicBezTo>
                  <a:lnTo>
                    <a:pt x="220980" y="3186557"/>
                  </a:lnTo>
                  <a:cubicBezTo>
                    <a:pt x="98933" y="3186557"/>
                    <a:pt x="0" y="3087624"/>
                    <a:pt x="0" y="2965577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30" name="Group 130"/>
          <p:cNvGrpSpPr/>
          <p:nvPr/>
        </p:nvGrpSpPr>
        <p:grpSpPr>
          <a:xfrm>
            <a:off x="13232559" y="4982804"/>
            <a:ext cx="3074784" cy="754971"/>
            <a:chOff x="0" y="0"/>
            <a:chExt cx="4099712" cy="1006627"/>
          </a:xfrm>
        </p:grpSpPr>
        <p:sp>
          <p:nvSpPr>
            <p:cNvPr id="131" name="Freeform 131"/>
            <p:cNvSpPr/>
            <p:nvPr/>
          </p:nvSpPr>
          <p:spPr>
            <a:xfrm>
              <a:off x="0" y="0"/>
              <a:ext cx="4099715" cy="1006626"/>
            </a:xfrm>
            <a:custGeom>
              <a:avLst/>
              <a:gdLst/>
              <a:ahLst/>
              <a:cxnLst/>
              <a:rect l="l" t="t" r="r" b="b"/>
              <a:pathLst>
                <a:path w="4099715" h="1006626">
                  <a:moveTo>
                    <a:pt x="0" y="0"/>
                  </a:moveTo>
                  <a:lnTo>
                    <a:pt x="4099715" y="0"/>
                  </a:lnTo>
                  <a:lnTo>
                    <a:pt x="4099715" y="1006626"/>
                  </a:lnTo>
                  <a:lnTo>
                    <a:pt x="0" y="100662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9357" b="-29357"/>
              </a:stretch>
            </a:blipFill>
          </p:spPr>
        </p:sp>
        <p:sp>
          <p:nvSpPr>
            <p:cNvPr id="132" name="TextBox 132"/>
            <p:cNvSpPr txBox="1"/>
            <p:nvPr/>
          </p:nvSpPr>
          <p:spPr>
            <a:xfrm>
              <a:off x="0" y="9525"/>
              <a:ext cx="4099712" cy="99710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863"/>
                </a:lnSpc>
              </a:pPr>
              <a:r>
                <a:rPr lang="en-US" sz="4053" b="1">
                  <a:solidFill>
                    <a:srgbClr val="FF8F7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~45%</a:t>
              </a:r>
            </a:p>
          </p:txBody>
        </p:sp>
      </p:grpSp>
      <p:sp>
        <p:nvSpPr>
          <p:cNvPr id="133" name="TextBox 133"/>
          <p:cNvSpPr txBox="1"/>
          <p:nvPr/>
        </p:nvSpPr>
        <p:spPr>
          <a:xfrm>
            <a:off x="13232559" y="5802201"/>
            <a:ext cx="3074784" cy="539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9"/>
              </a:lnSpc>
            </a:pPr>
            <a:r>
              <a:rPr lang="en-US" sz="1816" b="1">
                <a:solidFill>
                  <a:srgbClr val="F3F6FB"/>
                </a:solidFill>
                <a:latin typeface="Aptos Bold"/>
                <a:ea typeface="Aptos Bold"/>
                <a:cs typeface="Aptos Bold"/>
                <a:sym typeface="Aptos Bold"/>
              </a:rPr>
              <a:t>modelled mantle melt fraction</a:t>
            </a:r>
          </a:p>
        </p:txBody>
      </p:sp>
      <p:sp>
        <p:nvSpPr>
          <p:cNvPr id="134" name="TextBox 134"/>
          <p:cNvSpPr txBox="1"/>
          <p:nvPr/>
        </p:nvSpPr>
        <p:spPr>
          <a:xfrm>
            <a:off x="13232559" y="6359671"/>
            <a:ext cx="3074784" cy="682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57"/>
              </a:lnSpc>
            </a:pPr>
            <a:r>
              <a:rPr lang="en-US" sz="1381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Nicholls et al. (2026); not directly measured</a:t>
            </a:r>
          </a:p>
        </p:txBody>
      </p:sp>
      <p:grpSp>
        <p:nvGrpSpPr>
          <p:cNvPr id="135" name="Group 135"/>
          <p:cNvGrpSpPr/>
          <p:nvPr/>
        </p:nvGrpSpPr>
        <p:grpSpPr>
          <a:xfrm>
            <a:off x="7198900" y="7624429"/>
            <a:ext cx="9376877" cy="1085936"/>
            <a:chOff x="0" y="0"/>
            <a:chExt cx="12502502" cy="1447914"/>
          </a:xfrm>
        </p:grpSpPr>
        <p:sp>
          <p:nvSpPr>
            <p:cNvPr id="136" name="Freeform 136"/>
            <p:cNvSpPr/>
            <p:nvPr/>
          </p:nvSpPr>
          <p:spPr>
            <a:xfrm>
              <a:off x="0" y="0"/>
              <a:ext cx="12502514" cy="1447927"/>
            </a:xfrm>
            <a:custGeom>
              <a:avLst/>
              <a:gdLst/>
              <a:ahLst/>
              <a:cxnLst/>
              <a:rect l="l" t="t" r="r" b="b"/>
              <a:pathLst>
                <a:path w="12502514" h="1447927">
                  <a:moveTo>
                    <a:pt x="0" y="222758"/>
                  </a:moveTo>
                  <a:cubicBezTo>
                    <a:pt x="0" y="99695"/>
                    <a:pt x="99695" y="0"/>
                    <a:pt x="222758" y="0"/>
                  </a:cubicBezTo>
                  <a:lnTo>
                    <a:pt x="12279757" y="0"/>
                  </a:lnTo>
                  <a:cubicBezTo>
                    <a:pt x="12402820" y="0"/>
                    <a:pt x="12502514" y="99695"/>
                    <a:pt x="12502514" y="222758"/>
                  </a:cubicBezTo>
                  <a:lnTo>
                    <a:pt x="12502514" y="1225169"/>
                  </a:lnTo>
                  <a:cubicBezTo>
                    <a:pt x="12502514" y="1348232"/>
                    <a:pt x="12402820" y="1447927"/>
                    <a:pt x="12279757" y="1447927"/>
                  </a:cubicBezTo>
                  <a:lnTo>
                    <a:pt x="222758" y="1447927"/>
                  </a:lnTo>
                  <a:cubicBezTo>
                    <a:pt x="99695" y="1447927"/>
                    <a:pt x="0" y="1348232"/>
                    <a:pt x="0" y="1225169"/>
                  </a:cubicBezTo>
                  <a:close/>
                </a:path>
              </a:pathLst>
            </a:custGeom>
            <a:solidFill>
              <a:srgbClr val="142840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37" name="Group 137"/>
          <p:cNvGrpSpPr/>
          <p:nvPr/>
        </p:nvGrpSpPr>
        <p:grpSpPr>
          <a:xfrm>
            <a:off x="7549696" y="7920323"/>
            <a:ext cx="8579206" cy="466706"/>
            <a:chOff x="0" y="0"/>
            <a:chExt cx="11438941" cy="622275"/>
          </a:xfrm>
        </p:grpSpPr>
        <p:sp>
          <p:nvSpPr>
            <p:cNvPr id="138" name="Freeform 138"/>
            <p:cNvSpPr/>
            <p:nvPr/>
          </p:nvSpPr>
          <p:spPr>
            <a:xfrm>
              <a:off x="0" y="0"/>
              <a:ext cx="11438937" cy="622278"/>
            </a:xfrm>
            <a:custGeom>
              <a:avLst/>
              <a:gdLst/>
              <a:ahLst/>
              <a:cxnLst/>
              <a:rect l="l" t="t" r="r" b="b"/>
              <a:pathLst>
                <a:path w="11438937" h="622278">
                  <a:moveTo>
                    <a:pt x="0" y="0"/>
                  </a:moveTo>
                  <a:lnTo>
                    <a:pt x="11438937" y="0"/>
                  </a:lnTo>
                  <a:lnTo>
                    <a:pt x="11438937" y="622278"/>
                  </a:lnTo>
                  <a:lnTo>
                    <a:pt x="0" y="62227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08181" b="-308180"/>
              </a:stretch>
            </a:blipFill>
          </p:spPr>
        </p:sp>
        <p:sp>
          <p:nvSpPr>
            <p:cNvPr id="139" name="TextBox 139"/>
            <p:cNvSpPr txBox="1"/>
            <p:nvPr/>
          </p:nvSpPr>
          <p:spPr>
            <a:xfrm>
              <a:off x="0" y="9525"/>
              <a:ext cx="11438941" cy="6127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97"/>
                </a:lnSpc>
              </a:pPr>
              <a:r>
                <a:rPr lang="en-US" sz="1831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 model prediction is a testable explanation—not direct imaging of a magma ocean.</a:t>
              </a:r>
            </a:p>
          </p:txBody>
        </p:sp>
      </p:grpSp>
      <p:grpSp>
        <p:nvGrpSpPr>
          <p:cNvPr id="140" name="Group 140"/>
          <p:cNvGrpSpPr/>
          <p:nvPr/>
        </p:nvGrpSpPr>
        <p:grpSpPr>
          <a:xfrm>
            <a:off x="1139314" y="9032186"/>
            <a:ext cx="16334804" cy="247079"/>
            <a:chOff x="0" y="0"/>
            <a:chExt cx="21779738" cy="329438"/>
          </a:xfrm>
        </p:grpSpPr>
        <p:sp>
          <p:nvSpPr>
            <p:cNvPr id="141" name="Freeform 141"/>
            <p:cNvSpPr/>
            <p:nvPr/>
          </p:nvSpPr>
          <p:spPr>
            <a:xfrm>
              <a:off x="0" y="0"/>
              <a:ext cx="21779736" cy="329441"/>
            </a:xfrm>
            <a:custGeom>
              <a:avLst/>
              <a:gdLst/>
              <a:ahLst/>
              <a:cxnLst/>
              <a:rect l="l" t="t" r="r" b="b"/>
              <a:pathLst>
                <a:path w="21779736" h="329441">
                  <a:moveTo>
                    <a:pt x="0" y="0"/>
                  </a:moveTo>
                  <a:lnTo>
                    <a:pt x="21779736" y="0"/>
                  </a:lnTo>
                  <a:lnTo>
                    <a:pt x="21779736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38178" b="-1238177"/>
              </a:stretch>
            </a:blipFill>
          </p:spPr>
        </p:sp>
        <p:sp>
          <p:nvSpPr>
            <p:cNvPr id="142" name="TextBox 142"/>
            <p:cNvSpPr txBox="1"/>
            <p:nvPr/>
          </p:nvSpPr>
          <p:spPr>
            <a:xfrm>
              <a:off x="0" y="0"/>
              <a:ext cx="21779738" cy="32943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95"/>
                </a:lnSpc>
              </a:pPr>
              <a:r>
                <a:rPr lang="en-US" sz="1245" i="1">
                  <a:solidFill>
                    <a:srgbClr val="74869B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FIGURE 5 • Conceptual summary of modelled volatile evolution; not the original model figure.</a:t>
              </a:r>
            </a:p>
          </p:txBody>
        </p:sp>
      </p:grpSp>
      <p:grpSp>
        <p:nvGrpSpPr>
          <p:cNvPr id="143" name="Group 143"/>
          <p:cNvGrpSpPr/>
          <p:nvPr/>
        </p:nvGrpSpPr>
        <p:grpSpPr>
          <a:xfrm>
            <a:off x="878510" y="9443990"/>
            <a:ext cx="16540705" cy="247079"/>
            <a:chOff x="0" y="0"/>
            <a:chExt cx="22054274" cy="329438"/>
          </a:xfrm>
        </p:grpSpPr>
        <p:sp>
          <p:nvSpPr>
            <p:cNvPr id="144" name="Freeform 144"/>
            <p:cNvSpPr/>
            <p:nvPr/>
          </p:nvSpPr>
          <p:spPr>
            <a:xfrm>
              <a:off x="0" y="0"/>
              <a:ext cx="22054269" cy="329441"/>
            </a:xfrm>
            <a:custGeom>
              <a:avLst/>
              <a:gdLst/>
              <a:ahLst/>
              <a:cxnLst/>
              <a:rect l="l" t="t" r="r" b="b"/>
              <a:pathLst>
                <a:path w="22054269" h="329441">
                  <a:moveTo>
                    <a:pt x="0" y="0"/>
                  </a:moveTo>
                  <a:lnTo>
                    <a:pt x="22054269" y="0"/>
                  </a:lnTo>
                  <a:lnTo>
                    <a:pt x="22054269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54415" b="-1254414"/>
              </a:stretch>
            </a:blipFill>
          </p:spPr>
        </p:sp>
        <p:sp>
          <p:nvSpPr>
            <p:cNvPr id="145" name="TextBox 145"/>
            <p:cNvSpPr txBox="1"/>
            <p:nvPr/>
          </p:nvSpPr>
          <p:spPr>
            <a:xfrm>
              <a:off x="0" y="0"/>
              <a:ext cx="22054274" cy="32943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41"/>
                </a:lnSpc>
              </a:pPr>
              <a:r>
                <a:rPr lang="en-US" sz="1200" i="1">
                  <a:solidFill>
                    <a:srgbClr val="74869B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Nicholls et al. (2025), MNRAS; Nicholls et al. (2026), Nature Astronomy, doi:10.1038/s41550-026-02815-8.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35" y="-9535"/>
            <a:ext cx="18320909" cy="10314108"/>
            <a:chOff x="0" y="0"/>
            <a:chExt cx="24427878" cy="137521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27814" cy="13752195"/>
            </a:xfrm>
            <a:custGeom>
              <a:avLst/>
              <a:gdLst/>
              <a:ahLst/>
              <a:cxnLst/>
              <a:rect l="l" t="t" r="r" b="b"/>
              <a:pathLst>
                <a:path w="24427814" h="13752195">
                  <a:moveTo>
                    <a:pt x="0" y="0"/>
                  </a:moveTo>
                  <a:lnTo>
                    <a:pt x="24427814" y="0"/>
                  </a:lnTo>
                  <a:lnTo>
                    <a:pt x="24427814" y="13752195"/>
                  </a:lnTo>
                  <a:lnTo>
                    <a:pt x="0" y="13752195"/>
                  </a:lnTo>
                  <a:close/>
                </a:path>
              </a:pathLst>
            </a:custGeom>
            <a:solidFill>
              <a:srgbClr val="07111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66995" y="814073"/>
            <a:ext cx="67113" cy="67113"/>
            <a:chOff x="0" y="0"/>
            <a:chExt cx="89484" cy="894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175064" y="1225877"/>
            <a:ext cx="46520" cy="46520"/>
            <a:chOff x="0" y="0"/>
            <a:chExt cx="62027" cy="6202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373397" y="484632"/>
            <a:ext cx="46520" cy="46520"/>
            <a:chOff x="0" y="0"/>
            <a:chExt cx="62027" cy="620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665759" y="1198416"/>
            <a:ext cx="46520" cy="46520"/>
            <a:chOff x="0" y="0"/>
            <a:chExt cx="62027" cy="620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1658181" y="951338"/>
            <a:ext cx="46520" cy="46520"/>
            <a:chOff x="0" y="0"/>
            <a:chExt cx="62027" cy="6202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4293710" y="1143514"/>
            <a:ext cx="67113" cy="67113"/>
            <a:chOff x="0" y="0"/>
            <a:chExt cx="89484" cy="894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7148877" y="608171"/>
            <a:ext cx="46520" cy="46520"/>
            <a:chOff x="0" y="0"/>
            <a:chExt cx="62027" cy="6202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610220" y="2873083"/>
            <a:ext cx="46520" cy="46520"/>
            <a:chOff x="0" y="0"/>
            <a:chExt cx="62027" cy="6202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5069357" y="2420093"/>
            <a:ext cx="46520" cy="46520"/>
            <a:chOff x="0" y="0"/>
            <a:chExt cx="62027" cy="6202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8048054" y="3353514"/>
            <a:ext cx="46520" cy="46520"/>
            <a:chOff x="0" y="0"/>
            <a:chExt cx="62027" cy="6202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1177749" y="2351465"/>
            <a:ext cx="67113" cy="67113"/>
            <a:chOff x="0" y="0"/>
            <a:chExt cx="89484" cy="8948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6627259" y="3010348"/>
            <a:ext cx="46520" cy="46520"/>
            <a:chOff x="0" y="0"/>
            <a:chExt cx="62027" cy="6202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7354769" y="5096808"/>
            <a:ext cx="46520" cy="46520"/>
            <a:chOff x="0" y="0"/>
            <a:chExt cx="62027" cy="6202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978789" y="5481161"/>
            <a:ext cx="46520" cy="46520"/>
            <a:chOff x="0" y="0"/>
            <a:chExt cx="62027" cy="6202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3833946" y="4863455"/>
            <a:ext cx="46520" cy="46520"/>
            <a:chOff x="0" y="0"/>
            <a:chExt cx="62027" cy="6202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6675387" y="6991093"/>
            <a:ext cx="67113" cy="67113"/>
            <a:chOff x="0" y="0"/>
            <a:chExt cx="89484" cy="8948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9736445" y="6126309"/>
            <a:ext cx="46520" cy="46520"/>
            <a:chOff x="0" y="0"/>
            <a:chExt cx="62027" cy="6202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13538740" y="8089230"/>
            <a:ext cx="46520" cy="46520"/>
            <a:chOff x="0" y="0"/>
            <a:chExt cx="62027" cy="62027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6531171" y="7128367"/>
            <a:ext cx="46520" cy="46520"/>
            <a:chOff x="0" y="0"/>
            <a:chExt cx="62027" cy="6202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2420093" y="9050103"/>
            <a:ext cx="46520" cy="46520"/>
            <a:chOff x="0" y="0"/>
            <a:chExt cx="62027" cy="6202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7402897" y="9626632"/>
            <a:ext cx="67113" cy="67113"/>
            <a:chOff x="0" y="0"/>
            <a:chExt cx="89484" cy="8948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1411102" y="9187377"/>
            <a:ext cx="46520" cy="46520"/>
            <a:chOff x="0" y="0"/>
            <a:chExt cx="62027" cy="62027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15570298" y="9118740"/>
            <a:ext cx="46520" cy="46520"/>
            <a:chOff x="0" y="0"/>
            <a:chExt cx="62027" cy="62027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50" name="Group 50"/>
          <p:cNvGrpSpPr/>
          <p:nvPr/>
        </p:nvGrpSpPr>
        <p:grpSpPr>
          <a:xfrm>
            <a:off x="851059" y="370618"/>
            <a:ext cx="10981382" cy="301990"/>
            <a:chOff x="0" y="0"/>
            <a:chExt cx="14641843" cy="402654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4641840" cy="402651"/>
            </a:xfrm>
            <a:custGeom>
              <a:avLst/>
              <a:gdLst/>
              <a:ahLst/>
              <a:cxnLst/>
              <a:rect l="l" t="t" r="r" b="b"/>
              <a:pathLst>
                <a:path w="14641840" h="402651">
                  <a:moveTo>
                    <a:pt x="0" y="0"/>
                  </a:moveTo>
                  <a:lnTo>
                    <a:pt x="14641840" y="0"/>
                  </a:lnTo>
                  <a:lnTo>
                    <a:pt x="14641840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8546" b="-658547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0"/>
              <a:ext cx="14641843" cy="402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85"/>
                </a:lnSpc>
              </a:pPr>
              <a:r>
                <a:rPr lang="en-US" sz="1321" b="1" spc="240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L 98-59 D • ATMOSPHERIC CHEMISTRY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51059" y="782422"/>
            <a:ext cx="16540705" cy="754970"/>
            <a:chOff x="0" y="0"/>
            <a:chExt cx="22054274" cy="1006626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22054269" cy="1006625"/>
            </a:xfrm>
            <a:custGeom>
              <a:avLst/>
              <a:gdLst/>
              <a:ahLst/>
              <a:cxnLst/>
              <a:rect l="l" t="t" r="r" b="b"/>
              <a:pathLst>
                <a:path w="22054269" h="1006625">
                  <a:moveTo>
                    <a:pt x="0" y="0"/>
                  </a:moveTo>
                  <a:lnTo>
                    <a:pt x="22054269" y="0"/>
                  </a:lnTo>
                  <a:lnTo>
                    <a:pt x="22054269" y="1006625"/>
                  </a:lnTo>
                  <a:lnTo>
                    <a:pt x="0" y="10066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76899" b="-376900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0"/>
              <a:ext cx="22054274" cy="10066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683"/>
                </a:lnSpc>
              </a:pPr>
              <a:r>
                <a:rPr lang="en-US" sz="3903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Sulfur is a Clue—Not Proof of Active Volcanism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 rot="3180">
            <a:off x="843429" y="1697355"/>
            <a:ext cx="16624592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7" name="Group 57"/>
          <p:cNvGrpSpPr/>
          <p:nvPr/>
        </p:nvGrpSpPr>
        <p:grpSpPr>
          <a:xfrm>
            <a:off x="851059" y="9883245"/>
            <a:ext cx="10295039" cy="192176"/>
            <a:chOff x="0" y="0"/>
            <a:chExt cx="13726719" cy="256235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3726723" cy="256232"/>
            </a:xfrm>
            <a:custGeom>
              <a:avLst/>
              <a:gdLst/>
              <a:ahLst/>
              <a:cxnLst/>
              <a:rect l="l" t="t" r="r" b="b"/>
              <a:pathLst>
                <a:path w="13726723" h="256232">
                  <a:moveTo>
                    <a:pt x="0" y="0"/>
                  </a:moveTo>
                  <a:lnTo>
                    <a:pt x="13726723" y="0"/>
                  </a:lnTo>
                  <a:lnTo>
                    <a:pt x="13726723" y="256232"/>
                  </a:lnTo>
                  <a:lnTo>
                    <a:pt x="0" y="25623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93840" b="-993841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0"/>
              <a:ext cx="13726719" cy="2562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387"/>
                </a:lnSpc>
              </a:pPr>
              <a:r>
                <a:rPr lang="en-US" sz="1155" spc="105">
                  <a:solidFill>
                    <a:srgbClr val="74869B"/>
                  </a:solidFill>
                  <a:latin typeface="Aptos"/>
                  <a:ea typeface="Aptos"/>
                  <a:cs typeface="Aptos"/>
                  <a:sym typeface="Aptos"/>
                </a:rPr>
                <a:t>COMPARATIVE PLANETOLOGY  •  SPACE RESEARCH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6609333" y="9842059"/>
            <a:ext cx="754971" cy="247079"/>
            <a:chOff x="0" y="0"/>
            <a:chExt cx="1006627" cy="32943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006626" cy="329441"/>
            </a:xfrm>
            <a:custGeom>
              <a:avLst/>
              <a:gdLst/>
              <a:ahLst/>
              <a:cxnLst/>
              <a:rect l="l" t="t" r="r" b="b"/>
              <a:pathLst>
                <a:path w="1006626" h="329441">
                  <a:moveTo>
                    <a:pt x="0" y="0"/>
                  </a:moveTo>
                  <a:lnTo>
                    <a:pt x="1006626" y="0"/>
                  </a:lnTo>
                  <a:lnTo>
                    <a:pt x="1006626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538" b="-9537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9525"/>
              <a:ext cx="1006627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1"/>
                </a:lnSpc>
              </a:pPr>
              <a:r>
                <a:rPr lang="en-US" sz="1351" b="1">
                  <a:solidFill>
                    <a:srgbClr val="A9B8C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11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980694" y="2078841"/>
            <a:ext cx="8388553" cy="6809984"/>
            <a:chOff x="0" y="0"/>
            <a:chExt cx="11184738" cy="9079979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1184763" cy="9079992"/>
            </a:xfrm>
            <a:custGeom>
              <a:avLst/>
              <a:gdLst/>
              <a:ahLst/>
              <a:cxnLst/>
              <a:rect l="l" t="t" r="r" b="b"/>
              <a:pathLst>
                <a:path w="11184763" h="9079992">
                  <a:moveTo>
                    <a:pt x="0" y="220091"/>
                  </a:moveTo>
                  <a:cubicBezTo>
                    <a:pt x="0" y="98552"/>
                    <a:pt x="98552" y="0"/>
                    <a:pt x="220091" y="0"/>
                  </a:cubicBezTo>
                  <a:lnTo>
                    <a:pt x="10964672" y="0"/>
                  </a:lnTo>
                  <a:cubicBezTo>
                    <a:pt x="11086211" y="0"/>
                    <a:pt x="11184763" y="98552"/>
                    <a:pt x="11184763" y="220091"/>
                  </a:cubicBezTo>
                  <a:lnTo>
                    <a:pt x="11184763" y="8859901"/>
                  </a:lnTo>
                  <a:cubicBezTo>
                    <a:pt x="11184763" y="8981440"/>
                    <a:pt x="11086211" y="9079992"/>
                    <a:pt x="10964672" y="9079992"/>
                  </a:cubicBezTo>
                  <a:lnTo>
                    <a:pt x="220091" y="9079992"/>
                  </a:lnTo>
                  <a:cubicBezTo>
                    <a:pt x="98552" y="9079992"/>
                    <a:pt x="0" y="8981440"/>
                    <a:pt x="0" y="8859901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65" name="Group 65"/>
          <p:cNvGrpSpPr/>
          <p:nvPr/>
        </p:nvGrpSpPr>
        <p:grpSpPr>
          <a:xfrm>
            <a:off x="1351321" y="2449459"/>
            <a:ext cx="1415377" cy="440779"/>
            <a:chOff x="0" y="0"/>
            <a:chExt cx="1887169" cy="587705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1887093" cy="587629"/>
            </a:xfrm>
            <a:custGeom>
              <a:avLst/>
              <a:gdLst/>
              <a:ahLst/>
              <a:cxnLst/>
              <a:rect l="l" t="t" r="r" b="b"/>
              <a:pathLst>
                <a:path w="1887093" h="587629">
                  <a:moveTo>
                    <a:pt x="0" y="227457"/>
                  </a:moveTo>
                  <a:cubicBezTo>
                    <a:pt x="0" y="101854"/>
                    <a:pt x="101854" y="0"/>
                    <a:pt x="227457" y="0"/>
                  </a:cubicBezTo>
                  <a:lnTo>
                    <a:pt x="1659636" y="0"/>
                  </a:lnTo>
                  <a:cubicBezTo>
                    <a:pt x="1785239" y="0"/>
                    <a:pt x="1887093" y="101854"/>
                    <a:pt x="1887093" y="227457"/>
                  </a:cubicBezTo>
                  <a:lnTo>
                    <a:pt x="1887093" y="360172"/>
                  </a:lnTo>
                  <a:cubicBezTo>
                    <a:pt x="1887093" y="485775"/>
                    <a:pt x="1785239" y="587629"/>
                    <a:pt x="1659636" y="587629"/>
                  </a:cubicBezTo>
                  <a:lnTo>
                    <a:pt x="227457" y="587629"/>
                  </a:lnTo>
                  <a:cubicBezTo>
                    <a:pt x="101854" y="587756"/>
                    <a:pt x="0" y="485902"/>
                    <a:pt x="0" y="360172"/>
                  </a:cubicBezTo>
                  <a:close/>
                </a:path>
              </a:pathLst>
            </a:custGeom>
            <a:solidFill>
              <a:srgbClr val="142840"/>
            </a:solidFill>
          </p:spPr>
        </p:sp>
      </p:grpSp>
      <p:grpSp>
        <p:nvGrpSpPr>
          <p:cNvPr id="67" name="Group 67"/>
          <p:cNvGrpSpPr/>
          <p:nvPr/>
        </p:nvGrpSpPr>
        <p:grpSpPr>
          <a:xfrm>
            <a:off x="1468755" y="2491397"/>
            <a:ext cx="1180500" cy="343167"/>
            <a:chOff x="0" y="0"/>
            <a:chExt cx="1574000" cy="457556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1573998" cy="457557"/>
            </a:xfrm>
            <a:custGeom>
              <a:avLst/>
              <a:gdLst/>
              <a:ahLst/>
              <a:cxnLst/>
              <a:rect l="l" t="t" r="r" b="b"/>
              <a:pathLst>
                <a:path w="1573998" h="457557">
                  <a:moveTo>
                    <a:pt x="0" y="0"/>
                  </a:moveTo>
                  <a:lnTo>
                    <a:pt x="1573998" y="0"/>
                  </a:lnTo>
                  <a:lnTo>
                    <a:pt x="1573998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028" b="-17028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-9525"/>
              <a:ext cx="1574000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531"/>
                </a:lnSpc>
              </a:pPr>
              <a:r>
                <a:rPr lang="en-US" sz="1275" b="1" spc="165">
                  <a:solidFill>
                    <a:srgbClr val="B8A5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FIGURE 6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1372676" y="3006157"/>
            <a:ext cx="7137892" cy="452980"/>
            <a:chOff x="0" y="0"/>
            <a:chExt cx="9517190" cy="603974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9517195" cy="603976"/>
            </a:xfrm>
            <a:custGeom>
              <a:avLst/>
              <a:gdLst/>
              <a:ahLst/>
              <a:cxnLst/>
              <a:rect l="l" t="t" r="r" b="b"/>
              <a:pathLst>
                <a:path w="9517195" h="603976">
                  <a:moveTo>
                    <a:pt x="0" y="0"/>
                  </a:moveTo>
                  <a:lnTo>
                    <a:pt x="9517195" y="0"/>
                  </a:lnTo>
                  <a:lnTo>
                    <a:pt x="9517195" y="603976"/>
                  </a:lnTo>
                  <a:lnTo>
                    <a:pt x="0" y="60397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57036" b="-257036"/>
              </a:stretch>
            </a:blipFill>
          </p:spPr>
        </p:sp>
        <p:sp>
          <p:nvSpPr>
            <p:cNvPr id="72" name="TextBox 72"/>
            <p:cNvSpPr txBox="1"/>
            <p:nvPr/>
          </p:nvSpPr>
          <p:spPr>
            <a:xfrm>
              <a:off x="0" y="0"/>
              <a:ext cx="9517190" cy="6039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2"/>
                </a:lnSpc>
              </a:pPr>
              <a:r>
                <a:rPr lang="en-US" sz="2551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How transmission spectroscopy works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1610220" y="4081034"/>
            <a:ext cx="1007393" cy="1007393"/>
            <a:chOff x="0" y="0"/>
            <a:chExt cx="1343190" cy="1343190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1343152" cy="1343152"/>
            </a:xfrm>
            <a:custGeom>
              <a:avLst/>
              <a:gdLst/>
              <a:ahLst/>
              <a:cxnLst/>
              <a:rect l="l" t="t" r="r" b="b"/>
              <a:pathLst>
                <a:path w="1343152" h="1343152">
                  <a:moveTo>
                    <a:pt x="0" y="671576"/>
                  </a:moveTo>
                  <a:cubicBezTo>
                    <a:pt x="0" y="300736"/>
                    <a:pt x="300736" y="0"/>
                    <a:pt x="671576" y="0"/>
                  </a:cubicBezTo>
                  <a:cubicBezTo>
                    <a:pt x="1042416" y="0"/>
                    <a:pt x="1343152" y="300736"/>
                    <a:pt x="1343152" y="671576"/>
                  </a:cubicBezTo>
                  <a:cubicBezTo>
                    <a:pt x="1343152" y="1042416"/>
                    <a:pt x="1042416" y="1343152"/>
                    <a:pt x="671576" y="1343152"/>
                  </a:cubicBezTo>
                  <a:cubicBezTo>
                    <a:pt x="300736" y="1343152"/>
                    <a:pt x="0" y="1042543"/>
                    <a:pt x="0" y="671576"/>
                  </a:cubicBezTo>
                  <a:close/>
                </a:path>
              </a:pathLst>
            </a:custGeom>
            <a:solidFill>
              <a:srgbClr val="FFC477"/>
            </a:solidFill>
            <a:ln w="19065" cap="sq">
              <a:solidFill>
                <a:srgbClr val="FFE2A6"/>
              </a:solidFill>
              <a:prstDash val="solid"/>
              <a:miter/>
            </a:ln>
          </p:spPr>
        </p:sp>
      </p:grpSp>
      <p:grpSp>
        <p:nvGrpSpPr>
          <p:cNvPr id="75" name="Group 75"/>
          <p:cNvGrpSpPr/>
          <p:nvPr/>
        </p:nvGrpSpPr>
        <p:grpSpPr>
          <a:xfrm>
            <a:off x="1688382" y="5188706"/>
            <a:ext cx="878510" cy="274539"/>
            <a:chOff x="0" y="0"/>
            <a:chExt cx="1171346" cy="366052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1171347" cy="366046"/>
            </a:xfrm>
            <a:custGeom>
              <a:avLst/>
              <a:gdLst/>
              <a:ahLst/>
              <a:cxnLst/>
              <a:rect l="l" t="t" r="r" b="b"/>
              <a:pathLst>
                <a:path w="1171347" h="366046">
                  <a:moveTo>
                    <a:pt x="0" y="0"/>
                  </a:moveTo>
                  <a:lnTo>
                    <a:pt x="1171347" y="0"/>
                  </a:lnTo>
                  <a:lnTo>
                    <a:pt x="1171347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351" b="-12352"/>
              </a:stretch>
            </a:blipFill>
          </p:spPr>
        </p:sp>
        <p:sp>
          <p:nvSpPr>
            <p:cNvPr id="77" name="TextBox 77"/>
            <p:cNvSpPr txBox="1"/>
            <p:nvPr/>
          </p:nvSpPr>
          <p:spPr>
            <a:xfrm>
              <a:off x="0" y="0"/>
              <a:ext cx="1171346" cy="3660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585"/>
                </a:lnSpc>
              </a:pPr>
              <a:r>
                <a:rPr lang="en-US" sz="1321" b="1">
                  <a:solidFill>
                    <a:srgbClr val="FFC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STAR</a:t>
              </a:r>
            </a:p>
          </p:txBody>
        </p:sp>
      </p:grpSp>
      <p:sp>
        <p:nvSpPr>
          <p:cNvPr id="78" name="AutoShape 78"/>
          <p:cNvSpPr/>
          <p:nvPr/>
        </p:nvSpPr>
        <p:spPr>
          <a:xfrm>
            <a:off x="2796823" y="4581294"/>
            <a:ext cx="1973216" cy="3436"/>
          </a:xfrm>
          <a:prstGeom prst="line">
            <a:avLst/>
          </a:prstGeom>
          <a:ln w="19050" cap="rnd">
            <a:solidFill>
              <a:srgbClr val="FFC47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9" name="Group 79"/>
          <p:cNvGrpSpPr/>
          <p:nvPr/>
        </p:nvGrpSpPr>
        <p:grpSpPr>
          <a:xfrm>
            <a:off x="4350801" y="3966448"/>
            <a:ext cx="1318908" cy="1318908"/>
            <a:chOff x="0" y="0"/>
            <a:chExt cx="1758544" cy="1758544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1758442" cy="1758442"/>
            </a:xfrm>
            <a:custGeom>
              <a:avLst/>
              <a:gdLst/>
              <a:ahLst/>
              <a:cxnLst/>
              <a:rect l="l" t="t" r="r" b="b"/>
              <a:pathLst>
                <a:path w="1758442" h="1758442">
                  <a:moveTo>
                    <a:pt x="0" y="879221"/>
                  </a:moveTo>
                  <a:cubicBezTo>
                    <a:pt x="0" y="393700"/>
                    <a:pt x="393700" y="0"/>
                    <a:pt x="879221" y="0"/>
                  </a:cubicBezTo>
                  <a:cubicBezTo>
                    <a:pt x="1364742" y="0"/>
                    <a:pt x="1758442" y="393700"/>
                    <a:pt x="1758442" y="879221"/>
                  </a:cubicBezTo>
                  <a:cubicBezTo>
                    <a:pt x="1758442" y="1364742"/>
                    <a:pt x="1364742" y="1758442"/>
                    <a:pt x="879221" y="1758442"/>
                  </a:cubicBezTo>
                  <a:cubicBezTo>
                    <a:pt x="393700" y="1758442"/>
                    <a:pt x="0" y="1364869"/>
                    <a:pt x="0" y="879221"/>
                  </a:cubicBezTo>
                  <a:close/>
                </a:path>
              </a:pathLst>
            </a:custGeom>
            <a:solidFill>
              <a:srgbClr val="1F5066"/>
            </a:solidFill>
            <a:ln w="28597" cap="sq">
              <a:solidFill>
                <a:srgbClr val="B8A5FF"/>
              </a:solidFill>
              <a:prstDash val="solid"/>
              <a:miter/>
            </a:ln>
          </p:spPr>
        </p:sp>
      </p:grpSp>
      <p:grpSp>
        <p:nvGrpSpPr>
          <p:cNvPr id="81" name="Group 81"/>
          <p:cNvGrpSpPr/>
          <p:nvPr/>
        </p:nvGrpSpPr>
        <p:grpSpPr>
          <a:xfrm>
            <a:off x="4162435" y="3764366"/>
            <a:ext cx="1695631" cy="1695631"/>
            <a:chOff x="0" y="0"/>
            <a:chExt cx="2260841" cy="2260841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2260854" cy="2260854"/>
            </a:xfrm>
            <a:custGeom>
              <a:avLst/>
              <a:gdLst/>
              <a:ahLst/>
              <a:cxnLst/>
              <a:rect l="l" t="t" r="r" b="b"/>
              <a:pathLst>
                <a:path w="2260854" h="2260854">
                  <a:moveTo>
                    <a:pt x="0" y="1130427"/>
                  </a:moveTo>
                  <a:cubicBezTo>
                    <a:pt x="0" y="506095"/>
                    <a:pt x="506095" y="0"/>
                    <a:pt x="1130427" y="0"/>
                  </a:cubicBezTo>
                  <a:cubicBezTo>
                    <a:pt x="1754759" y="0"/>
                    <a:pt x="2260854" y="506095"/>
                    <a:pt x="2260854" y="1130427"/>
                  </a:cubicBezTo>
                  <a:cubicBezTo>
                    <a:pt x="2260854" y="1754759"/>
                    <a:pt x="1754759" y="2260854"/>
                    <a:pt x="1130427" y="2260854"/>
                  </a:cubicBezTo>
                  <a:cubicBezTo>
                    <a:pt x="506095" y="2260854"/>
                    <a:pt x="0" y="1754759"/>
                    <a:pt x="0" y="1130427"/>
                  </a:cubicBez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2"/>
              </a:stretch>
            </a:blipFill>
            <a:ln w="20971" cap="sq">
              <a:solidFill>
                <a:srgbClr val="B8A5FF"/>
              </a:solidFill>
              <a:prstDash val="dash"/>
              <a:miter/>
            </a:ln>
          </p:spPr>
        </p:sp>
      </p:grpSp>
      <p:grpSp>
        <p:nvGrpSpPr>
          <p:cNvPr id="83" name="Group 83"/>
          <p:cNvGrpSpPr/>
          <p:nvPr/>
        </p:nvGrpSpPr>
        <p:grpSpPr>
          <a:xfrm>
            <a:off x="4118019" y="5490686"/>
            <a:ext cx="1921745" cy="260804"/>
            <a:chOff x="0" y="0"/>
            <a:chExt cx="2562327" cy="347739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2562322" cy="347744"/>
            </a:xfrm>
            <a:custGeom>
              <a:avLst/>
              <a:gdLst/>
              <a:ahLst/>
              <a:cxnLst/>
              <a:rect l="l" t="t" r="r" b="b"/>
              <a:pathLst>
                <a:path w="2562322" h="347744">
                  <a:moveTo>
                    <a:pt x="0" y="0"/>
                  </a:moveTo>
                  <a:lnTo>
                    <a:pt x="2562322" y="0"/>
                  </a:lnTo>
                  <a:lnTo>
                    <a:pt x="2562322" y="347744"/>
                  </a:lnTo>
                  <a:lnTo>
                    <a:pt x="0" y="34774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3574" b="-93573"/>
              </a:stretch>
            </a:blipFill>
          </p:spPr>
        </p:sp>
        <p:sp>
          <p:nvSpPr>
            <p:cNvPr id="85" name="TextBox 85"/>
            <p:cNvSpPr txBox="1"/>
            <p:nvPr/>
          </p:nvSpPr>
          <p:spPr>
            <a:xfrm>
              <a:off x="0" y="0"/>
              <a:ext cx="2562327" cy="3477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441"/>
                </a:lnSpc>
              </a:pPr>
              <a:r>
                <a:rPr lang="en-US" sz="1200" b="1">
                  <a:solidFill>
                    <a:srgbClr val="B8A5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ATMOSPHERE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7294988" y="4151576"/>
            <a:ext cx="866308" cy="838857"/>
            <a:chOff x="0" y="0"/>
            <a:chExt cx="1155078" cy="1118476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1155065" cy="1118489"/>
            </a:xfrm>
            <a:custGeom>
              <a:avLst/>
              <a:gdLst/>
              <a:ahLst/>
              <a:cxnLst/>
              <a:rect l="l" t="t" r="r" b="b"/>
              <a:pathLst>
                <a:path w="1155065" h="1118489">
                  <a:moveTo>
                    <a:pt x="0" y="223647"/>
                  </a:moveTo>
                  <a:cubicBezTo>
                    <a:pt x="0" y="100203"/>
                    <a:pt x="100203" y="0"/>
                    <a:pt x="223647" y="0"/>
                  </a:cubicBezTo>
                  <a:lnTo>
                    <a:pt x="931418" y="0"/>
                  </a:lnTo>
                  <a:cubicBezTo>
                    <a:pt x="1054989" y="0"/>
                    <a:pt x="1155065" y="100203"/>
                    <a:pt x="1155065" y="223647"/>
                  </a:cubicBezTo>
                  <a:lnTo>
                    <a:pt x="1155065" y="894842"/>
                  </a:lnTo>
                  <a:cubicBezTo>
                    <a:pt x="1155065" y="1018413"/>
                    <a:pt x="1054862" y="1118489"/>
                    <a:pt x="931418" y="1118489"/>
                  </a:cubicBezTo>
                  <a:lnTo>
                    <a:pt x="223647" y="1118489"/>
                  </a:lnTo>
                  <a:cubicBezTo>
                    <a:pt x="100203" y="1118489"/>
                    <a:pt x="0" y="1018286"/>
                    <a:pt x="0" y="894842"/>
                  </a:cubicBezTo>
                  <a:close/>
                </a:path>
              </a:pathLst>
            </a:custGeom>
            <a:solidFill>
              <a:srgbClr val="142840"/>
            </a:solidFill>
            <a:ln w="15252" cap="sq">
              <a:solidFill>
                <a:srgbClr val="6DE0D2"/>
              </a:solidFill>
              <a:prstDash val="solid"/>
              <a:miter/>
            </a:ln>
          </p:spPr>
        </p:sp>
      </p:grpSp>
      <p:sp>
        <p:nvSpPr>
          <p:cNvPr id="88" name="AutoShape 88"/>
          <p:cNvSpPr/>
          <p:nvPr/>
        </p:nvSpPr>
        <p:spPr>
          <a:xfrm rot="3645540">
            <a:off x="7821139" y="5183943"/>
            <a:ext cx="500348" cy="0"/>
          </a:xfrm>
          <a:prstGeom prst="line">
            <a:avLst/>
          </a:prstGeom>
          <a:ln w="9525" cap="rnd">
            <a:solidFill>
              <a:srgbClr val="6DE0D2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9" name="Group 89"/>
          <p:cNvGrpSpPr/>
          <p:nvPr/>
        </p:nvGrpSpPr>
        <p:grpSpPr>
          <a:xfrm>
            <a:off x="7055539" y="5490686"/>
            <a:ext cx="1372676" cy="274539"/>
            <a:chOff x="0" y="0"/>
            <a:chExt cx="1830235" cy="366052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1830230" cy="366046"/>
            </a:xfrm>
            <a:custGeom>
              <a:avLst/>
              <a:gdLst/>
              <a:ahLst/>
              <a:cxnLst/>
              <a:rect l="l" t="t" r="r" b="b"/>
              <a:pathLst>
                <a:path w="1830230" h="366046">
                  <a:moveTo>
                    <a:pt x="0" y="0"/>
                  </a:moveTo>
                  <a:lnTo>
                    <a:pt x="1830230" y="0"/>
                  </a:lnTo>
                  <a:lnTo>
                    <a:pt x="1830230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7424" b="-47426"/>
              </a:stretch>
            </a:blipFill>
          </p:spPr>
        </p:sp>
        <p:sp>
          <p:nvSpPr>
            <p:cNvPr id="91" name="TextBox 91"/>
            <p:cNvSpPr txBox="1"/>
            <p:nvPr/>
          </p:nvSpPr>
          <p:spPr>
            <a:xfrm>
              <a:off x="0" y="0"/>
              <a:ext cx="1830235" cy="3660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441"/>
                </a:lnSpc>
              </a:pPr>
              <a:r>
                <a:rPr lang="en-US" sz="1200" b="1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TELESCOPE</a:t>
              </a:r>
            </a:p>
          </p:txBody>
        </p:sp>
      </p:grpSp>
      <p:sp>
        <p:nvSpPr>
          <p:cNvPr id="92" name="AutoShape 92"/>
          <p:cNvSpPr/>
          <p:nvPr/>
        </p:nvSpPr>
        <p:spPr>
          <a:xfrm rot="6960">
            <a:off x="1365037" y="6076178"/>
            <a:ext cx="7564965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3" name="Group 93"/>
          <p:cNvGrpSpPr/>
          <p:nvPr/>
        </p:nvGrpSpPr>
        <p:grpSpPr>
          <a:xfrm>
            <a:off x="1372676" y="6396657"/>
            <a:ext cx="6794725" cy="356892"/>
            <a:chOff x="0" y="0"/>
            <a:chExt cx="9059634" cy="475856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9059638" cy="475860"/>
            </a:xfrm>
            <a:custGeom>
              <a:avLst/>
              <a:gdLst/>
              <a:ahLst/>
              <a:cxnLst/>
              <a:rect l="l" t="t" r="r" b="b"/>
              <a:pathLst>
                <a:path w="9059638" h="475860">
                  <a:moveTo>
                    <a:pt x="0" y="0"/>
                  </a:moveTo>
                  <a:lnTo>
                    <a:pt x="9059638" y="0"/>
                  </a:lnTo>
                  <a:lnTo>
                    <a:pt x="9059638" y="475860"/>
                  </a:lnTo>
                  <a:lnTo>
                    <a:pt x="0" y="4758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20965" b="-320964"/>
              </a:stretch>
            </a:blipFill>
          </p:spPr>
        </p:sp>
        <p:sp>
          <p:nvSpPr>
            <p:cNvPr id="95" name="TextBox 95"/>
            <p:cNvSpPr txBox="1"/>
            <p:nvPr/>
          </p:nvSpPr>
          <p:spPr>
            <a:xfrm>
              <a:off x="0" y="9525"/>
              <a:ext cx="9059634" cy="4663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79"/>
                </a:lnSpc>
              </a:pPr>
              <a:r>
                <a:rPr lang="en-US" sz="1816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Observed: a transmission spectrum</a:t>
              </a:r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1372676" y="6904539"/>
            <a:ext cx="7069264" cy="576520"/>
            <a:chOff x="0" y="0"/>
            <a:chExt cx="9425686" cy="768693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9425684" cy="768697"/>
            </a:xfrm>
            <a:custGeom>
              <a:avLst/>
              <a:gdLst/>
              <a:ahLst/>
              <a:cxnLst/>
              <a:rect l="l" t="t" r="r" b="b"/>
              <a:pathLst>
                <a:path w="9425684" h="768697">
                  <a:moveTo>
                    <a:pt x="0" y="0"/>
                  </a:moveTo>
                  <a:lnTo>
                    <a:pt x="9425684" y="0"/>
                  </a:lnTo>
                  <a:lnTo>
                    <a:pt x="9425684" y="768697"/>
                  </a:lnTo>
                  <a:lnTo>
                    <a:pt x="0" y="76869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88923" b="-188923"/>
              </a:stretch>
            </a:blipFill>
          </p:spPr>
        </p:sp>
        <p:sp>
          <p:nvSpPr>
            <p:cNvPr id="98" name="TextBox 98"/>
            <p:cNvSpPr txBox="1"/>
            <p:nvPr/>
          </p:nvSpPr>
          <p:spPr>
            <a:xfrm>
              <a:off x="0" y="0"/>
              <a:ext cx="9425686" cy="76869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73"/>
                </a:lnSpc>
              </a:pPr>
              <a:r>
                <a:rPr lang="en-US" sz="1561">
                  <a:solidFill>
                    <a:srgbClr val="A9B8CA"/>
                  </a:solidFill>
                  <a:latin typeface="Aptos"/>
                  <a:ea typeface="Aptos"/>
                  <a:cs typeface="Aptos"/>
                  <a:sym typeface="Aptos"/>
                </a:rPr>
                <a:t>Retrieved molecules depend on the data and atmospheric model.</a:t>
              </a:r>
            </a:p>
          </p:txBody>
        </p:sp>
      </p:grpSp>
      <p:grpSp>
        <p:nvGrpSpPr>
          <p:cNvPr id="99" name="Group 99"/>
          <p:cNvGrpSpPr/>
          <p:nvPr/>
        </p:nvGrpSpPr>
        <p:grpSpPr>
          <a:xfrm>
            <a:off x="1372676" y="7865412"/>
            <a:ext cx="7000627" cy="247079"/>
            <a:chOff x="0" y="0"/>
            <a:chExt cx="9334170" cy="329438"/>
          </a:xfrm>
        </p:grpSpPr>
        <p:sp>
          <p:nvSpPr>
            <p:cNvPr id="100" name="Freeform 100"/>
            <p:cNvSpPr/>
            <p:nvPr/>
          </p:nvSpPr>
          <p:spPr>
            <a:xfrm>
              <a:off x="0" y="0"/>
              <a:ext cx="9334172" cy="329441"/>
            </a:xfrm>
            <a:custGeom>
              <a:avLst/>
              <a:gdLst/>
              <a:ahLst/>
              <a:cxnLst/>
              <a:rect l="l" t="t" r="r" b="b"/>
              <a:pathLst>
                <a:path w="9334172" h="329441">
                  <a:moveTo>
                    <a:pt x="0" y="0"/>
                  </a:moveTo>
                  <a:lnTo>
                    <a:pt x="9334172" y="0"/>
                  </a:lnTo>
                  <a:lnTo>
                    <a:pt x="9334172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02076" b="-502075"/>
              </a:stretch>
            </a:blipFill>
          </p:spPr>
        </p:sp>
        <p:sp>
          <p:nvSpPr>
            <p:cNvPr id="101" name="TextBox 101"/>
            <p:cNvSpPr txBox="1"/>
            <p:nvPr/>
          </p:nvSpPr>
          <p:spPr>
            <a:xfrm>
              <a:off x="0" y="0"/>
              <a:ext cx="9334170" cy="32943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59"/>
                </a:lnSpc>
              </a:pPr>
              <a:r>
                <a:rPr lang="en-US" sz="1215" b="1" spc="75">
                  <a:solidFill>
                    <a:srgbClr val="74869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SCHEMATIC — NOT MEASURED SPECTRAL DATA</a:t>
              </a:r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9738350" y="2078841"/>
            <a:ext cx="7578681" cy="2925318"/>
            <a:chOff x="0" y="0"/>
            <a:chExt cx="10104907" cy="3900424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10104882" cy="3900424"/>
            </a:xfrm>
            <a:custGeom>
              <a:avLst/>
              <a:gdLst/>
              <a:ahLst/>
              <a:cxnLst/>
              <a:rect l="l" t="t" r="r" b="b"/>
              <a:pathLst>
                <a:path w="10104882" h="3900424">
                  <a:moveTo>
                    <a:pt x="0" y="220726"/>
                  </a:moveTo>
                  <a:cubicBezTo>
                    <a:pt x="0" y="98806"/>
                    <a:pt x="98806" y="0"/>
                    <a:pt x="220726" y="0"/>
                  </a:cubicBezTo>
                  <a:lnTo>
                    <a:pt x="9884156" y="0"/>
                  </a:lnTo>
                  <a:cubicBezTo>
                    <a:pt x="10006076" y="0"/>
                    <a:pt x="10104882" y="98806"/>
                    <a:pt x="10104882" y="220726"/>
                  </a:cubicBezTo>
                  <a:lnTo>
                    <a:pt x="10104882" y="3679698"/>
                  </a:lnTo>
                  <a:cubicBezTo>
                    <a:pt x="10104882" y="3801618"/>
                    <a:pt x="10006076" y="3900424"/>
                    <a:pt x="9884156" y="3900424"/>
                  </a:cubicBezTo>
                  <a:lnTo>
                    <a:pt x="220726" y="3900424"/>
                  </a:lnTo>
                  <a:cubicBezTo>
                    <a:pt x="98806" y="3900424"/>
                    <a:pt x="0" y="3801618"/>
                    <a:pt x="0" y="3679698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04" name="Group 104"/>
          <p:cNvGrpSpPr/>
          <p:nvPr/>
        </p:nvGrpSpPr>
        <p:grpSpPr>
          <a:xfrm>
            <a:off x="10130323" y="2498265"/>
            <a:ext cx="1400127" cy="658882"/>
            <a:chOff x="0" y="0"/>
            <a:chExt cx="1866836" cy="878510"/>
          </a:xfrm>
        </p:grpSpPr>
        <p:sp>
          <p:nvSpPr>
            <p:cNvPr id="105" name="Freeform 105"/>
            <p:cNvSpPr/>
            <p:nvPr/>
          </p:nvSpPr>
          <p:spPr>
            <a:xfrm>
              <a:off x="0" y="0"/>
              <a:ext cx="1866835" cy="878510"/>
            </a:xfrm>
            <a:custGeom>
              <a:avLst/>
              <a:gdLst/>
              <a:ahLst/>
              <a:cxnLst/>
              <a:rect l="l" t="t" r="r" b="b"/>
              <a:pathLst>
                <a:path w="1866835" h="878510">
                  <a:moveTo>
                    <a:pt x="0" y="0"/>
                  </a:moveTo>
                  <a:lnTo>
                    <a:pt x="1866835" y="0"/>
                  </a:lnTo>
                  <a:lnTo>
                    <a:pt x="1866835" y="878510"/>
                  </a:lnTo>
                  <a:lnTo>
                    <a:pt x="0" y="87851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0378" r="-10378"/>
              </a:stretch>
            </a:blipFill>
          </p:spPr>
        </p:sp>
        <p:sp>
          <p:nvSpPr>
            <p:cNvPr id="106" name="TextBox 106"/>
            <p:cNvSpPr txBox="1"/>
            <p:nvPr/>
          </p:nvSpPr>
          <p:spPr>
            <a:xfrm>
              <a:off x="0" y="0"/>
              <a:ext cx="1866836" cy="8785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224"/>
                </a:lnSpc>
              </a:pPr>
              <a:r>
                <a:rPr lang="en-US" sz="4353" b="1">
                  <a:solidFill>
                    <a:srgbClr val="B8A5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H₂S</a:t>
              </a:r>
            </a:p>
          </p:txBody>
        </p:sp>
      </p:grpSp>
      <p:grpSp>
        <p:nvGrpSpPr>
          <p:cNvPr id="107" name="Group 107"/>
          <p:cNvGrpSpPr/>
          <p:nvPr/>
        </p:nvGrpSpPr>
        <p:grpSpPr>
          <a:xfrm>
            <a:off x="11557902" y="2621804"/>
            <a:ext cx="4735716" cy="329441"/>
            <a:chOff x="0" y="0"/>
            <a:chExt cx="6314288" cy="439255"/>
          </a:xfrm>
        </p:grpSpPr>
        <p:sp>
          <p:nvSpPr>
            <p:cNvPr id="108" name="Freeform 108"/>
            <p:cNvSpPr/>
            <p:nvPr/>
          </p:nvSpPr>
          <p:spPr>
            <a:xfrm>
              <a:off x="0" y="0"/>
              <a:ext cx="6314293" cy="439255"/>
            </a:xfrm>
            <a:custGeom>
              <a:avLst/>
              <a:gdLst/>
              <a:ahLst/>
              <a:cxnLst/>
              <a:rect l="l" t="t" r="r" b="b"/>
              <a:pathLst>
                <a:path w="6314293" h="439255">
                  <a:moveTo>
                    <a:pt x="0" y="0"/>
                  </a:moveTo>
                  <a:lnTo>
                    <a:pt x="6314293" y="0"/>
                  </a:lnTo>
                  <a:lnTo>
                    <a:pt x="6314293" y="439255"/>
                  </a:lnTo>
                  <a:lnTo>
                    <a:pt x="0" y="43925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0097" b="-230097"/>
              </a:stretch>
            </a:blipFill>
          </p:spPr>
        </p:sp>
        <p:sp>
          <p:nvSpPr>
            <p:cNvPr id="109" name="TextBox 109"/>
            <p:cNvSpPr txBox="1"/>
            <p:nvPr/>
          </p:nvSpPr>
          <p:spPr>
            <a:xfrm>
              <a:off x="0" y="0"/>
              <a:ext cx="6314288" cy="4392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1"/>
                </a:lnSpc>
              </a:pPr>
              <a:r>
                <a:rPr lang="en-US" sz="1951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Hydrogen sulfide</a:t>
              </a:r>
            </a:p>
          </p:txBody>
        </p:sp>
      </p:grpSp>
      <p:sp>
        <p:nvSpPr>
          <p:cNvPr id="110" name="TextBox 110"/>
          <p:cNvSpPr txBox="1"/>
          <p:nvPr/>
        </p:nvSpPr>
        <p:spPr>
          <a:xfrm>
            <a:off x="10130323" y="3459137"/>
            <a:ext cx="6616284" cy="1002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53"/>
              </a:lnSpc>
            </a:pPr>
            <a:r>
              <a:rPr lang="en-US" sz="1711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Tentative JWST retrieval; a later Gemini-South study reported evidence near 3.9σ.</a:t>
            </a:r>
          </a:p>
        </p:txBody>
      </p:sp>
      <p:grpSp>
        <p:nvGrpSpPr>
          <p:cNvPr id="111" name="Group 111"/>
          <p:cNvGrpSpPr/>
          <p:nvPr/>
        </p:nvGrpSpPr>
        <p:grpSpPr>
          <a:xfrm>
            <a:off x="9738350" y="5318341"/>
            <a:ext cx="7578681" cy="1552642"/>
            <a:chOff x="0" y="0"/>
            <a:chExt cx="10104907" cy="2070189"/>
          </a:xfrm>
        </p:grpSpPr>
        <p:sp>
          <p:nvSpPr>
            <p:cNvPr id="112" name="Freeform 112"/>
            <p:cNvSpPr/>
            <p:nvPr/>
          </p:nvSpPr>
          <p:spPr>
            <a:xfrm>
              <a:off x="0" y="0"/>
              <a:ext cx="10104882" cy="2070100"/>
            </a:xfrm>
            <a:custGeom>
              <a:avLst/>
              <a:gdLst/>
              <a:ahLst/>
              <a:cxnLst/>
              <a:rect l="l" t="t" r="r" b="b"/>
              <a:pathLst>
                <a:path w="10104882" h="2070100">
                  <a:moveTo>
                    <a:pt x="0" y="221742"/>
                  </a:moveTo>
                  <a:cubicBezTo>
                    <a:pt x="0" y="99314"/>
                    <a:pt x="99314" y="0"/>
                    <a:pt x="221742" y="0"/>
                  </a:cubicBezTo>
                  <a:lnTo>
                    <a:pt x="9883140" y="0"/>
                  </a:lnTo>
                  <a:cubicBezTo>
                    <a:pt x="10005695" y="0"/>
                    <a:pt x="10104882" y="99314"/>
                    <a:pt x="10104882" y="221742"/>
                  </a:cubicBezTo>
                  <a:lnTo>
                    <a:pt x="10104882" y="1848358"/>
                  </a:lnTo>
                  <a:cubicBezTo>
                    <a:pt x="10104882" y="1970913"/>
                    <a:pt x="10005568" y="2070100"/>
                    <a:pt x="9883140" y="2070100"/>
                  </a:cubicBezTo>
                  <a:lnTo>
                    <a:pt x="221742" y="2070100"/>
                  </a:lnTo>
                  <a:cubicBezTo>
                    <a:pt x="99314" y="2070227"/>
                    <a:pt x="0" y="1970913"/>
                    <a:pt x="0" y="1848358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13" name="Group 113"/>
          <p:cNvGrpSpPr/>
          <p:nvPr/>
        </p:nvGrpSpPr>
        <p:grpSpPr>
          <a:xfrm>
            <a:off x="10130323" y="5696588"/>
            <a:ext cx="1400127" cy="549069"/>
            <a:chOff x="0" y="0"/>
            <a:chExt cx="1866836" cy="732092"/>
          </a:xfrm>
        </p:grpSpPr>
        <p:sp>
          <p:nvSpPr>
            <p:cNvPr id="114" name="Freeform 114"/>
            <p:cNvSpPr/>
            <p:nvPr/>
          </p:nvSpPr>
          <p:spPr>
            <a:xfrm>
              <a:off x="0" y="0"/>
              <a:ext cx="1866835" cy="732092"/>
            </a:xfrm>
            <a:custGeom>
              <a:avLst/>
              <a:gdLst/>
              <a:ahLst/>
              <a:cxnLst/>
              <a:rect l="l" t="t" r="r" b="b"/>
              <a:pathLst>
                <a:path w="1866835" h="732092">
                  <a:moveTo>
                    <a:pt x="0" y="0"/>
                  </a:moveTo>
                  <a:lnTo>
                    <a:pt x="1866835" y="0"/>
                  </a:lnTo>
                  <a:lnTo>
                    <a:pt x="1866835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15" r="-315"/>
              </a:stretch>
            </a:blipFill>
          </p:spPr>
        </p:sp>
        <p:sp>
          <p:nvSpPr>
            <p:cNvPr id="115" name="TextBox 115"/>
            <p:cNvSpPr txBox="1"/>
            <p:nvPr/>
          </p:nvSpPr>
          <p:spPr>
            <a:xfrm>
              <a:off x="0" y="0"/>
              <a:ext cx="1866836" cy="7320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503"/>
                </a:lnSpc>
              </a:pPr>
              <a:r>
                <a:rPr lang="en-US" sz="3752" b="1">
                  <a:solidFill>
                    <a:srgbClr val="FFC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SO₂</a:t>
              </a:r>
            </a:p>
          </p:txBody>
        </p:sp>
      </p:grpSp>
      <p:sp>
        <p:nvSpPr>
          <p:cNvPr id="116" name="TextBox 116"/>
          <p:cNvSpPr txBox="1"/>
          <p:nvPr/>
        </p:nvSpPr>
        <p:spPr>
          <a:xfrm>
            <a:off x="11557902" y="5659612"/>
            <a:ext cx="5188706" cy="764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7"/>
              </a:lnSpc>
            </a:pPr>
            <a:r>
              <a:rPr lang="en-US" sz="1681">
                <a:solidFill>
                  <a:srgbClr val="F3F6FB"/>
                </a:solidFill>
                <a:latin typeface="Aptos"/>
                <a:ea typeface="Aptos"/>
                <a:cs typeface="Aptos"/>
                <a:sym typeface="Aptos"/>
              </a:rPr>
              <a:t>Possible sulfur dioxide; photochemical production is proposed in models.</a:t>
            </a:r>
          </a:p>
        </p:txBody>
      </p:sp>
      <p:grpSp>
        <p:nvGrpSpPr>
          <p:cNvPr id="117" name="Group 117"/>
          <p:cNvGrpSpPr/>
          <p:nvPr/>
        </p:nvGrpSpPr>
        <p:grpSpPr>
          <a:xfrm>
            <a:off x="9738350" y="7157723"/>
            <a:ext cx="7578681" cy="1525191"/>
            <a:chOff x="0" y="0"/>
            <a:chExt cx="10104907" cy="2033588"/>
          </a:xfrm>
        </p:grpSpPr>
        <p:sp>
          <p:nvSpPr>
            <p:cNvPr id="118" name="Freeform 118"/>
            <p:cNvSpPr/>
            <p:nvPr/>
          </p:nvSpPr>
          <p:spPr>
            <a:xfrm>
              <a:off x="0" y="0"/>
              <a:ext cx="10104882" cy="2033651"/>
            </a:xfrm>
            <a:custGeom>
              <a:avLst/>
              <a:gdLst/>
              <a:ahLst/>
              <a:cxnLst/>
              <a:rect l="l" t="t" r="r" b="b"/>
              <a:pathLst>
                <a:path w="10104882" h="2033651">
                  <a:moveTo>
                    <a:pt x="0" y="221869"/>
                  </a:moveTo>
                  <a:cubicBezTo>
                    <a:pt x="0" y="99314"/>
                    <a:pt x="99314" y="0"/>
                    <a:pt x="221869" y="0"/>
                  </a:cubicBezTo>
                  <a:lnTo>
                    <a:pt x="9883013" y="0"/>
                  </a:lnTo>
                  <a:cubicBezTo>
                    <a:pt x="10005568" y="0"/>
                    <a:pt x="10104882" y="99314"/>
                    <a:pt x="10104882" y="221869"/>
                  </a:cubicBezTo>
                  <a:lnTo>
                    <a:pt x="10104882" y="1811782"/>
                  </a:lnTo>
                  <a:cubicBezTo>
                    <a:pt x="10104882" y="1934337"/>
                    <a:pt x="10005568" y="2033651"/>
                    <a:pt x="9883013" y="2033651"/>
                  </a:cubicBezTo>
                  <a:lnTo>
                    <a:pt x="221869" y="2033651"/>
                  </a:lnTo>
                  <a:cubicBezTo>
                    <a:pt x="99314" y="2033651"/>
                    <a:pt x="0" y="1934210"/>
                    <a:pt x="0" y="1811782"/>
                  </a:cubicBezTo>
                  <a:close/>
                </a:path>
              </a:pathLst>
            </a:custGeom>
            <a:solidFill>
              <a:srgbClr val="142840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19" name="Group 119"/>
          <p:cNvGrpSpPr/>
          <p:nvPr/>
        </p:nvGrpSpPr>
        <p:grpSpPr>
          <a:xfrm>
            <a:off x="10130323" y="7481068"/>
            <a:ext cx="3019882" cy="315716"/>
            <a:chOff x="0" y="0"/>
            <a:chExt cx="4026510" cy="420954"/>
          </a:xfrm>
        </p:grpSpPr>
        <p:sp>
          <p:nvSpPr>
            <p:cNvPr id="120" name="Freeform 120"/>
            <p:cNvSpPr/>
            <p:nvPr/>
          </p:nvSpPr>
          <p:spPr>
            <a:xfrm>
              <a:off x="0" y="0"/>
              <a:ext cx="4026506" cy="420953"/>
            </a:xfrm>
            <a:custGeom>
              <a:avLst/>
              <a:gdLst/>
              <a:ahLst/>
              <a:cxnLst/>
              <a:rect l="l" t="t" r="r" b="b"/>
              <a:pathLst>
                <a:path w="4026506" h="420953">
                  <a:moveTo>
                    <a:pt x="0" y="0"/>
                  </a:moveTo>
                  <a:lnTo>
                    <a:pt x="4026506" y="0"/>
                  </a:lnTo>
                  <a:lnTo>
                    <a:pt x="4026506" y="420953"/>
                  </a:lnTo>
                  <a:lnTo>
                    <a:pt x="0" y="42095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6378" b="-136378"/>
              </a:stretch>
            </a:blipFill>
          </p:spPr>
        </p:sp>
        <p:sp>
          <p:nvSpPr>
            <p:cNvPr id="121" name="TextBox 121"/>
            <p:cNvSpPr txBox="1"/>
            <p:nvPr/>
          </p:nvSpPr>
          <p:spPr>
            <a:xfrm>
              <a:off x="0" y="0"/>
              <a:ext cx="4026510" cy="4209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1"/>
                </a:lnSpc>
              </a:pPr>
              <a:r>
                <a:rPr lang="en-US" sz="1501" b="1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Interpretation guardrail</a:t>
              </a:r>
            </a:p>
          </p:txBody>
        </p:sp>
      </p:grpSp>
      <p:grpSp>
        <p:nvGrpSpPr>
          <p:cNvPr id="122" name="Group 122"/>
          <p:cNvGrpSpPr/>
          <p:nvPr/>
        </p:nvGrpSpPr>
        <p:grpSpPr>
          <a:xfrm>
            <a:off x="10130323" y="7934049"/>
            <a:ext cx="6588824" cy="466706"/>
            <a:chOff x="0" y="0"/>
            <a:chExt cx="8785098" cy="622275"/>
          </a:xfrm>
        </p:grpSpPr>
        <p:sp>
          <p:nvSpPr>
            <p:cNvPr id="123" name="Freeform 123"/>
            <p:cNvSpPr/>
            <p:nvPr/>
          </p:nvSpPr>
          <p:spPr>
            <a:xfrm>
              <a:off x="0" y="0"/>
              <a:ext cx="8785103" cy="622278"/>
            </a:xfrm>
            <a:custGeom>
              <a:avLst/>
              <a:gdLst/>
              <a:ahLst/>
              <a:cxnLst/>
              <a:rect l="l" t="t" r="r" b="b"/>
              <a:pathLst>
                <a:path w="8785103" h="622278">
                  <a:moveTo>
                    <a:pt x="0" y="0"/>
                  </a:moveTo>
                  <a:lnTo>
                    <a:pt x="8785103" y="0"/>
                  </a:lnTo>
                  <a:lnTo>
                    <a:pt x="8785103" y="622278"/>
                  </a:lnTo>
                  <a:lnTo>
                    <a:pt x="0" y="62227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5083" b="-225082"/>
              </a:stretch>
            </a:blipFill>
          </p:spPr>
        </p:sp>
        <p:sp>
          <p:nvSpPr>
            <p:cNvPr id="124" name="TextBox 124"/>
            <p:cNvSpPr txBox="1"/>
            <p:nvPr/>
          </p:nvSpPr>
          <p:spPr>
            <a:xfrm>
              <a:off x="0" y="0"/>
              <a:ext cx="8785098" cy="622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73"/>
                </a:lnSpc>
              </a:pPr>
              <a:r>
                <a:rPr lang="en-US" sz="1561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Sulfur-bearing gas can be consistent with outgassing—but does not independently confirm eruptions.</a:t>
              </a:r>
            </a:p>
          </p:txBody>
        </p:sp>
      </p:grpSp>
      <p:grpSp>
        <p:nvGrpSpPr>
          <p:cNvPr id="125" name="Group 125"/>
          <p:cNvGrpSpPr/>
          <p:nvPr/>
        </p:nvGrpSpPr>
        <p:grpSpPr>
          <a:xfrm>
            <a:off x="878510" y="9443990"/>
            <a:ext cx="16540705" cy="247079"/>
            <a:chOff x="0" y="0"/>
            <a:chExt cx="22054274" cy="329438"/>
          </a:xfrm>
        </p:grpSpPr>
        <p:sp>
          <p:nvSpPr>
            <p:cNvPr id="126" name="Freeform 126"/>
            <p:cNvSpPr/>
            <p:nvPr/>
          </p:nvSpPr>
          <p:spPr>
            <a:xfrm>
              <a:off x="0" y="0"/>
              <a:ext cx="22054269" cy="329441"/>
            </a:xfrm>
            <a:custGeom>
              <a:avLst/>
              <a:gdLst/>
              <a:ahLst/>
              <a:cxnLst/>
              <a:rect l="l" t="t" r="r" b="b"/>
              <a:pathLst>
                <a:path w="22054269" h="329441">
                  <a:moveTo>
                    <a:pt x="0" y="0"/>
                  </a:moveTo>
                  <a:lnTo>
                    <a:pt x="22054269" y="0"/>
                  </a:lnTo>
                  <a:lnTo>
                    <a:pt x="22054269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54415" b="-1254414"/>
              </a:stretch>
            </a:blipFill>
          </p:spPr>
        </p:sp>
        <p:sp>
          <p:nvSpPr>
            <p:cNvPr id="127" name="TextBox 127"/>
            <p:cNvSpPr txBox="1"/>
            <p:nvPr/>
          </p:nvSpPr>
          <p:spPr>
            <a:xfrm>
              <a:off x="0" y="0"/>
              <a:ext cx="22054274" cy="32943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41"/>
                </a:lnSpc>
              </a:pPr>
              <a:r>
                <a:rPr lang="en-US" sz="1200" i="1">
                  <a:solidFill>
                    <a:srgbClr val="74869B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Banerjee et al. (2024), arXiv:2408.15707; Cheverall et al. (2026); Nicholls et al. (2026).</a:t>
              </a:r>
            </a:p>
          </p:txBody>
        </p:sp>
      </p:grpSp>
      <p:sp>
        <p:nvSpPr>
          <p:cNvPr id="128" name="AutoShape 128"/>
          <p:cNvSpPr/>
          <p:nvPr/>
        </p:nvSpPr>
        <p:spPr>
          <a:xfrm flipH="1">
            <a:off x="7353275" y="4960569"/>
            <a:ext cx="233469" cy="442539"/>
          </a:xfrm>
          <a:prstGeom prst="line">
            <a:avLst/>
          </a:prstGeom>
          <a:ln w="9525" cap="rnd">
            <a:solidFill>
              <a:srgbClr val="6DE0D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9" name="AutoShape 129"/>
          <p:cNvSpPr/>
          <p:nvPr/>
        </p:nvSpPr>
        <p:spPr>
          <a:xfrm>
            <a:off x="5998578" y="4565680"/>
            <a:ext cx="1157659" cy="0"/>
          </a:xfrm>
          <a:prstGeom prst="line">
            <a:avLst/>
          </a:prstGeom>
          <a:ln w="38100" cap="flat">
            <a:solidFill>
              <a:srgbClr val="6DE0D2"/>
            </a:solidFill>
            <a:prstDash val="sysDot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35" y="-9535"/>
            <a:ext cx="18320909" cy="10314108"/>
            <a:chOff x="0" y="0"/>
            <a:chExt cx="24427878" cy="137521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27814" cy="13752195"/>
            </a:xfrm>
            <a:custGeom>
              <a:avLst/>
              <a:gdLst/>
              <a:ahLst/>
              <a:cxnLst/>
              <a:rect l="l" t="t" r="r" b="b"/>
              <a:pathLst>
                <a:path w="24427814" h="13752195">
                  <a:moveTo>
                    <a:pt x="0" y="0"/>
                  </a:moveTo>
                  <a:lnTo>
                    <a:pt x="24427814" y="0"/>
                  </a:lnTo>
                  <a:lnTo>
                    <a:pt x="24427814" y="13752195"/>
                  </a:lnTo>
                  <a:lnTo>
                    <a:pt x="0" y="13752195"/>
                  </a:lnTo>
                  <a:close/>
                </a:path>
              </a:pathLst>
            </a:custGeom>
            <a:solidFill>
              <a:srgbClr val="07111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66995" y="512083"/>
            <a:ext cx="67113" cy="67113"/>
            <a:chOff x="0" y="0"/>
            <a:chExt cx="89484" cy="894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2873083" y="1225877"/>
            <a:ext cx="46520" cy="46520"/>
            <a:chOff x="0" y="0"/>
            <a:chExt cx="62027" cy="6202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373397" y="484632"/>
            <a:ext cx="46520" cy="46520"/>
            <a:chOff x="0" y="0"/>
            <a:chExt cx="62027" cy="620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363769" y="1198416"/>
            <a:ext cx="46520" cy="46520"/>
            <a:chOff x="0" y="0"/>
            <a:chExt cx="62027" cy="620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1658181" y="649348"/>
            <a:ext cx="46520" cy="46520"/>
            <a:chOff x="0" y="0"/>
            <a:chExt cx="62027" cy="6202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3991730" y="1143514"/>
            <a:ext cx="67113" cy="67113"/>
            <a:chOff x="0" y="0"/>
            <a:chExt cx="89484" cy="894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7148877" y="608171"/>
            <a:ext cx="46520" cy="46520"/>
            <a:chOff x="0" y="0"/>
            <a:chExt cx="62027" cy="6202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308230" y="2873083"/>
            <a:ext cx="46520" cy="46520"/>
            <a:chOff x="0" y="0"/>
            <a:chExt cx="62027" cy="6202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5069357" y="2118112"/>
            <a:ext cx="46520" cy="46520"/>
            <a:chOff x="0" y="0"/>
            <a:chExt cx="62027" cy="6202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7746063" y="3353514"/>
            <a:ext cx="46520" cy="46520"/>
            <a:chOff x="0" y="0"/>
            <a:chExt cx="62027" cy="6202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1177749" y="2351465"/>
            <a:ext cx="67113" cy="67113"/>
            <a:chOff x="0" y="0"/>
            <a:chExt cx="89484" cy="8948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6325269" y="3010348"/>
            <a:ext cx="46520" cy="46520"/>
            <a:chOff x="0" y="0"/>
            <a:chExt cx="62027" cy="6202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7354769" y="4794818"/>
            <a:ext cx="46520" cy="46520"/>
            <a:chOff x="0" y="0"/>
            <a:chExt cx="62027" cy="6202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676808" y="5481161"/>
            <a:ext cx="46520" cy="46520"/>
            <a:chOff x="0" y="0"/>
            <a:chExt cx="62027" cy="6202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3833946" y="4863455"/>
            <a:ext cx="46520" cy="46520"/>
            <a:chOff x="0" y="0"/>
            <a:chExt cx="62027" cy="6202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6373397" y="6991093"/>
            <a:ext cx="67113" cy="67113"/>
            <a:chOff x="0" y="0"/>
            <a:chExt cx="89484" cy="8948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9736445" y="5824328"/>
            <a:ext cx="46520" cy="46520"/>
            <a:chOff x="0" y="0"/>
            <a:chExt cx="62027" cy="6202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13236759" y="8089230"/>
            <a:ext cx="46520" cy="46520"/>
            <a:chOff x="0" y="0"/>
            <a:chExt cx="62027" cy="62027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6531171" y="7128367"/>
            <a:ext cx="46520" cy="46520"/>
            <a:chOff x="0" y="0"/>
            <a:chExt cx="62027" cy="6202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2118112" y="9050103"/>
            <a:ext cx="46520" cy="46520"/>
            <a:chOff x="0" y="0"/>
            <a:chExt cx="62027" cy="6202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7402897" y="9324642"/>
            <a:ext cx="67113" cy="67113"/>
            <a:chOff x="0" y="0"/>
            <a:chExt cx="89484" cy="8948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1109112" y="9187377"/>
            <a:ext cx="46520" cy="46520"/>
            <a:chOff x="0" y="0"/>
            <a:chExt cx="62027" cy="62027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15570298" y="9118740"/>
            <a:ext cx="46520" cy="46520"/>
            <a:chOff x="0" y="0"/>
            <a:chExt cx="62027" cy="62027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50" name="Group 50"/>
          <p:cNvGrpSpPr/>
          <p:nvPr/>
        </p:nvGrpSpPr>
        <p:grpSpPr>
          <a:xfrm>
            <a:off x="851059" y="370618"/>
            <a:ext cx="10981382" cy="301990"/>
            <a:chOff x="0" y="0"/>
            <a:chExt cx="14641843" cy="402654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4641840" cy="402651"/>
            </a:xfrm>
            <a:custGeom>
              <a:avLst/>
              <a:gdLst/>
              <a:ahLst/>
              <a:cxnLst/>
              <a:rect l="l" t="t" r="r" b="b"/>
              <a:pathLst>
                <a:path w="14641840" h="402651">
                  <a:moveTo>
                    <a:pt x="0" y="0"/>
                  </a:moveTo>
                  <a:lnTo>
                    <a:pt x="14641840" y="0"/>
                  </a:lnTo>
                  <a:lnTo>
                    <a:pt x="14641840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8546" b="-658547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0"/>
              <a:ext cx="14641843" cy="402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85"/>
                </a:lnSpc>
              </a:pPr>
              <a:r>
                <a:rPr lang="en-US" sz="1321" b="1" spc="240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SYNTHESIS • TABLE 2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51059" y="782422"/>
            <a:ext cx="16540705" cy="754970"/>
            <a:chOff x="0" y="0"/>
            <a:chExt cx="22054274" cy="1006626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22054269" cy="1006625"/>
            </a:xfrm>
            <a:custGeom>
              <a:avLst/>
              <a:gdLst/>
              <a:ahLst/>
              <a:cxnLst/>
              <a:rect l="l" t="t" r="r" b="b"/>
              <a:pathLst>
                <a:path w="22054269" h="1006625">
                  <a:moveTo>
                    <a:pt x="0" y="0"/>
                  </a:moveTo>
                  <a:lnTo>
                    <a:pt x="22054269" y="0"/>
                  </a:lnTo>
                  <a:lnTo>
                    <a:pt x="22054269" y="1006625"/>
                  </a:lnTo>
                  <a:lnTo>
                    <a:pt x="0" y="10066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76899" b="-376900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0"/>
              <a:ext cx="22054274" cy="10066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683"/>
                </a:lnSpc>
              </a:pPr>
              <a:r>
                <a:rPr lang="en-US" sz="3903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Three Worlds, Three Interior–Atmosphere Systems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 rot="3180">
            <a:off x="843429" y="1697355"/>
            <a:ext cx="16624592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7" name="Group 57"/>
          <p:cNvGrpSpPr/>
          <p:nvPr/>
        </p:nvGrpSpPr>
        <p:grpSpPr>
          <a:xfrm>
            <a:off x="851059" y="9883245"/>
            <a:ext cx="10295039" cy="192176"/>
            <a:chOff x="0" y="0"/>
            <a:chExt cx="13726719" cy="256235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3726723" cy="256232"/>
            </a:xfrm>
            <a:custGeom>
              <a:avLst/>
              <a:gdLst/>
              <a:ahLst/>
              <a:cxnLst/>
              <a:rect l="l" t="t" r="r" b="b"/>
              <a:pathLst>
                <a:path w="13726723" h="256232">
                  <a:moveTo>
                    <a:pt x="0" y="0"/>
                  </a:moveTo>
                  <a:lnTo>
                    <a:pt x="13726723" y="0"/>
                  </a:lnTo>
                  <a:lnTo>
                    <a:pt x="13726723" y="256232"/>
                  </a:lnTo>
                  <a:lnTo>
                    <a:pt x="0" y="25623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93840" b="-993841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0"/>
              <a:ext cx="13726719" cy="2562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387"/>
                </a:lnSpc>
              </a:pPr>
              <a:r>
                <a:rPr lang="en-US" sz="1155" spc="105">
                  <a:solidFill>
                    <a:srgbClr val="74869B"/>
                  </a:solidFill>
                  <a:latin typeface="Aptos"/>
                  <a:ea typeface="Aptos"/>
                  <a:cs typeface="Aptos"/>
                  <a:sym typeface="Aptos"/>
                </a:rPr>
                <a:t>COMPARATIVE PLANETOLOGY  •  SPACE RESEARCH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6609333" y="9842059"/>
            <a:ext cx="754971" cy="247079"/>
            <a:chOff x="0" y="0"/>
            <a:chExt cx="1006627" cy="32943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006626" cy="329441"/>
            </a:xfrm>
            <a:custGeom>
              <a:avLst/>
              <a:gdLst/>
              <a:ahLst/>
              <a:cxnLst/>
              <a:rect l="l" t="t" r="r" b="b"/>
              <a:pathLst>
                <a:path w="1006626" h="329441">
                  <a:moveTo>
                    <a:pt x="0" y="0"/>
                  </a:moveTo>
                  <a:lnTo>
                    <a:pt x="1006626" y="0"/>
                  </a:lnTo>
                  <a:lnTo>
                    <a:pt x="1006626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538" b="-9537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9525"/>
              <a:ext cx="1006627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1"/>
                </a:lnSpc>
              </a:pPr>
              <a:r>
                <a:rPr lang="en-US" sz="1351" b="1">
                  <a:solidFill>
                    <a:srgbClr val="A9B8C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12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980694" y="2161194"/>
            <a:ext cx="3378298" cy="756495"/>
            <a:chOff x="0" y="0"/>
            <a:chExt cx="4504398" cy="1008659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4504436" cy="1008634"/>
            </a:xfrm>
            <a:custGeom>
              <a:avLst/>
              <a:gdLst/>
              <a:ahLst/>
              <a:cxnLst/>
              <a:rect l="l" t="t" r="r" b="b"/>
              <a:pathLst>
                <a:path w="4504436" h="1008634">
                  <a:moveTo>
                    <a:pt x="0" y="0"/>
                  </a:moveTo>
                  <a:lnTo>
                    <a:pt x="4504436" y="0"/>
                  </a:lnTo>
                  <a:lnTo>
                    <a:pt x="4504436" y="1008634"/>
                  </a:lnTo>
                  <a:lnTo>
                    <a:pt x="0" y="1008634"/>
                  </a:lnTo>
                  <a:close/>
                </a:path>
              </a:pathLst>
            </a:custGeom>
            <a:solidFill>
              <a:srgbClr val="142840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65" name="Group 65"/>
          <p:cNvGrpSpPr/>
          <p:nvPr/>
        </p:nvGrpSpPr>
        <p:grpSpPr>
          <a:xfrm>
            <a:off x="1098137" y="2347274"/>
            <a:ext cx="3143421" cy="343167"/>
            <a:chOff x="0" y="0"/>
            <a:chExt cx="4191229" cy="457556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4191226" cy="457557"/>
            </a:xfrm>
            <a:custGeom>
              <a:avLst/>
              <a:gdLst/>
              <a:ahLst/>
              <a:cxnLst/>
              <a:rect l="l" t="t" r="r" b="b"/>
              <a:pathLst>
                <a:path w="4191226" h="457557">
                  <a:moveTo>
                    <a:pt x="0" y="0"/>
                  </a:moveTo>
                  <a:lnTo>
                    <a:pt x="4191226" y="0"/>
                  </a:lnTo>
                  <a:lnTo>
                    <a:pt x="4191226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8483" b="-128482"/>
              </a:stretch>
            </a:blipFill>
          </p:spPr>
        </p:sp>
        <p:sp>
          <p:nvSpPr>
            <p:cNvPr id="67" name="TextBox 67"/>
            <p:cNvSpPr txBox="1"/>
            <p:nvPr/>
          </p:nvSpPr>
          <p:spPr>
            <a:xfrm>
              <a:off x="0" y="0"/>
              <a:ext cx="4191229" cy="4575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73"/>
                </a:lnSpc>
              </a:pPr>
              <a:r>
                <a:rPr lang="en-US" sz="1561" b="1">
                  <a:solidFill>
                    <a:srgbClr val="A9B8C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CHARACTERISTIC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4343743" y="2161194"/>
            <a:ext cx="4297994" cy="756495"/>
            <a:chOff x="0" y="0"/>
            <a:chExt cx="5730659" cy="1008659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5730621" cy="1008634"/>
            </a:xfrm>
            <a:custGeom>
              <a:avLst/>
              <a:gdLst/>
              <a:ahLst/>
              <a:cxnLst/>
              <a:rect l="l" t="t" r="r" b="b"/>
              <a:pathLst>
                <a:path w="5730621" h="1008634">
                  <a:moveTo>
                    <a:pt x="0" y="0"/>
                  </a:moveTo>
                  <a:lnTo>
                    <a:pt x="5730621" y="0"/>
                  </a:lnTo>
                  <a:lnTo>
                    <a:pt x="5730621" y="1008634"/>
                  </a:lnTo>
                  <a:lnTo>
                    <a:pt x="0" y="1008634"/>
                  </a:lnTo>
                  <a:close/>
                </a:path>
              </a:pathLst>
            </a:custGeom>
            <a:solidFill>
              <a:srgbClr val="142840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70" name="Group 70"/>
          <p:cNvGrpSpPr/>
          <p:nvPr/>
        </p:nvGrpSpPr>
        <p:grpSpPr>
          <a:xfrm>
            <a:off x="4461186" y="2347274"/>
            <a:ext cx="4063108" cy="343167"/>
            <a:chOff x="0" y="0"/>
            <a:chExt cx="5417477" cy="457556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5417481" cy="457557"/>
            </a:xfrm>
            <a:custGeom>
              <a:avLst/>
              <a:gdLst/>
              <a:ahLst/>
              <a:cxnLst/>
              <a:rect l="l" t="t" r="r" b="b"/>
              <a:pathLst>
                <a:path w="5417481" h="457557">
                  <a:moveTo>
                    <a:pt x="0" y="0"/>
                  </a:moveTo>
                  <a:lnTo>
                    <a:pt x="5417481" y="0"/>
                  </a:lnTo>
                  <a:lnTo>
                    <a:pt x="5417481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80702" b="-180702"/>
              </a:stretch>
            </a:blipFill>
          </p:spPr>
        </p:sp>
        <p:sp>
          <p:nvSpPr>
            <p:cNvPr id="72" name="TextBox 72"/>
            <p:cNvSpPr txBox="1"/>
            <p:nvPr/>
          </p:nvSpPr>
          <p:spPr>
            <a:xfrm>
              <a:off x="0" y="0"/>
              <a:ext cx="5417477" cy="4575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73"/>
                </a:lnSpc>
              </a:pPr>
              <a:r>
                <a:rPr lang="en-US" sz="1561" b="1">
                  <a:solidFill>
                    <a:srgbClr val="FFC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VENUS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8626488" y="2161194"/>
            <a:ext cx="4311720" cy="756495"/>
            <a:chOff x="0" y="0"/>
            <a:chExt cx="5748960" cy="1008659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5748909" cy="1008634"/>
            </a:xfrm>
            <a:custGeom>
              <a:avLst/>
              <a:gdLst/>
              <a:ahLst/>
              <a:cxnLst/>
              <a:rect l="l" t="t" r="r" b="b"/>
              <a:pathLst>
                <a:path w="5748909" h="1008634">
                  <a:moveTo>
                    <a:pt x="0" y="0"/>
                  </a:moveTo>
                  <a:lnTo>
                    <a:pt x="5748909" y="0"/>
                  </a:lnTo>
                  <a:lnTo>
                    <a:pt x="5748909" y="1008634"/>
                  </a:lnTo>
                  <a:lnTo>
                    <a:pt x="0" y="1008634"/>
                  </a:lnTo>
                  <a:close/>
                </a:path>
              </a:pathLst>
            </a:custGeom>
            <a:solidFill>
              <a:srgbClr val="142840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75" name="Group 75"/>
          <p:cNvGrpSpPr/>
          <p:nvPr/>
        </p:nvGrpSpPr>
        <p:grpSpPr>
          <a:xfrm>
            <a:off x="8743921" y="2347274"/>
            <a:ext cx="4076833" cy="343167"/>
            <a:chOff x="0" y="0"/>
            <a:chExt cx="5435778" cy="457556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5435783" cy="457557"/>
            </a:xfrm>
            <a:custGeom>
              <a:avLst/>
              <a:gdLst/>
              <a:ahLst/>
              <a:cxnLst/>
              <a:rect l="l" t="t" r="r" b="b"/>
              <a:pathLst>
                <a:path w="5435783" h="457557">
                  <a:moveTo>
                    <a:pt x="0" y="0"/>
                  </a:moveTo>
                  <a:lnTo>
                    <a:pt x="5435783" y="0"/>
                  </a:lnTo>
                  <a:lnTo>
                    <a:pt x="5435783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81482" b="-181481"/>
              </a:stretch>
            </a:blipFill>
          </p:spPr>
        </p:sp>
        <p:sp>
          <p:nvSpPr>
            <p:cNvPr id="77" name="TextBox 77"/>
            <p:cNvSpPr txBox="1"/>
            <p:nvPr/>
          </p:nvSpPr>
          <p:spPr>
            <a:xfrm>
              <a:off x="0" y="0"/>
              <a:ext cx="5435778" cy="4575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73"/>
                </a:lnSpc>
              </a:pPr>
              <a:r>
                <a:rPr lang="en-US" sz="1561" b="1">
                  <a:solidFill>
                    <a:srgbClr val="FF8F7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IO</a:t>
              </a:r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12922948" y="2161194"/>
            <a:ext cx="4380347" cy="756495"/>
            <a:chOff x="0" y="0"/>
            <a:chExt cx="5840463" cy="1008659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5840476" cy="1008634"/>
            </a:xfrm>
            <a:custGeom>
              <a:avLst/>
              <a:gdLst/>
              <a:ahLst/>
              <a:cxnLst/>
              <a:rect l="l" t="t" r="r" b="b"/>
              <a:pathLst>
                <a:path w="5840476" h="1008634">
                  <a:moveTo>
                    <a:pt x="0" y="0"/>
                  </a:moveTo>
                  <a:lnTo>
                    <a:pt x="5840476" y="0"/>
                  </a:lnTo>
                  <a:lnTo>
                    <a:pt x="5840476" y="1008634"/>
                  </a:lnTo>
                  <a:lnTo>
                    <a:pt x="0" y="1008634"/>
                  </a:lnTo>
                  <a:close/>
                </a:path>
              </a:pathLst>
            </a:custGeom>
            <a:solidFill>
              <a:srgbClr val="142840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80" name="Group 80"/>
          <p:cNvGrpSpPr/>
          <p:nvPr/>
        </p:nvGrpSpPr>
        <p:grpSpPr>
          <a:xfrm>
            <a:off x="13040392" y="2347274"/>
            <a:ext cx="4145471" cy="343167"/>
            <a:chOff x="0" y="0"/>
            <a:chExt cx="5527294" cy="457556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5527294" cy="457557"/>
            </a:xfrm>
            <a:custGeom>
              <a:avLst/>
              <a:gdLst/>
              <a:ahLst/>
              <a:cxnLst/>
              <a:rect l="l" t="t" r="r" b="b"/>
              <a:pathLst>
                <a:path w="5527294" h="457557">
                  <a:moveTo>
                    <a:pt x="0" y="0"/>
                  </a:moveTo>
                  <a:lnTo>
                    <a:pt x="5527294" y="0"/>
                  </a:lnTo>
                  <a:lnTo>
                    <a:pt x="5527294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85379" b="-185379"/>
              </a:stretch>
            </a:blipFill>
          </p:spPr>
        </p:sp>
        <p:sp>
          <p:nvSpPr>
            <p:cNvPr id="82" name="TextBox 82"/>
            <p:cNvSpPr txBox="1"/>
            <p:nvPr/>
          </p:nvSpPr>
          <p:spPr>
            <a:xfrm>
              <a:off x="0" y="0"/>
              <a:ext cx="5527294" cy="4575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73"/>
                </a:lnSpc>
              </a:pPr>
              <a:r>
                <a:rPr lang="en-US" sz="1561" b="1">
                  <a:solidFill>
                    <a:srgbClr val="B8A5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L 98-59 d</a:t>
              </a:r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980694" y="2984802"/>
            <a:ext cx="3378298" cy="1072210"/>
            <a:chOff x="0" y="0"/>
            <a:chExt cx="4504398" cy="1429614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4504436" cy="1429639"/>
            </a:xfrm>
            <a:custGeom>
              <a:avLst/>
              <a:gdLst/>
              <a:ahLst/>
              <a:cxnLst/>
              <a:rect l="l" t="t" r="r" b="b"/>
              <a:pathLst>
                <a:path w="4504436" h="1429639">
                  <a:moveTo>
                    <a:pt x="0" y="0"/>
                  </a:moveTo>
                  <a:lnTo>
                    <a:pt x="4504436" y="0"/>
                  </a:lnTo>
                  <a:lnTo>
                    <a:pt x="4504436" y="1429639"/>
                  </a:lnTo>
                  <a:lnTo>
                    <a:pt x="0" y="1429639"/>
                  </a:lnTo>
                  <a:close/>
                </a:path>
              </a:pathLst>
            </a:custGeom>
            <a:solidFill>
              <a:srgbClr val="0B1929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85" name="Group 85"/>
          <p:cNvGrpSpPr/>
          <p:nvPr/>
        </p:nvGrpSpPr>
        <p:grpSpPr>
          <a:xfrm>
            <a:off x="1139314" y="3115970"/>
            <a:ext cx="3061059" cy="809873"/>
            <a:chOff x="0" y="0"/>
            <a:chExt cx="4081412" cy="1079830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4081413" cy="1079836"/>
            </a:xfrm>
            <a:custGeom>
              <a:avLst/>
              <a:gdLst/>
              <a:ahLst/>
              <a:cxnLst/>
              <a:rect l="l" t="t" r="r" b="b"/>
              <a:pathLst>
                <a:path w="4081413" h="1079836">
                  <a:moveTo>
                    <a:pt x="0" y="0"/>
                  </a:moveTo>
                  <a:lnTo>
                    <a:pt x="4081413" y="0"/>
                  </a:lnTo>
                  <a:lnTo>
                    <a:pt x="4081413" y="1079836"/>
                  </a:lnTo>
                  <a:lnTo>
                    <a:pt x="0" y="10798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647" b="-23646"/>
              </a:stretch>
            </a:blipFill>
          </p:spPr>
        </p:sp>
        <p:sp>
          <p:nvSpPr>
            <p:cNvPr id="87" name="TextBox 87"/>
            <p:cNvSpPr txBox="1"/>
            <p:nvPr/>
          </p:nvSpPr>
          <p:spPr>
            <a:xfrm>
              <a:off x="0" y="0"/>
              <a:ext cx="4081412" cy="10798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73"/>
                </a:lnSpc>
              </a:pPr>
              <a:r>
                <a:rPr lang="en-US" sz="1561" b="1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Dominant energy</a:t>
              </a:r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4343743" y="2984802"/>
            <a:ext cx="4297994" cy="1072210"/>
            <a:chOff x="0" y="0"/>
            <a:chExt cx="5730659" cy="1429614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5730621" cy="1429639"/>
            </a:xfrm>
            <a:custGeom>
              <a:avLst/>
              <a:gdLst/>
              <a:ahLst/>
              <a:cxnLst/>
              <a:rect l="l" t="t" r="r" b="b"/>
              <a:pathLst>
                <a:path w="5730621" h="1429639">
                  <a:moveTo>
                    <a:pt x="0" y="0"/>
                  </a:moveTo>
                  <a:lnTo>
                    <a:pt x="5730621" y="0"/>
                  </a:lnTo>
                  <a:lnTo>
                    <a:pt x="5730621" y="1429639"/>
                  </a:lnTo>
                  <a:lnTo>
                    <a:pt x="0" y="1429639"/>
                  </a:lnTo>
                  <a:close/>
                </a:path>
              </a:pathLst>
            </a:custGeom>
            <a:solidFill>
              <a:srgbClr val="0B1929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90" name="Group 90"/>
          <p:cNvGrpSpPr/>
          <p:nvPr/>
        </p:nvGrpSpPr>
        <p:grpSpPr>
          <a:xfrm>
            <a:off x="4502363" y="3115970"/>
            <a:ext cx="3980755" cy="809873"/>
            <a:chOff x="0" y="0"/>
            <a:chExt cx="5307673" cy="1079830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5307667" cy="1079836"/>
            </a:xfrm>
            <a:custGeom>
              <a:avLst/>
              <a:gdLst/>
              <a:ahLst/>
              <a:cxnLst/>
              <a:rect l="l" t="t" r="r" b="b"/>
              <a:pathLst>
                <a:path w="5307667" h="1079836">
                  <a:moveTo>
                    <a:pt x="0" y="0"/>
                  </a:moveTo>
                  <a:lnTo>
                    <a:pt x="5307667" y="0"/>
                  </a:lnTo>
                  <a:lnTo>
                    <a:pt x="5307667" y="1079836"/>
                  </a:lnTo>
                  <a:lnTo>
                    <a:pt x="0" y="10798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5774" b="-45773"/>
              </a:stretch>
            </a:blipFill>
          </p:spPr>
        </p:sp>
        <p:sp>
          <p:nvSpPr>
            <p:cNvPr id="92" name="TextBox 92"/>
            <p:cNvSpPr txBox="1"/>
            <p:nvPr/>
          </p:nvSpPr>
          <p:spPr>
            <a:xfrm>
              <a:off x="0" y="0"/>
              <a:ext cx="5307673" cy="10798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1"/>
                </a:lnSpc>
              </a:pPr>
              <a:r>
                <a:rPr lang="en-US" sz="1501">
                  <a:solidFill>
                    <a:srgbClr val="F3F6FB"/>
                  </a:solidFill>
                  <a:latin typeface="Aptos"/>
                  <a:ea typeface="Aptos"/>
                  <a:cs typeface="Aptos"/>
                  <a:sym typeface="Aptos"/>
                </a:rPr>
                <a:t>Internal thermal evolution; mantle dynamics</a:t>
              </a:r>
            </a:p>
          </p:txBody>
        </p:sp>
      </p:grpSp>
      <p:grpSp>
        <p:nvGrpSpPr>
          <p:cNvPr id="93" name="Group 93"/>
          <p:cNvGrpSpPr/>
          <p:nvPr/>
        </p:nvGrpSpPr>
        <p:grpSpPr>
          <a:xfrm>
            <a:off x="8626488" y="2984802"/>
            <a:ext cx="4311720" cy="1072210"/>
            <a:chOff x="0" y="0"/>
            <a:chExt cx="5748960" cy="1429614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5748909" cy="1429639"/>
            </a:xfrm>
            <a:custGeom>
              <a:avLst/>
              <a:gdLst/>
              <a:ahLst/>
              <a:cxnLst/>
              <a:rect l="l" t="t" r="r" b="b"/>
              <a:pathLst>
                <a:path w="5748909" h="1429639">
                  <a:moveTo>
                    <a:pt x="0" y="0"/>
                  </a:moveTo>
                  <a:lnTo>
                    <a:pt x="5748909" y="0"/>
                  </a:lnTo>
                  <a:lnTo>
                    <a:pt x="5748909" y="1429639"/>
                  </a:lnTo>
                  <a:lnTo>
                    <a:pt x="0" y="1429639"/>
                  </a:lnTo>
                  <a:close/>
                </a:path>
              </a:pathLst>
            </a:custGeom>
            <a:solidFill>
              <a:srgbClr val="0B1929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95" name="Group 95"/>
          <p:cNvGrpSpPr/>
          <p:nvPr/>
        </p:nvGrpSpPr>
        <p:grpSpPr>
          <a:xfrm>
            <a:off x="8785108" y="3115970"/>
            <a:ext cx="3994480" cy="809873"/>
            <a:chOff x="0" y="0"/>
            <a:chExt cx="5325974" cy="1079830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5325969" cy="1079836"/>
            </a:xfrm>
            <a:custGeom>
              <a:avLst/>
              <a:gdLst/>
              <a:ahLst/>
              <a:cxnLst/>
              <a:rect l="l" t="t" r="r" b="b"/>
              <a:pathLst>
                <a:path w="5325969" h="1079836">
                  <a:moveTo>
                    <a:pt x="0" y="0"/>
                  </a:moveTo>
                  <a:lnTo>
                    <a:pt x="5325969" y="0"/>
                  </a:lnTo>
                  <a:lnTo>
                    <a:pt x="5325969" y="1079836"/>
                  </a:lnTo>
                  <a:lnTo>
                    <a:pt x="0" y="10798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6104" b="-46104"/>
              </a:stretch>
            </a:blipFill>
          </p:spPr>
        </p:sp>
        <p:sp>
          <p:nvSpPr>
            <p:cNvPr id="97" name="TextBox 97"/>
            <p:cNvSpPr txBox="1"/>
            <p:nvPr/>
          </p:nvSpPr>
          <p:spPr>
            <a:xfrm>
              <a:off x="0" y="0"/>
              <a:ext cx="5325974" cy="10798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1"/>
                </a:lnSpc>
              </a:pPr>
              <a:r>
                <a:rPr lang="en-US" sz="1501">
                  <a:solidFill>
                    <a:srgbClr val="F3F6FB"/>
                  </a:solidFill>
                  <a:latin typeface="Aptos"/>
                  <a:ea typeface="Aptos"/>
                  <a:cs typeface="Aptos"/>
                  <a:sym typeface="Aptos"/>
                </a:rPr>
                <a:t>Tidal heating from orbital resonance</a:t>
              </a:r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12922948" y="2984802"/>
            <a:ext cx="4380347" cy="1072210"/>
            <a:chOff x="0" y="0"/>
            <a:chExt cx="5840463" cy="1429614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5840476" cy="1429639"/>
            </a:xfrm>
            <a:custGeom>
              <a:avLst/>
              <a:gdLst/>
              <a:ahLst/>
              <a:cxnLst/>
              <a:rect l="l" t="t" r="r" b="b"/>
              <a:pathLst>
                <a:path w="5840476" h="1429639">
                  <a:moveTo>
                    <a:pt x="0" y="0"/>
                  </a:moveTo>
                  <a:lnTo>
                    <a:pt x="5840476" y="0"/>
                  </a:lnTo>
                  <a:lnTo>
                    <a:pt x="5840476" y="1429639"/>
                  </a:lnTo>
                  <a:lnTo>
                    <a:pt x="0" y="1429639"/>
                  </a:lnTo>
                  <a:close/>
                </a:path>
              </a:pathLst>
            </a:custGeom>
            <a:solidFill>
              <a:srgbClr val="0B1929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00" name="Group 100"/>
          <p:cNvGrpSpPr/>
          <p:nvPr/>
        </p:nvGrpSpPr>
        <p:grpSpPr>
          <a:xfrm>
            <a:off x="13081568" y="3115970"/>
            <a:ext cx="4063108" cy="809873"/>
            <a:chOff x="0" y="0"/>
            <a:chExt cx="5417477" cy="1079830"/>
          </a:xfrm>
        </p:grpSpPr>
        <p:sp>
          <p:nvSpPr>
            <p:cNvPr id="101" name="Freeform 101"/>
            <p:cNvSpPr/>
            <p:nvPr/>
          </p:nvSpPr>
          <p:spPr>
            <a:xfrm>
              <a:off x="0" y="0"/>
              <a:ext cx="5417481" cy="1079836"/>
            </a:xfrm>
            <a:custGeom>
              <a:avLst/>
              <a:gdLst/>
              <a:ahLst/>
              <a:cxnLst/>
              <a:rect l="l" t="t" r="r" b="b"/>
              <a:pathLst>
                <a:path w="5417481" h="1079836">
                  <a:moveTo>
                    <a:pt x="0" y="0"/>
                  </a:moveTo>
                  <a:lnTo>
                    <a:pt x="5417481" y="0"/>
                  </a:lnTo>
                  <a:lnTo>
                    <a:pt x="5417481" y="1079836"/>
                  </a:lnTo>
                  <a:lnTo>
                    <a:pt x="0" y="10798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7755" b="-47755"/>
              </a:stretch>
            </a:blipFill>
          </p:spPr>
        </p:sp>
        <p:sp>
          <p:nvSpPr>
            <p:cNvPr id="102" name="TextBox 102"/>
            <p:cNvSpPr txBox="1"/>
            <p:nvPr/>
          </p:nvSpPr>
          <p:spPr>
            <a:xfrm>
              <a:off x="0" y="0"/>
              <a:ext cx="5417477" cy="10798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1"/>
                </a:lnSpc>
              </a:pPr>
              <a:r>
                <a:rPr lang="en-US" sz="1501">
                  <a:solidFill>
                    <a:srgbClr val="F3F6FB"/>
                  </a:solidFill>
                  <a:latin typeface="Aptos"/>
                  <a:ea typeface="Aptos"/>
                  <a:cs typeface="Aptos"/>
                  <a:sym typeface="Aptos"/>
                </a:rPr>
                <a:t>Tidal heating + atmospheric insulation in models</a:t>
              </a:r>
            </a:p>
          </p:txBody>
        </p:sp>
      </p:grpSp>
      <p:grpSp>
        <p:nvGrpSpPr>
          <p:cNvPr id="103" name="Group 103"/>
          <p:cNvGrpSpPr/>
          <p:nvPr/>
        </p:nvGrpSpPr>
        <p:grpSpPr>
          <a:xfrm>
            <a:off x="980694" y="4041762"/>
            <a:ext cx="3378298" cy="1072210"/>
            <a:chOff x="0" y="0"/>
            <a:chExt cx="4504398" cy="1429614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4504436" cy="1429639"/>
            </a:xfrm>
            <a:custGeom>
              <a:avLst/>
              <a:gdLst/>
              <a:ahLst/>
              <a:cxnLst/>
              <a:rect l="l" t="t" r="r" b="b"/>
              <a:pathLst>
                <a:path w="4504436" h="1429639">
                  <a:moveTo>
                    <a:pt x="0" y="0"/>
                  </a:moveTo>
                  <a:lnTo>
                    <a:pt x="4504436" y="0"/>
                  </a:lnTo>
                  <a:lnTo>
                    <a:pt x="4504436" y="1429639"/>
                  </a:lnTo>
                  <a:lnTo>
                    <a:pt x="0" y="1429639"/>
                  </a:lnTo>
                  <a:close/>
                </a:path>
              </a:pathLst>
            </a:custGeom>
            <a:solidFill>
              <a:srgbClr val="0E1D2F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05" name="Group 105"/>
          <p:cNvGrpSpPr/>
          <p:nvPr/>
        </p:nvGrpSpPr>
        <p:grpSpPr>
          <a:xfrm>
            <a:off x="1139314" y="4172922"/>
            <a:ext cx="3061059" cy="809873"/>
            <a:chOff x="0" y="0"/>
            <a:chExt cx="4081412" cy="1079830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4081413" cy="1079836"/>
            </a:xfrm>
            <a:custGeom>
              <a:avLst/>
              <a:gdLst/>
              <a:ahLst/>
              <a:cxnLst/>
              <a:rect l="l" t="t" r="r" b="b"/>
              <a:pathLst>
                <a:path w="4081413" h="1079836">
                  <a:moveTo>
                    <a:pt x="0" y="0"/>
                  </a:moveTo>
                  <a:lnTo>
                    <a:pt x="4081413" y="0"/>
                  </a:lnTo>
                  <a:lnTo>
                    <a:pt x="4081413" y="1079836"/>
                  </a:lnTo>
                  <a:lnTo>
                    <a:pt x="0" y="10798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647" b="-23646"/>
              </a:stretch>
            </a:blipFill>
          </p:spPr>
        </p:sp>
        <p:sp>
          <p:nvSpPr>
            <p:cNvPr id="107" name="TextBox 107"/>
            <p:cNvSpPr txBox="1"/>
            <p:nvPr/>
          </p:nvSpPr>
          <p:spPr>
            <a:xfrm>
              <a:off x="0" y="0"/>
              <a:ext cx="4081412" cy="10798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73"/>
                </a:lnSpc>
              </a:pPr>
              <a:r>
                <a:rPr lang="en-US" sz="1561" b="1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Geological environment</a:t>
              </a:r>
            </a:p>
          </p:txBody>
        </p:sp>
      </p:grpSp>
      <p:grpSp>
        <p:nvGrpSpPr>
          <p:cNvPr id="108" name="Group 108"/>
          <p:cNvGrpSpPr/>
          <p:nvPr/>
        </p:nvGrpSpPr>
        <p:grpSpPr>
          <a:xfrm>
            <a:off x="4343743" y="4041762"/>
            <a:ext cx="4297994" cy="1072210"/>
            <a:chOff x="0" y="0"/>
            <a:chExt cx="5730659" cy="1429614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5730621" cy="1429639"/>
            </a:xfrm>
            <a:custGeom>
              <a:avLst/>
              <a:gdLst/>
              <a:ahLst/>
              <a:cxnLst/>
              <a:rect l="l" t="t" r="r" b="b"/>
              <a:pathLst>
                <a:path w="5730621" h="1429639">
                  <a:moveTo>
                    <a:pt x="0" y="0"/>
                  </a:moveTo>
                  <a:lnTo>
                    <a:pt x="5730621" y="0"/>
                  </a:lnTo>
                  <a:lnTo>
                    <a:pt x="5730621" y="1429639"/>
                  </a:lnTo>
                  <a:lnTo>
                    <a:pt x="0" y="1429639"/>
                  </a:lnTo>
                  <a:close/>
                </a:path>
              </a:pathLst>
            </a:custGeom>
            <a:solidFill>
              <a:srgbClr val="0E1D2F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10" name="Group 110"/>
          <p:cNvGrpSpPr/>
          <p:nvPr/>
        </p:nvGrpSpPr>
        <p:grpSpPr>
          <a:xfrm>
            <a:off x="4502363" y="4172922"/>
            <a:ext cx="3980755" cy="809873"/>
            <a:chOff x="0" y="0"/>
            <a:chExt cx="5307673" cy="1079830"/>
          </a:xfrm>
        </p:grpSpPr>
        <p:sp>
          <p:nvSpPr>
            <p:cNvPr id="111" name="Freeform 111"/>
            <p:cNvSpPr/>
            <p:nvPr/>
          </p:nvSpPr>
          <p:spPr>
            <a:xfrm>
              <a:off x="0" y="0"/>
              <a:ext cx="5307667" cy="1079836"/>
            </a:xfrm>
            <a:custGeom>
              <a:avLst/>
              <a:gdLst/>
              <a:ahLst/>
              <a:cxnLst/>
              <a:rect l="l" t="t" r="r" b="b"/>
              <a:pathLst>
                <a:path w="5307667" h="1079836">
                  <a:moveTo>
                    <a:pt x="0" y="0"/>
                  </a:moveTo>
                  <a:lnTo>
                    <a:pt x="5307667" y="0"/>
                  </a:lnTo>
                  <a:lnTo>
                    <a:pt x="5307667" y="1079836"/>
                  </a:lnTo>
                  <a:lnTo>
                    <a:pt x="0" y="10798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5774" b="-45773"/>
              </a:stretch>
            </a:blipFill>
          </p:spPr>
        </p:sp>
        <p:sp>
          <p:nvSpPr>
            <p:cNvPr id="112" name="TextBox 112"/>
            <p:cNvSpPr txBox="1"/>
            <p:nvPr/>
          </p:nvSpPr>
          <p:spPr>
            <a:xfrm>
              <a:off x="0" y="0"/>
              <a:ext cx="5307673" cy="10798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1"/>
                </a:lnSpc>
              </a:pPr>
              <a:r>
                <a:rPr lang="en-US" sz="1501">
                  <a:solidFill>
                    <a:srgbClr val="F3F6FB"/>
                  </a:solidFill>
                  <a:latin typeface="Aptos"/>
                  <a:ea typeface="Aptos"/>
                  <a:cs typeface="Aptos"/>
                  <a:sym typeface="Aptos"/>
                </a:rPr>
                <a:t>Volcanic plains, coronae, tesserae, tectonic belts</a:t>
              </a:r>
            </a:p>
          </p:txBody>
        </p:sp>
      </p:grpSp>
      <p:grpSp>
        <p:nvGrpSpPr>
          <p:cNvPr id="113" name="Group 113"/>
          <p:cNvGrpSpPr/>
          <p:nvPr/>
        </p:nvGrpSpPr>
        <p:grpSpPr>
          <a:xfrm>
            <a:off x="8626488" y="4041762"/>
            <a:ext cx="4311720" cy="1072210"/>
            <a:chOff x="0" y="0"/>
            <a:chExt cx="5748960" cy="1429614"/>
          </a:xfrm>
        </p:grpSpPr>
        <p:sp>
          <p:nvSpPr>
            <p:cNvPr id="114" name="Freeform 114"/>
            <p:cNvSpPr/>
            <p:nvPr/>
          </p:nvSpPr>
          <p:spPr>
            <a:xfrm>
              <a:off x="0" y="0"/>
              <a:ext cx="5748909" cy="1429639"/>
            </a:xfrm>
            <a:custGeom>
              <a:avLst/>
              <a:gdLst/>
              <a:ahLst/>
              <a:cxnLst/>
              <a:rect l="l" t="t" r="r" b="b"/>
              <a:pathLst>
                <a:path w="5748909" h="1429639">
                  <a:moveTo>
                    <a:pt x="0" y="0"/>
                  </a:moveTo>
                  <a:lnTo>
                    <a:pt x="5748909" y="0"/>
                  </a:lnTo>
                  <a:lnTo>
                    <a:pt x="5748909" y="1429639"/>
                  </a:lnTo>
                  <a:lnTo>
                    <a:pt x="0" y="1429639"/>
                  </a:lnTo>
                  <a:close/>
                </a:path>
              </a:pathLst>
            </a:custGeom>
            <a:solidFill>
              <a:srgbClr val="0E1D2F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15" name="Group 115"/>
          <p:cNvGrpSpPr/>
          <p:nvPr/>
        </p:nvGrpSpPr>
        <p:grpSpPr>
          <a:xfrm>
            <a:off x="8785108" y="4172922"/>
            <a:ext cx="3994480" cy="809873"/>
            <a:chOff x="0" y="0"/>
            <a:chExt cx="5325974" cy="1079830"/>
          </a:xfrm>
        </p:grpSpPr>
        <p:sp>
          <p:nvSpPr>
            <p:cNvPr id="116" name="Freeform 116"/>
            <p:cNvSpPr/>
            <p:nvPr/>
          </p:nvSpPr>
          <p:spPr>
            <a:xfrm>
              <a:off x="0" y="0"/>
              <a:ext cx="5325969" cy="1079836"/>
            </a:xfrm>
            <a:custGeom>
              <a:avLst/>
              <a:gdLst/>
              <a:ahLst/>
              <a:cxnLst/>
              <a:rect l="l" t="t" r="r" b="b"/>
              <a:pathLst>
                <a:path w="5325969" h="1079836">
                  <a:moveTo>
                    <a:pt x="0" y="0"/>
                  </a:moveTo>
                  <a:lnTo>
                    <a:pt x="5325969" y="0"/>
                  </a:lnTo>
                  <a:lnTo>
                    <a:pt x="5325969" y="1079836"/>
                  </a:lnTo>
                  <a:lnTo>
                    <a:pt x="0" y="10798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6104" b="-46104"/>
              </a:stretch>
            </a:blipFill>
          </p:spPr>
        </p:sp>
        <p:sp>
          <p:nvSpPr>
            <p:cNvPr id="117" name="TextBox 117"/>
            <p:cNvSpPr txBox="1"/>
            <p:nvPr/>
          </p:nvSpPr>
          <p:spPr>
            <a:xfrm>
              <a:off x="0" y="0"/>
              <a:ext cx="5325974" cy="10798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1"/>
                </a:lnSpc>
              </a:pPr>
              <a:r>
                <a:rPr lang="en-US" sz="1501">
                  <a:solidFill>
                    <a:srgbClr val="F3F6FB"/>
                  </a:solidFill>
                  <a:latin typeface="Aptos"/>
                  <a:ea typeface="Aptos"/>
                  <a:cs typeface="Aptos"/>
                  <a:sym typeface="Aptos"/>
                </a:rPr>
                <a:t>Paterae, lava flows, mountains; rapid resurfacing</a:t>
              </a:r>
            </a:p>
          </p:txBody>
        </p:sp>
      </p:grpSp>
      <p:grpSp>
        <p:nvGrpSpPr>
          <p:cNvPr id="118" name="Group 118"/>
          <p:cNvGrpSpPr/>
          <p:nvPr/>
        </p:nvGrpSpPr>
        <p:grpSpPr>
          <a:xfrm>
            <a:off x="12922948" y="4041762"/>
            <a:ext cx="4380347" cy="1072210"/>
            <a:chOff x="0" y="0"/>
            <a:chExt cx="5840463" cy="1429614"/>
          </a:xfrm>
        </p:grpSpPr>
        <p:sp>
          <p:nvSpPr>
            <p:cNvPr id="119" name="Freeform 119"/>
            <p:cNvSpPr/>
            <p:nvPr/>
          </p:nvSpPr>
          <p:spPr>
            <a:xfrm>
              <a:off x="0" y="0"/>
              <a:ext cx="5840476" cy="1429639"/>
            </a:xfrm>
            <a:custGeom>
              <a:avLst/>
              <a:gdLst/>
              <a:ahLst/>
              <a:cxnLst/>
              <a:rect l="l" t="t" r="r" b="b"/>
              <a:pathLst>
                <a:path w="5840476" h="1429639">
                  <a:moveTo>
                    <a:pt x="0" y="0"/>
                  </a:moveTo>
                  <a:lnTo>
                    <a:pt x="5840476" y="0"/>
                  </a:lnTo>
                  <a:lnTo>
                    <a:pt x="5840476" y="1429639"/>
                  </a:lnTo>
                  <a:lnTo>
                    <a:pt x="0" y="1429639"/>
                  </a:lnTo>
                  <a:close/>
                </a:path>
              </a:pathLst>
            </a:custGeom>
            <a:solidFill>
              <a:srgbClr val="0E1D2F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20" name="Group 120"/>
          <p:cNvGrpSpPr/>
          <p:nvPr/>
        </p:nvGrpSpPr>
        <p:grpSpPr>
          <a:xfrm>
            <a:off x="13081568" y="4172922"/>
            <a:ext cx="4063108" cy="809873"/>
            <a:chOff x="0" y="0"/>
            <a:chExt cx="5417477" cy="1079830"/>
          </a:xfrm>
        </p:grpSpPr>
        <p:sp>
          <p:nvSpPr>
            <p:cNvPr id="121" name="Freeform 121"/>
            <p:cNvSpPr/>
            <p:nvPr/>
          </p:nvSpPr>
          <p:spPr>
            <a:xfrm>
              <a:off x="0" y="0"/>
              <a:ext cx="5417481" cy="1079836"/>
            </a:xfrm>
            <a:custGeom>
              <a:avLst/>
              <a:gdLst/>
              <a:ahLst/>
              <a:cxnLst/>
              <a:rect l="l" t="t" r="r" b="b"/>
              <a:pathLst>
                <a:path w="5417481" h="1079836">
                  <a:moveTo>
                    <a:pt x="0" y="0"/>
                  </a:moveTo>
                  <a:lnTo>
                    <a:pt x="5417481" y="0"/>
                  </a:lnTo>
                  <a:lnTo>
                    <a:pt x="5417481" y="1079836"/>
                  </a:lnTo>
                  <a:lnTo>
                    <a:pt x="0" y="10798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7755" b="-47755"/>
              </a:stretch>
            </a:blipFill>
          </p:spPr>
        </p:sp>
        <p:sp>
          <p:nvSpPr>
            <p:cNvPr id="122" name="TextBox 122"/>
            <p:cNvSpPr txBox="1"/>
            <p:nvPr/>
          </p:nvSpPr>
          <p:spPr>
            <a:xfrm>
              <a:off x="0" y="0"/>
              <a:ext cx="5417477" cy="10798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1"/>
                </a:lnSpc>
              </a:pPr>
              <a:r>
                <a:rPr lang="en-US" sz="1501">
                  <a:solidFill>
                    <a:srgbClr val="F3F6FB"/>
                  </a:solidFill>
                  <a:latin typeface="Aptos"/>
                  <a:ea typeface="Aptos"/>
                  <a:cs typeface="Aptos"/>
                  <a:sym typeface="Aptos"/>
                </a:rPr>
                <a:t>Surface volcanism not directly observed</a:t>
              </a:r>
            </a:p>
          </p:txBody>
        </p:sp>
      </p:grpSp>
      <p:grpSp>
        <p:nvGrpSpPr>
          <p:cNvPr id="123" name="Group 123"/>
          <p:cNvGrpSpPr/>
          <p:nvPr/>
        </p:nvGrpSpPr>
        <p:grpSpPr>
          <a:xfrm>
            <a:off x="980694" y="5098713"/>
            <a:ext cx="3378298" cy="1072210"/>
            <a:chOff x="0" y="0"/>
            <a:chExt cx="4504398" cy="1429614"/>
          </a:xfrm>
        </p:grpSpPr>
        <p:sp>
          <p:nvSpPr>
            <p:cNvPr id="124" name="Freeform 124"/>
            <p:cNvSpPr/>
            <p:nvPr/>
          </p:nvSpPr>
          <p:spPr>
            <a:xfrm>
              <a:off x="0" y="0"/>
              <a:ext cx="4504436" cy="1429639"/>
            </a:xfrm>
            <a:custGeom>
              <a:avLst/>
              <a:gdLst/>
              <a:ahLst/>
              <a:cxnLst/>
              <a:rect l="l" t="t" r="r" b="b"/>
              <a:pathLst>
                <a:path w="4504436" h="1429639">
                  <a:moveTo>
                    <a:pt x="0" y="0"/>
                  </a:moveTo>
                  <a:lnTo>
                    <a:pt x="4504436" y="0"/>
                  </a:lnTo>
                  <a:lnTo>
                    <a:pt x="4504436" y="1429639"/>
                  </a:lnTo>
                  <a:lnTo>
                    <a:pt x="0" y="1429639"/>
                  </a:lnTo>
                  <a:close/>
                </a:path>
              </a:pathLst>
            </a:custGeom>
            <a:solidFill>
              <a:srgbClr val="0B1929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25" name="Group 125"/>
          <p:cNvGrpSpPr/>
          <p:nvPr/>
        </p:nvGrpSpPr>
        <p:grpSpPr>
          <a:xfrm>
            <a:off x="1139314" y="5229882"/>
            <a:ext cx="3061059" cy="809873"/>
            <a:chOff x="0" y="0"/>
            <a:chExt cx="4081412" cy="1079830"/>
          </a:xfrm>
        </p:grpSpPr>
        <p:sp>
          <p:nvSpPr>
            <p:cNvPr id="126" name="Freeform 126"/>
            <p:cNvSpPr/>
            <p:nvPr/>
          </p:nvSpPr>
          <p:spPr>
            <a:xfrm>
              <a:off x="0" y="0"/>
              <a:ext cx="4081413" cy="1079836"/>
            </a:xfrm>
            <a:custGeom>
              <a:avLst/>
              <a:gdLst/>
              <a:ahLst/>
              <a:cxnLst/>
              <a:rect l="l" t="t" r="r" b="b"/>
              <a:pathLst>
                <a:path w="4081413" h="1079836">
                  <a:moveTo>
                    <a:pt x="0" y="0"/>
                  </a:moveTo>
                  <a:lnTo>
                    <a:pt x="4081413" y="0"/>
                  </a:lnTo>
                  <a:lnTo>
                    <a:pt x="4081413" y="1079836"/>
                  </a:lnTo>
                  <a:lnTo>
                    <a:pt x="0" y="10798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647" b="-23646"/>
              </a:stretch>
            </a:blipFill>
          </p:spPr>
        </p:sp>
        <p:sp>
          <p:nvSpPr>
            <p:cNvPr id="127" name="TextBox 127"/>
            <p:cNvSpPr txBox="1"/>
            <p:nvPr/>
          </p:nvSpPr>
          <p:spPr>
            <a:xfrm>
              <a:off x="0" y="0"/>
              <a:ext cx="4081412" cy="10798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73"/>
                </a:lnSpc>
              </a:pPr>
              <a:r>
                <a:rPr lang="en-US" sz="1561" b="1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Atmosphere / chemistry</a:t>
              </a:r>
            </a:p>
          </p:txBody>
        </p:sp>
      </p:grpSp>
      <p:grpSp>
        <p:nvGrpSpPr>
          <p:cNvPr id="128" name="Group 128"/>
          <p:cNvGrpSpPr/>
          <p:nvPr/>
        </p:nvGrpSpPr>
        <p:grpSpPr>
          <a:xfrm>
            <a:off x="4343743" y="5098713"/>
            <a:ext cx="4297994" cy="1072210"/>
            <a:chOff x="0" y="0"/>
            <a:chExt cx="5730659" cy="1429614"/>
          </a:xfrm>
        </p:grpSpPr>
        <p:sp>
          <p:nvSpPr>
            <p:cNvPr id="129" name="Freeform 129"/>
            <p:cNvSpPr/>
            <p:nvPr/>
          </p:nvSpPr>
          <p:spPr>
            <a:xfrm>
              <a:off x="0" y="0"/>
              <a:ext cx="5730621" cy="1429639"/>
            </a:xfrm>
            <a:custGeom>
              <a:avLst/>
              <a:gdLst/>
              <a:ahLst/>
              <a:cxnLst/>
              <a:rect l="l" t="t" r="r" b="b"/>
              <a:pathLst>
                <a:path w="5730621" h="1429639">
                  <a:moveTo>
                    <a:pt x="0" y="0"/>
                  </a:moveTo>
                  <a:lnTo>
                    <a:pt x="5730621" y="0"/>
                  </a:lnTo>
                  <a:lnTo>
                    <a:pt x="5730621" y="1429639"/>
                  </a:lnTo>
                  <a:lnTo>
                    <a:pt x="0" y="1429639"/>
                  </a:lnTo>
                  <a:close/>
                </a:path>
              </a:pathLst>
            </a:custGeom>
            <a:solidFill>
              <a:srgbClr val="0B1929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30" name="Group 130"/>
          <p:cNvGrpSpPr/>
          <p:nvPr/>
        </p:nvGrpSpPr>
        <p:grpSpPr>
          <a:xfrm>
            <a:off x="4502363" y="5229882"/>
            <a:ext cx="3980755" cy="809873"/>
            <a:chOff x="0" y="0"/>
            <a:chExt cx="5307673" cy="1079830"/>
          </a:xfrm>
        </p:grpSpPr>
        <p:sp>
          <p:nvSpPr>
            <p:cNvPr id="131" name="Freeform 131"/>
            <p:cNvSpPr/>
            <p:nvPr/>
          </p:nvSpPr>
          <p:spPr>
            <a:xfrm>
              <a:off x="0" y="0"/>
              <a:ext cx="5307667" cy="1079836"/>
            </a:xfrm>
            <a:custGeom>
              <a:avLst/>
              <a:gdLst/>
              <a:ahLst/>
              <a:cxnLst/>
              <a:rect l="l" t="t" r="r" b="b"/>
              <a:pathLst>
                <a:path w="5307667" h="1079836">
                  <a:moveTo>
                    <a:pt x="0" y="0"/>
                  </a:moveTo>
                  <a:lnTo>
                    <a:pt x="5307667" y="0"/>
                  </a:lnTo>
                  <a:lnTo>
                    <a:pt x="5307667" y="1079836"/>
                  </a:lnTo>
                  <a:lnTo>
                    <a:pt x="0" y="10798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5774" b="-45773"/>
              </a:stretch>
            </a:blipFill>
          </p:spPr>
        </p:sp>
        <p:sp>
          <p:nvSpPr>
            <p:cNvPr id="132" name="TextBox 132"/>
            <p:cNvSpPr txBox="1"/>
            <p:nvPr/>
          </p:nvSpPr>
          <p:spPr>
            <a:xfrm>
              <a:off x="0" y="0"/>
              <a:ext cx="5307673" cy="10798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1"/>
                </a:lnSpc>
              </a:pPr>
              <a:r>
                <a:rPr lang="en-US" sz="1501">
                  <a:solidFill>
                    <a:srgbClr val="F3F6FB"/>
                  </a:solidFill>
                  <a:latin typeface="Aptos"/>
                  <a:ea typeface="Aptos"/>
                  <a:cs typeface="Aptos"/>
                  <a:sym typeface="Aptos"/>
                </a:rPr>
                <a:t>Dense CO₂ atmosphere; sulfur dioxide trace gas</a:t>
              </a:r>
            </a:p>
          </p:txBody>
        </p:sp>
      </p:grpSp>
      <p:grpSp>
        <p:nvGrpSpPr>
          <p:cNvPr id="133" name="Group 133"/>
          <p:cNvGrpSpPr/>
          <p:nvPr/>
        </p:nvGrpSpPr>
        <p:grpSpPr>
          <a:xfrm>
            <a:off x="8626488" y="5098713"/>
            <a:ext cx="4311720" cy="1072210"/>
            <a:chOff x="0" y="0"/>
            <a:chExt cx="5748960" cy="1429614"/>
          </a:xfrm>
        </p:grpSpPr>
        <p:sp>
          <p:nvSpPr>
            <p:cNvPr id="134" name="Freeform 134"/>
            <p:cNvSpPr/>
            <p:nvPr/>
          </p:nvSpPr>
          <p:spPr>
            <a:xfrm>
              <a:off x="0" y="0"/>
              <a:ext cx="5748909" cy="1429639"/>
            </a:xfrm>
            <a:custGeom>
              <a:avLst/>
              <a:gdLst/>
              <a:ahLst/>
              <a:cxnLst/>
              <a:rect l="l" t="t" r="r" b="b"/>
              <a:pathLst>
                <a:path w="5748909" h="1429639">
                  <a:moveTo>
                    <a:pt x="0" y="0"/>
                  </a:moveTo>
                  <a:lnTo>
                    <a:pt x="5748909" y="0"/>
                  </a:lnTo>
                  <a:lnTo>
                    <a:pt x="5748909" y="1429639"/>
                  </a:lnTo>
                  <a:lnTo>
                    <a:pt x="0" y="1429639"/>
                  </a:lnTo>
                  <a:close/>
                </a:path>
              </a:pathLst>
            </a:custGeom>
            <a:solidFill>
              <a:srgbClr val="0B1929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35" name="Group 135"/>
          <p:cNvGrpSpPr/>
          <p:nvPr/>
        </p:nvGrpSpPr>
        <p:grpSpPr>
          <a:xfrm>
            <a:off x="8785108" y="5229882"/>
            <a:ext cx="3994480" cy="809873"/>
            <a:chOff x="0" y="0"/>
            <a:chExt cx="5325974" cy="1079830"/>
          </a:xfrm>
        </p:grpSpPr>
        <p:sp>
          <p:nvSpPr>
            <p:cNvPr id="136" name="Freeform 136"/>
            <p:cNvSpPr/>
            <p:nvPr/>
          </p:nvSpPr>
          <p:spPr>
            <a:xfrm>
              <a:off x="0" y="0"/>
              <a:ext cx="5325969" cy="1079836"/>
            </a:xfrm>
            <a:custGeom>
              <a:avLst/>
              <a:gdLst/>
              <a:ahLst/>
              <a:cxnLst/>
              <a:rect l="l" t="t" r="r" b="b"/>
              <a:pathLst>
                <a:path w="5325969" h="1079836">
                  <a:moveTo>
                    <a:pt x="0" y="0"/>
                  </a:moveTo>
                  <a:lnTo>
                    <a:pt x="5325969" y="0"/>
                  </a:lnTo>
                  <a:lnTo>
                    <a:pt x="5325969" y="1079836"/>
                  </a:lnTo>
                  <a:lnTo>
                    <a:pt x="0" y="10798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6104" b="-46104"/>
              </a:stretch>
            </a:blipFill>
          </p:spPr>
        </p:sp>
        <p:sp>
          <p:nvSpPr>
            <p:cNvPr id="137" name="TextBox 137"/>
            <p:cNvSpPr txBox="1"/>
            <p:nvPr/>
          </p:nvSpPr>
          <p:spPr>
            <a:xfrm>
              <a:off x="0" y="0"/>
              <a:ext cx="5325974" cy="10798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1"/>
                </a:lnSpc>
              </a:pPr>
              <a:r>
                <a:rPr lang="en-US" sz="1501">
                  <a:solidFill>
                    <a:srgbClr val="F3F6FB"/>
                  </a:solidFill>
                  <a:latin typeface="Aptos"/>
                  <a:ea typeface="Aptos"/>
                  <a:cs typeface="Aptos"/>
                  <a:sym typeface="Aptos"/>
                </a:rPr>
                <a:t>Tenuous atmosphere dominated by SO₂</a:t>
              </a:r>
            </a:p>
          </p:txBody>
        </p:sp>
      </p:grpSp>
      <p:grpSp>
        <p:nvGrpSpPr>
          <p:cNvPr id="138" name="Group 138"/>
          <p:cNvGrpSpPr/>
          <p:nvPr/>
        </p:nvGrpSpPr>
        <p:grpSpPr>
          <a:xfrm>
            <a:off x="12922948" y="5098713"/>
            <a:ext cx="4380347" cy="1072210"/>
            <a:chOff x="0" y="0"/>
            <a:chExt cx="5840463" cy="1429614"/>
          </a:xfrm>
        </p:grpSpPr>
        <p:sp>
          <p:nvSpPr>
            <p:cNvPr id="139" name="Freeform 139"/>
            <p:cNvSpPr/>
            <p:nvPr/>
          </p:nvSpPr>
          <p:spPr>
            <a:xfrm>
              <a:off x="0" y="0"/>
              <a:ext cx="5840476" cy="1429639"/>
            </a:xfrm>
            <a:custGeom>
              <a:avLst/>
              <a:gdLst/>
              <a:ahLst/>
              <a:cxnLst/>
              <a:rect l="l" t="t" r="r" b="b"/>
              <a:pathLst>
                <a:path w="5840476" h="1429639">
                  <a:moveTo>
                    <a:pt x="0" y="0"/>
                  </a:moveTo>
                  <a:lnTo>
                    <a:pt x="5840476" y="0"/>
                  </a:lnTo>
                  <a:lnTo>
                    <a:pt x="5840476" y="1429639"/>
                  </a:lnTo>
                  <a:lnTo>
                    <a:pt x="0" y="1429639"/>
                  </a:lnTo>
                  <a:close/>
                </a:path>
              </a:pathLst>
            </a:custGeom>
            <a:solidFill>
              <a:srgbClr val="0B1929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40" name="Group 140"/>
          <p:cNvGrpSpPr/>
          <p:nvPr/>
        </p:nvGrpSpPr>
        <p:grpSpPr>
          <a:xfrm>
            <a:off x="13081568" y="5229882"/>
            <a:ext cx="4063108" cy="809873"/>
            <a:chOff x="0" y="0"/>
            <a:chExt cx="5417477" cy="1079830"/>
          </a:xfrm>
        </p:grpSpPr>
        <p:sp>
          <p:nvSpPr>
            <p:cNvPr id="141" name="Freeform 141"/>
            <p:cNvSpPr/>
            <p:nvPr/>
          </p:nvSpPr>
          <p:spPr>
            <a:xfrm>
              <a:off x="0" y="0"/>
              <a:ext cx="5417481" cy="1079836"/>
            </a:xfrm>
            <a:custGeom>
              <a:avLst/>
              <a:gdLst/>
              <a:ahLst/>
              <a:cxnLst/>
              <a:rect l="l" t="t" r="r" b="b"/>
              <a:pathLst>
                <a:path w="5417481" h="1079836">
                  <a:moveTo>
                    <a:pt x="0" y="0"/>
                  </a:moveTo>
                  <a:lnTo>
                    <a:pt x="5417481" y="0"/>
                  </a:lnTo>
                  <a:lnTo>
                    <a:pt x="5417481" y="1079836"/>
                  </a:lnTo>
                  <a:lnTo>
                    <a:pt x="0" y="10798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7755" b="-47755"/>
              </a:stretch>
            </a:blipFill>
          </p:spPr>
        </p:sp>
        <p:sp>
          <p:nvSpPr>
            <p:cNvPr id="142" name="TextBox 142"/>
            <p:cNvSpPr txBox="1"/>
            <p:nvPr/>
          </p:nvSpPr>
          <p:spPr>
            <a:xfrm>
              <a:off x="0" y="0"/>
              <a:ext cx="5417477" cy="10798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1"/>
                </a:lnSpc>
              </a:pPr>
              <a:r>
                <a:rPr lang="en-US" sz="1501">
                  <a:solidFill>
                    <a:srgbClr val="F3F6FB"/>
                  </a:solidFill>
                  <a:latin typeface="Aptos"/>
                  <a:ea typeface="Aptos"/>
                  <a:cs typeface="Aptos"/>
                  <a:sym typeface="Aptos"/>
                </a:rPr>
                <a:t>Volatile-rich atmosphere; H₂S and possible SO₂</a:t>
              </a:r>
            </a:p>
          </p:txBody>
        </p:sp>
      </p:grpSp>
      <p:grpSp>
        <p:nvGrpSpPr>
          <p:cNvPr id="143" name="Group 143"/>
          <p:cNvGrpSpPr/>
          <p:nvPr/>
        </p:nvGrpSpPr>
        <p:grpSpPr>
          <a:xfrm>
            <a:off x="980694" y="6155674"/>
            <a:ext cx="3378298" cy="1072210"/>
            <a:chOff x="0" y="0"/>
            <a:chExt cx="4504398" cy="1429614"/>
          </a:xfrm>
        </p:grpSpPr>
        <p:sp>
          <p:nvSpPr>
            <p:cNvPr id="144" name="Freeform 144"/>
            <p:cNvSpPr/>
            <p:nvPr/>
          </p:nvSpPr>
          <p:spPr>
            <a:xfrm>
              <a:off x="0" y="0"/>
              <a:ext cx="4504436" cy="1429639"/>
            </a:xfrm>
            <a:custGeom>
              <a:avLst/>
              <a:gdLst/>
              <a:ahLst/>
              <a:cxnLst/>
              <a:rect l="l" t="t" r="r" b="b"/>
              <a:pathLst>
                <a:path w="4504436" h="1429639">
                  <a:moveTo>
                    <a:pt x="0" y="0"/>
                  </a:moveTo>
                  <a:lnTo>
                    <a:pt x="4504436" y="0"/>
                  </a:lnTo>
                  <a:lnTo>
                    <a:pt x="4504436" y="1429639"/>
                  </a:lnTo>
                  <a:lnTo>
                    <a:pt x="0" y="1429639"/>
                  </a:lnTo>
                  <a:close/>
                </a:path>
              </a:pathLst>
            </a:custGeom>
            <a:solidFill>
              <a:srgbClr val="0E1D2F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45" name="Group 145"/>
          <p:cNvGrpSpPr/>
          <p:nvPr/>
        </p:nvGrpSpPr>
        <p:grpSpPr>
          <a:xfrm>
            <a:off x="1139314" y="6286843"/>
            <a:ext cx="3061059" cy="809873"/>
            <a:chOff x="0" y="0"/>
            <a:chExt cx="4081412" cy="1079830"/>
          </a:xfrm>
        </p:grpSpPr>
        <p:sp>
          <p:nvSpPr>
            <p:cNvPr id="146" name="Freeform 146"/>
            <p:cNvSpPr/>
            <p:nvPr/>
          </p:nvSpPr>
          <p:spPr>
            <a:xfrm>
              <a:off x="0" y="0"/>
              <a:ext cx="4081413" cy="1079836"/>
            </a:xfrm>
            <a:custGeom>
              <a:avLst/>
              <a:gdLst/>
              <a:ahLst/>
              <a:cxnLst/>
              <a:rect l="l" t="t" r="r" b="b"/>
              <a:pathLst>
                <a:path w="4081413" h="1079836">
                  <a:moveTo>
                    <a:pt x="0" y="0"/>
                  </a:moveTo>
                  <a:lnTo>
                    <a:pt x="4081413" y="0"/>
                  </a:lnTo>
                  <a:lnTo>
                    <a:pt x="4081413" y="1079836"/>
                  </a:lnTo>
                  <a:lnTo>
                    <a:pt x="0" y="10798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647" b="-23646"/>
              </a:stretch>
            </a:blipFill>
          </p:spPr>
        </p:sp>
        <p:sp>
          <p:nvSpPr>
            <p:cNvPr id="147" name="TextBox 147"/>
            <p:cNvSpPr txBox="1"/>
            <p:nvPr/>
          </p:nvSpPr>
          <p:spPr>
            <a:xfrm>
              <a:off x="0" y="0"/>
              <a:ext cx="4081412" cy="10798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73"/>
                </a:lnSpc>
              </a:pPr>
              <a:r>
                <a:rPr lang="en-US" sz="1561" b="1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Interior state</a:t>
              </a:r>
            </a:p>
          </p:txBody>
        </p:sp>
      </p:grpSp>
      <p:grpSp>
        <p:nvGrpSpPr>
          <p:cNvPr id="148" name="Group 148"/>
          <p:cNvGrpSpPr/>
          <p:nvPr/>
        </p:nvGrpSpPr>
        <p:grpSpPr>
          <a:xfrm>
            <a:off x="4343743" y="6155674"/>
            <a:ext cx="4297994" cy="1072210"/>
            <a:chOff x="0" y="0"/>
            <a:chExt cx="5730659" cy="1429614"/>
          </a:xfrm>
        </p:grpSpPr>
        <p:sp>
          <p:nvSpPr>
            <p:cNvPr id="149" name="Freeform 149"/>
            <p:cNvSpPr/>
            <p:nvPr/>
          </p:nvSpPr>
          <p:spPr>
            <a:xfrm>
              <a:off x="0" y="0"/>
              <a:ext cx="5730621" cy="1429639"/>
            </a:xfrm>
            <a:custGeom>
              <a:avLst/>
              <a:gdLst/>
              <a:ahLst/>
              <a:cxnLst/>
              <a:rect l="l" t="t" r="r" b="b"/>
              <a:pathLst>
                <a:path w="5730621" h="1429639">
                  <a:moveTo>
                    <a:pt x="0" y="0"/>
                  </a:moveTo>
                  <a:lnTo>
                    <a:pt x="5730621" y="0"/>
                  </a:lnTo>
                  <a:lnTo>
                    <a:pt x="5730621" y="1429639"/>
                  </a:lnTo>
                  <a:lnTo>
                    <a:pt x="0" y="1429639"/>
                  </a:lnTo>
                  <a:close/>
                </a:path>
              </a:pathLst>
            </a:custGeom>
            <a:solidFill>
              <a:srgbClr val="0E1D2F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50" name="Group 150"/>
          <p:cNvGrpSpPr/>
          <p:nvPr/>
        </p:nvGrpSpPr>
        <p:grpSpPr>
          <a:xfrm>
            <a:off x="4502363" y="6286843"/>
            <a:ext cx="3980755" cy="809873"/>
            <a:chOff x="0" y="0"/>
            <a:chExt cx="5307673" cy="1079830"/>
          </a:xfrm>
        </p:grpSpPr>
        <p:sp>
          <p:nvSpPr>
            <p:cNvPr id="151" name="Freeform 151"/>
            <p:cNvSpPr/>
            <p:nvPr/>
          </p:nvSpPr>
          <p:spPr>
            <a:xfrm>
              <a:off x="0" y="0"/>
              <a:ext cx="5307667" cy="1079836"/>
            </a:xfrm>
            <a:custGeom>
              <a:avLst/>
              <a:gdLst/>
              <a:ahLst/>
              <a:cxnLst/>
              <a:rect l="l" t="t" r="r" b="b"/>
              <a:pathLst>
                <a:path w="5307667" h="1079836">
                  <a:moveTo>
                    <a:pt x="0" y="0"/>
                  </a:moveTo>
                  <a:lnTo>
                    <a:pt x="5307667" y="0"/>
                  </a:lnTo>
                  <a:lnTo>
                    <a:pt x="5307667" y="1079836"/>
                  </a:lnTo>
                  <a:lnTo>
                    <a:pt x="0" y="10798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5774" b="-45773"/>
              </a:stretch>
            </a:blipFill>
          </p:spPr>
        </p:sp>
        <p:sp>
          <p:nvSpPr>
            <p:cNvPr id="152" name="TextBox 152"/>
            <p:cNvSpPr txBox="1"/>
            <p:nvPr/>
          </p:nvSpPr>
          <p:spPr>
            <a:xfrm>
              <a:off x="0" y="0"/>
              <a:ext cx="5307673" cy="10798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1"/>
                </a:lnSpc>
              </a:pPr>
              <a:r>
                <a:rPr lang="en-US" sz="1501">
                  <a:solidFill>
                    <a:srgbClr val="F3F6FB"/>
                  </a:solidFill>
                  <a:latin typeface="Aptos"/>
                  <a:ea typeface="Aptos"/>
                  <a:cs typeface="Aptos"/>
                  <a:sym typeface="Aptos"/>
                </a:rPr>
                <a:t>Rocky core–mantle–crust; heat-loss regime uncertain</a:t>
              </a:r>
            </a:p>
          </p:txBody>
        </p:sp>
      </p:grpSp>
      <p:grpSp>
        <p:nvGrpSpPr>
          <p:cNvPr id="153" name="Group 153"/>
          <p:cNvGrpSpPr/>
          <p:nvPr/>
        </p:nvGrpSpPr>
        <p:grpSpPr>
          <a:xfrm>
            <a:off x="8626488" y="6155674"/>
            <a:ext cx="4311720" cy="1072210"/>
            <a:chOff x="0" y="0"/>
            <a:chExt cx="5748960" cy="1429614"/>
          </a:xfrm>
        </p:grpSpPr>
        <p:sp>
          <p:nvSpPr>
            <p:cNvPr id="154" name="Freeform 154"/>
            <p:cNvSpPr/>
            <p:nvPr/>
          </p:nvSpPr>
          <p:spPr>
            <a:xfrm>
              <a:off x="0" y="0"/>
              <a:ext cx="5748909" cy="1429639"/>
            </a:xfrm>
            <a:custGeom>
              <a:avLst/>
              <a:gdLst/>
              <a:ahLst/>
              <a:cxnLst/>
              <a:rect l="l" t="t" r="r" b="b"/>
              <a:pathLst>
                <a:path w="5748909" h="1429639">
                  <a:moveTo>
                    <a:pt x="0" y="0"/>
                  </a:moveTo>
                  <a:lnTo>
                    <a:pt x="5748909" y="0"/>
                  </a:lnTo>
                  <a:lnTo>
                    <a:pt x="5748909" y="1429639"/>
                  </a:lnTo>
                  <a:lnTo>
                    <a:pt x="0" y="1429639"/>
                  </a:lnTo>
                  <a:close/>
                </a:path>
              </a:pathLst>
            </a:custGeom>
            <a:solidFill>
              <a:srgbClr val="0E1D2F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55" name="Group 155"/>
          <p:cNvGrpSpPr/>
          <p:nvPr/>
        </p:nvGrpSpPr>
        <p:grpSpPr>
          <a:xfrm>
            <a:off x="8785108" y="6286843"/>
            <a:ext cx="3994480" cy="809873"/>
            <a:chOff x="0" y="0"/>
            <a:chExt cx="5325974" cy="1079830"/>
          </a:xfrm>
        </p:grpSpPr>
        <p:sp>
          <p:nvSpPr>
            <p:cNvPr id="156" name="Freeform 156"/>
            <p:cNvSpPr/>
            <p:nvPr/>
          </p:nvSpPr>
          <p:spPr>
            <a:xfrm>
              <a:off x="0" y="0"/>
              <a:ext cx="5325969" cy="1079836"/>
            </a:xfrm>
            <a:custGeom>
              <a:avLst/>
              <a:gdLst/>
              <a:ahLst/>
              <a:cxnLst/>
              <a:rect l="l" t="t" r="r" b="b"/>
              <a:pathLst>
                <a:path w="5325969" h="1079836">
                  <a:moveTo>
                    <a:pt x="0" y="0"/>
                  </a:moveTo>
                  <a:lnTo>
                    <a:pt x="5325969" y="0"/>
                  </a:lnTo>
                  <a:lnTo>
                    <a:pt x="5325969" y="1079836"/>
                  </a:lnTo>
                  <a:lnTo>
                    <a:pt x="0" y="10798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6104" b="-46104"/>
              </a:stretch>
            </a:blipFill>
          </p:spPr>
        </p:sp>
        <p:sp>
          <p:nvSpPr>
            <p:cNvPr id="157" name="TextBox 157"/>
            <p:cNvSpPr txBox="1"/>
            <p:nvPr/>
          </p:nvSpPr>
          <p:spPr>
            <a:xfrm>
              <a:off x="0" y="0"/>
              <a:ext cx="5325974" cy="10798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1"/>
                </a:lnSpc>
              </a:pPr>
              <a:r>
                <a:rPr lang="en-US" sz="1501">
                  <a:solidFill>
                    <a:srgbClr val="F3F6FB"/>
                  </a:solidFill>
                  <a:latin typeface="Aptos"/>
                  <a:ea typeface="Aptos"/>
                  <a:cs typeface="Aptos"/>
                  <a:sym typeface="Aptos"/>
                </a:rPr>
                <a:t>Partially molten interior; dissipation depth debated</a:t>
              </a:r>
            </a:p>
          </p:txBody>
        </p:sp>
      </p:grpSp>
      <p:grpSp>
        <p:nvGrpSpPr>
          <p:cNvPr id="158" name="Group 158"/>
          <p:cNvGrpSpPr/>
          <p:nvPr/>
        </p:nvGrpSpPr>
        <p:grpSpPr>
          <a:xfrm>
            <a:off x="12922948" y="6155674"/>
            <a:ext cx="4380347" cy="1072210"/>
            <a:chOff x="0" y="0"/>
            <a:chExt cx="5840463" cy="1429614"/>
          </a:xfrm>
        </p:grpSpPr>
        <p:sp>
          <p:nvSpPr>
            <p:cNvPr id="159" name="Freeform 159"/>
            <p:cNvSpPr/>
            <p:nvPr/>
          </p:nvSpPr>
          <p:spPr>
            <a:xfrm>
              <a:off x="0" y="0"/>
              <a:ext cx="5840476" cy="1429639"/>
            </a:xfrm>
            <a:custGeom>
              <a:avLst/>
              <a:gdLst/>
              <a:ahLst/>
              <a:cxnLst/>
              <a:rect l="l" t="t" r="r" b="b"/>
              <a:pathLst>
                <a:path w="5840476" h="1429639">
                  <a:moveTo>
                    <a:pt x="0" y="0"/>
                  </a:moveTo>
                  <a:lnTo>
                    <a:pt x="5840476" y="0"/>
                  </a:lnTo>
                  <a:lnTo>
                    <a:pt x="5840476" y="1429639"/>
                  </a:lnTo>
                  <a:lnTo>
                    <a:pt x="0" y="1429639"/>
                  </a:lnTo>
                  <a:close/>
                </a:path>
              </a:pathLst>
            </a:custGeom>
            <a:solidFill>
              <a:srgbClr val="0E1D2F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60" name="Group 160"/>
          <p:cNvGrpSpPr/>
          <p:nvPr/>
        </p:nvGrpSpPr>
        <p:grpSpPr>
          <a:xfrm>
            <a:off x="13081568" y="6286843"/>
            <a:ext cx="4063108" cy="809873"/>
            <a:chOff x="0" y="0"/>
            <a:chExt cx="5417477" cy="1079830"/>
          </a:xfrm>
        </p:grpSpPr>
        <p:sp>
          <p:nvSpPr>
            <p:cNvPr id="161" name="Freeform 161"/>
            <p:cNvSpPr/>
            <p:nvPr/>
          </p:nvSpPr>
          <p:spPr>
            <a:xfrm>
              <a:off x="0" y="0"/>
              <a:ext cx="5417481" cy="1079836"/>
            </a:xfrm>
            <a:custGeom>
              <a:avLst/>
              <a:gdLst/>
              <a:ahLst/>
              <a:cxnLst/>
              <a:rect l="l" t="t" r="r" b="b"/>
              <a:pathLst>
                <a:path w="5417481" h="1079836">
                  <a:moveTo>
                    <a:pt x="0" y="0"/>
                  </a:moveTo>
                  <a:lnTo>
                    <a:pt x="5417481" y="0"/>
                  </a:lnTo>
                  <a:lnTo>
                    <a:pt x="5417481" y="1079836"/>
                  </a:lnTo>
                  <a:lnTo>
                    <a:pt x="0" y="10798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7755" b="-47755"/>
              </a:stretch>
            </a:blipFill>
          </p:spPr>
        </p:sp>
        <p:sp>
          <p:nvSpPr>
            <p:cNvPr id="162" name="TextBox 162"/>
            <p:cNvSpPr txBox="1"/>
            <p:nvPr/>
          </p:nvSpPr>
          <p:spPr>
            <a:xfrm>
              <a:off x="0" y="0"/>
              <a:ext cx="5417477" cy="10798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1"/>
                </a:lnSpc>
              </a:pPr>
              <a:r>
                <a:rPr lang="en-US" sz="1501">
                  <a:solidFill>
                    <a:srgbClr val="F3F6FB"/>
                  </a:solidFill>
                  <a:latin typeface="Aptos"/>
                  <a:ea typeface="Aptos"/>
                  <a:cs typeface="Aptos"/>
                  <a:sym typeface="Aptos"/>
                </a:rPr>
                <a:t>Models support a possible persistent magma ocean</a:t>
              </a:r>
            </a:p>
          </p:txBody>
        </p:sp>
      </p:grpSp>
      <p:grpSp>
        <p:nvGrpSpPr>
          <p:cNvPr id="163" name="Group 163"/>
          <p:cNvGrpSpPr/>
          <p:nvPr/>
        </p:nvGrpSpPr>
        <p:grpSpPr>
          <a:xfrm>
            <a:off x="980694" y="7212635"/>
            <a:ext cx="3378298" cy="1072210"/>
            <a:chOff x="0" y="0"/>
            <a:chExt cx="4504398" cy="1429614"/>
          </a:xfrm>
        </p:grpSpPr>
        <p:sp>
          <p:nvSpPr>
            <p:cNvPr id="164" name="Freeform 164"/>
            <p:cNvSpPr/>
            <p:nvPr/>
          </p:nvSpPr>
          <p:spPr>
            <a:xfrm>
              <a:off x="0" y="0"/>
              <a:ext cx="4504436" cy="1429639"/>
            </a:xfrm>
            <a:custGeom>
              <a:avLst/>
              <a:gdLst/>
              <a:ahLst/>
              <a:cxnLst/>
              <a:rect l="l" t="t" r="r" b="b"/>
              <a:pathLst>
                <a:path w="4504436" h="1429639">
                  <a:moveTo>
                    <a:pt x="0" y="0"/>
                  </a:moveTo>
                  <a:lnTo>
                    <a:pt x="4504436" y="0"/>
                  </a:lnTo>
                  <a:lnTo>
                    <a:pt x="4504436" y="1429639"/>
                  </a:lnTo>
                  <a:lnTo>
                    <a:pt x="0" y="1429639"/>
                  </a:lnTo>
                  <a:close/>
                </a:path>
              </a:pathLst>
            </a:custGeom>
            <a:solidFill>
              <a:srgbClr val="0B1929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65" name="Group 165"/>
          <p:cNvGrpSpPr/>
          <p:nvPr/>
        </p:nvGrpSpPr>
        <p:grpSpPr>
          <a:xfrm>
            <a:off x="1139314" y="7343794"/>
            <a:ext cx="3061059" cy="809873"/>
            <a:chOff x="0" y="0"/>
            <a:chExt cx="4081412" cy="1079830"/>
          </a:xfrm>
        </p:grpSpPr>
        <p:sp>
          <p:nvSpPr>
            <p:cNvPr id="166" name="Freeform 166"/>
            <p:cNvSpPr/>
            <p:nvPr/>
          </p:nvSpPr>
          <p:spPr>
            <a:xfrm>
              <a:off x="0" y="0"/>
              <a:ext cx="4081413" cy="1079836"/>
            </a:xfrm>
            <a:custGeom>
              <a:avLst/>
              <a:gdLst/>
              <a:ahLst/>
              <a:cxnLst/>
              <a:rect l="l" t="t" r="r" b="b"/>
              <a:pathLst>
                <a:path w="4081413" h="1079836">
                  <a:moveTo>
                    <a:pt x="0" y="0"/>
                  </a:moveTo>
                  <a:lnTo>
                    <a:pt x="4081413" y="0"/>
                  </a:lnTo>
                  <a:lnTo>
                    <a:pt x="4081413" y="1079836"/>
                  </a:lnTo>
                  <a:lnTo>
                    <a:pt x="0" y="10798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647" b="-23646"/>
              </a:stretch>
            </a:blipFill>
          </p:spPr>
        </p:sp>
        <p:sp>
          <p:nvSpPr>
            <p:cNvPr id="167" name="TextBox 167"/>
            <p:cNvSpPr txBox="1"/>
            <p:nvPr/>
          </p:nvSpPr>
          <p:spPr>
            <a:xfrm>
              <a:off x="0" y="0"/>
              <a:ext cx="4081412" cy="10798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73"/>
                </a:lnSpc>
              </a:pPr>
              <a:r>
                <a:rPr lang="en-US" sz="1561" b="1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Main uncertainty</a:t>
              </a:r>
            </a:p>
          </p:txBody>
        </p:sp>
      </p:grpSp>
      <p:grpSp>
        <p:nvGrpSpPr>
          <p:cNvPr id="168" name="Group 168"/>
          <p:cNvGrpSpPr/>
          <p:nvPr/>
        </p:nvGrpSpPr>
        <p:grpSpPr>
          <a:xfrm>
            <a:off x="4343743" y="7212635"/>
            <a:ext cx="4297994" cy="1072210"/>
            <a:chOff x="0" y="0"/>
            <a:chExt cx="5730659" cy="1429614"/>
          </a:xfrm>
        </p:grpSpPr>
        <p:sp>
          <p:nvSpPr>
            <p:cNvPr id="169" name="Freeform 169"/>
            <p:cNvSpPr/>
            <p:nvPr/>
          </p:nvSpPr>
          <p:spPr>
            <a:xfrm>
              <a:off x="0" y="0"/>
              <a:ext cx="5730621" cy="1429639"/>
            </a:xfrm>
            <a:custGeom>
              <a:avLst/>
              <a:gdLst/>
              <a:ahLst/>
              <a:cxnLst/>
              <a:rect l="l" t="t" r="r" b="b"/>
              <a:pathLst>
                <a:path w="5730621" h="1429639">
                  <a:moveTo>
                    <a:pt x="0" y="0"/>
                  </a:moveTo>
                  <a:lnTo>
                    <a:pt x="5730621" y="0"/>
                  </a:lnTo>
                  <a:lnTo>
                    <a:pt x="5730621" y="1429639"/>
                  </a:lnTo>
                  <a:lnTo>
                    <a:pt x="0" y="1429639"/>
                  </a:lnTo>
                  <a:close/>
                </a:path>
              </a:pathLst>
            </a:custGeom>
            <a:solidFill>
              <a:srgbClr val="0B1929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70" name="Group 170"/>
          <p:cNvGrpSpPr/>
          <p:nvPr/>
        </p:nvGrpSpPr>
        <p:grpSpPr>
          <a:xfrm>
            <a:off x="4502363" y="7343794"/>
            <a:ext cx="3980755" cy="809873"/>
            <a:chOff x="0" y="0"/>
            <a:chExt cx="5307673" cy="1079830"/>
          </a:xfrm>
        </p:grpSpPr>
        <p:sp>
          <p:nvSpPr>
            <p:cNvPr id="171" name="Freeform 171"/>
            <p:cNvSpPr/>
            <p:nvPr/>
          </p:nvSpPr>
          <p:spPr>
            <a:xfrm>
              <a:off x="0" y="0"/>
              <a:ext cx="5307667" cy="1079836"/>
            </a:xfrm>
            <a:custGeom>
              <a:avLst/>
              <a:gdLst/>
              <a:ahLst/>
              <a:cxnLst/>
              <a:rect l="l" t="t" r="r" b="b"/>
              <a:pathLst>
                <a:path w="5307667" h="1079836">
                  <a:moveTo>
                    <a:pt x="0" y="0"/>
                  </a:moveTo>
                  <a:lnTo>
                    <a:pt x="5307667" y="0"/>
                  </a:lnTo>
                  <a:lnTo>
                    <a:pt x="5307667" y="1079836"/>
                  </a:lnTo>
                  <a:lnTo>
                    <a:pt x="0" y="10798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5774" b="-45773"/>
              </a:stretch>
            </a:blipFill>
          </p:spPr>
        </p:sp>
        <p:sp>
          <p:nvSpPr>
            <p:cNvPr id="172" name="TextBox 172"/>
            <p:cNvSpPr txBox="1"/>
            <p:nvPr/>
          </p:nvSpPr>
          <p:spPr>
            <a:xfrm>
              <a:off x="0" y="0"/>
              <a:ext cx="5307673" cy="10798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1"/>
                </a:lnSpc>
              </a:pPr>
              <a:r>
                <a:rPr lang="en-US" sz="1501">
                  <a:solidFill>
                    <a:srgbClr val="F3F6FB"/>
                  </a:solidFill>
                  <a:latin typeface="Aptos"/>
                  <a:ea typeface="Aptos"/>
                  <a:cs typeface="Aptos"/>
                  <a:sym typeface="Aptos"/>
                </a:rPr>
                <a:t>Timing of resurfacing and present-day activity</a:t>
              </a:r>
            </a:p>
          </p:txBody>
        </p:sp>
      </p:grpSp>
      <p:grpSp>
        <p:nvGrpSpPr>
          <p:cNvPr id="173" name="Group 173"/>
          <p:cNvGrpSpPr/>
          <p:nvPr/>
        </p:nvGrpSpPr>
        <p:grpSpPr>
          <a:xfrm>
            <a:off x="8626488" y="7212635"/>
            <a:ext cx="4311720" cy="1072210"/>
            <a:chOff x="0" y="0"/>
            <a:chExt cx="5748960" cy="1429614"/>
          </a:xfrm>
        </p:grpSpPr>
        <p:sp>
          <p:nvSpPr>
            <p:cNvPr id="174" name="Freeform 174"/>
            <p:cNvSpPr/>
            <p:nvPr/>
          </p:nvSpPr>
          <p:spPr>
            <a:xfrm>
              <a:off x="0" y="0"/>
              <a:ext cx="5748909" cy="1429639"/>
            </a:xfrm>
            <a:custGeom>
              <a:avLst/>
              <a:gdLst/>
              <a:ahLst/>
              <a:cxnLst/>
              <a:rect l="l" t="t" r="r" b="b"/>
              <a:pathLst>
                <a:path w="5748909" h="1429639">
                  <a:moveTo>
                    <a:pt x="0" y="0"/>
                  </a:moveTo>
                  <a:lnTo>
                    <a:pt x="5748909" y="0"/>
                  </a:lnTo>
                  <a:lnTo>
                    <a:pt x="5748909" y="1429639"/>
                  </a:lnTo>
                  <a:lnTo>
                    <a:pt x="0" y="1429639"/>
                  </a:lnTo>
                  <a:close/>
                </a:path>
              </a:pathLst>
            </a:custGeom>
            <a:solidFill>
              <a:srgbClr val="0B1929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75" name="Group 175"/>
          <p:cNvGrpSpPr/>
          <p:nvPr/>
        </p:nvGrpSpPr>
        <p:grpSpPr>
          <a:xfrm>
            <a:off x="8785108" y="7343794"/>
            <a:ext cx="3994480" cy="809873"/>
            <a:chOff x="0" y="0"/>
            <a:chExt cx="5325974" cy="1079830"/>
          </a:xfrm>
        </p:grpSpPr>
        <p:sp>
          <p:nvSpPr>
            <p:cNvPr id="176" name="Freeform 176"/>
            <p:cNvSpPr/>
            <p:nvPr/>
          </p:nvSpPr>
          <p:spPr>
            <a:xfrm>
              <a:off x="0" y="0"/>
              <a:ext cx="5325969" cy="1079836"/>
            </a:xfrm>
            <a:custGeom>
              <a:avLst/>
              <a:gdLst/>
              <a:ahLst/>
              <a:cxnLst/>
              <a:rect l="l" t="t" r="r" b="b"/>
              <a:pathLst>
                <a:path w="5325969" h="1079836">
                  <a:moveTo>
                    <a:pt x="0" y="0"/>
                  </a:moveTo>
                  <a:lnTo>
                    <a:pt x="5325969" y="0"/>
                  </a:lnTo>
                  <a:lnTo>
                    <a:pt x="5325969" y="1079836"/>
                  </a:lnTo>
                  <a:lnTo>
                    <a:pt x="0" y="10798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6104" b="-46104"/>
              </a:stretch>
            </a:blipFill>
          </p:spPr>
        </p:sp>
        <p:sp>
          <p:nvSpPr>
            <p:cNvPr id="177" name="TextBox 177"/>
            <p:cNvSpPr txBox="1"/>
            <p:nvPr/>
          </p:nvSpPr>
          <p:spPr>
            <a:xfrm>
              <a:off x="0" y="0"/>
              <a:ext cx="5325974" cy="10798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1"/>
                </a:lnSpc>
              </a:pPr>
              <a:r>
                <a:rPr lang="en-US" sz="1501">
                  <a:solidFill>
                    <a:srgbClr val="F3F6FB"/>
                  </a:solidFill>
                  <a:latin typeface="Aptos"/>
                  <a:ea typeface="Aptos"/>
                  <a:cs typeface="Aptos"/>
                  <a:sym typeface="Aptos"/>
                </a:rPr>
                <a:t>Where tidal energy is dissipated</a:t>
              </a:r>
            </a:p>
          </p:txBody>
        </p:sp>
      </p:grpSp>
      <p:grpSp>
        <p:nvGrpSpPr>
          <p:cNvPr id="178" name="Group 178"/>
          <p:cNvGrpSpPr/>
          <p:nvPr/>
        </p:nvGrpSpPr>
        <p:grpSpPr>
          <a:xfrm>
            <a:off x="12922948" y="7212635"/>
            <a:ext cx="4380347" cy="1072210"/>
            <a:chOff x="0" y="0"/>
            <a:chExt cx="5840463" cy="1429614"/>
          </a:xfrm>
        </p:grpSpPr>
        <p:sp>
          <p:nvSpPr>
            <p:cNvPr id="179" name="Freeform 179"/>
            <p:cNvSpPr/>
            <p:nvPr/>
          </p:nvSpPr>
          <p:spPr>
            <a:xfrm>
              <a:off x="0" y="0"/>
              <a:ext cx="5840476" cy="1429639"/>
            </a:xfrm>
            <a:custGeom>
              <a:avLst/>
              <a:gdLst/>
              <a:ahLst/>
              <a:cxnLst/>
              <a:rect l="l" t="t" r="r" b="b"/>
              <a:pathLst>
                <a:path w="5840476" h="1429639">
                  <a:moveTo>
                    <a:pt x="0" y="0"/>
                  </a:moveTo>
                  <a:lnTo>
                    <a:pt x="5840476" y="0"/>
                  </a:lnTo>
                  <a:lnTo>
                    <a:pt x="5840476" y="1429639"/>
                  </a:lnTo>
                  <a:lnTo>
                    <a:pt x="0" y="1429639"/>
                  </a:lnTo>
                  <a:close/>
                </a:path>
              </a:pathLst>
            </a:custGeom>
            <a:solidFill>
              <a:srgbClr val="0B1929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80" name="Group 180"/>
          <p:cNvGrpSpPr/>
          <p:nvPr/>
        </p:nvGrpSpPr>
        <p:grpSpPr>
          <a:xfrm>
            <a:off x="13081568" y="7343794"/>
            <a:ext cx="4063108" cy="809873"/>
            <a:chOff x="0" y="0"/>
            <a:chExt cx="5417477" cy="1079830"/>
          </a:xfrm>
        </p:grpSpPr>
        <p:sp>
          <p:nvSpPr>
            <p:cNvPr id="181" name="Freeform 181"/>
            <p:cNvSpPr/>
            <p:nvPr/>
          </p:nvSpPr>
          <p:spPr>
            <a:xfrm>
              <a:off x="0" y="0"/>
              <a:ext cx="5417481" cy="1079836"/>
            </a:xfrm>
            <a:custGeom>
              <a:avLst/>
              <a:gdLst/>
              <a:ahLst/>
              <a:cxnLst/>
              <a:rect l="l" t="t" r="r" b="b"/>
              <a:pathLst>
                <a:path w="5417481" h="1079836">
                  <a:moveTo>
                    <a:pt x="0" y="0"/>
                  </a:moveTo>
                  <a:lnTo>
                    <a:pt x="5417481" y="0"/>
                  </a:lnTo>
                  <a:lnTo>
                    <a:pt x="5417481" y="1079836"/>
                  </a:lnTo>
                  <a:lnTo>
                    <a:pt x="0" y="10798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7755" b="-47755"/>
              </a:stretch>
            </a:blipFill>
          </p:spPr>
        </p:sp>
        <p:sp>
          <p:nvSpPr>
            <p:cNvPr id="182" name="TextBox 182"/>
            <p:cNvSpPr txBox="1"/>
            <p:nvPr/>
          </p:nvSpPr>
          <p:spPr>
            <a:xfrm>
              <a:off x="0" y="0"/>
              <a:ext cx="5417477" cy="10798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1"/>
                </a:lnSpc>
              </a:pPr>
              <a:r>
                <a:rPr lang="en-US" sz="1501">
                  <a:solidFill>
                    <a:srgbClr val="F3F6FB"/>
                  </a:solidFill>
                  <a:latin typeface="Aptos"/>
                  <a:ea typeface="Aptos"/>
                  <a:cs typeface="Aptos"/>
                  <a:sym typeface="Aptos"/>
                </a:rPr>
                <a:t>How uniquely atmospheric chemistry traces interior activity</a:t>
              </a:r>
            </a:p>
          </p:txBody>
        </p:sp>
      </p:grpSp>
      <p:grpSp>
        <p:nvGrpSpPr>
          <p:cNvPr id="183" name="Group 183"/>
          <p:cNvGrpSpPr/>
          <p:nvPr/>
        </p:nvGrpSpPr>
        <p:grpSpPr>
          <a:xfrm>
            <a:off x="1125588" y="8606657"/>
            <a:ext cx="15991637" cy="343167"/>
            <a:chOff x="0" y="0"/>
            <a:chExt cx="21322182" cy="457556"/>
          </a:xfrm>
        </p:grpSpPr>
        <p:sp>
          <p:nvSpPr>
            <p:cNvPr id="184" name="Freeform 184"/>
            <p:cNvSpPr/>
            <p:nvPr/>
          </p:nvSpPr>
          <p:spPr>
            <a:xfrm>
              <a:off x="0" y="0"/>
              <a:ext cx="21322178" cy="457557"/>
            </a:xfrm>
            <a:custGeom>
              <a:avLst/>
              <a:gdLst/>
              <a:ahLst/>
              <a:cxnLst/>
              <a:rect l="l" t="t" r="r" b="b"/>
              <a:pathLst>
                <a:path w="21322178" h="457557">
                  <a:moveTo>
                    <a:pt x="0" y="0"/>
                  </a:moveTo>
                  <a:lnTo>
                    <a:pt x="21322178" y="0"/>
                  </a:lnTo>
                  <a:lnTo>
                    <a:pt x="21322178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58003" b="-858002"/>
              </a:stretch>
            </a:blipFill>
          </p:spPr>
        </p:sp>
        <p:sp>
          <p:nvSpPr>
            <p:cNvPr id="185" name="TextBox 185"/>
            <p:cNvSpPr txBox="1"/>
            <p:nvPr/>
          </p:nvSpPr>
          <p:spPr>
            <a:xfrm>
              <a:off x="0" y="0"/>
              <a:ext cx="21322182" cy="4575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1"/>
                </a:lnSpc>
              </a:pPr>
              <a:r>
                <a:rPr lang="en-US" sz="1501" i="1">
                  <a:solidFill>
                    <a:srgbClr val="A9B8CA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TABLE 2 • This is a framework for comparison—not a claim that the three worlds have identical volcanic systems.</a:t>
              </a:r>
            </a:p>
          </p:txBody>
        </p:sp>
      </p:grpSp>
      <p:grpSp>
        <p:nvGrpSpPr>
          <p:cNvPr id="186" name="Group 186"/>
          <p:cNvGrpSpPr/>
          <p:nvPr/>
        </p:nvGrpSpPr>
        <p:grpSpPr>
          <a:xfrm>
            <a:off x="878510" y="9443990"/>
            <a:ext cx="16540705" cy="247079"/>
            <a:chOff x="0" y="0"/>
            <a:chExt cx="22054274" cy="329438"/>
          </a:xfrm>
        </p:grpSpPr>
        <p:sp>
          <p:nvSpPr>
            <p:cNvPr id="187" name="Freeform 187"/>
            <p:cNvSpPr/>
            <p:nvPr/>
          </p:nvSpPr>
          <p:spPr>
            <a:xfrm>
              <a:off x="0" y="0"/>
              <a:ext cx="22054269" cy="329441"/>
            </a:xfrm>
            <a:custGeom>
              <a:avLst/>
              <a:gdLst/>
              <a:ahLst/>
              <a:cxnLst/>
              <a:rect l="l" t="t" r="r" b="b"/>
              <a:pathLst>
                <a:path w="22054269" h="329441">
                  <a:moveTo>
                    <a:pt x="0" y="0"/>
                  </a:moveTo>
                  <a:lnTo>
                    <a:pt x="22054269" y="0"/>
                  </a:lnTo>
                  <a:lnTo>
                    <a:pt x="22054269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54415" b="-1254414"/>
              </a:stretch>
            </a:blipFill>
          </p:spPr>
        </p:sp>
        <p:sp>
          <p:nvSpPr>
            <p:cNvPr id="188" name="TextBox 188"/>
            <p:cNvSpPr txBox="1"/>
            <p:nvPr/>
          </p:nvSpPr>
          <p:spPr>
            <a:xfrm>
              <a:off x="0" y="0"/>
              <a:ext cx="22054274" cy="32943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41"/>
                </a:lnSpc>
              </a:pPr>
              <a:r>
                <a:rPr lang="en-US" sz="1200" i="1">
                  <a:solidFill>
                    <a:srgbClr val="74869B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Rolf et al. (2022); Ghail et al. (2024); Williams et al. (2011); Davies et al. (2024); Nicholls et al. (2026).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35" y="-9535"/>
            <a:ext cx="18320909" cy="10314108"/>
            <a:chOff x="0" y="0"/>
            <a:chExt cx="24427878" cy="137521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27814" cy="13752195"/>
            </a:xfrm>
            <a:custGeom>
              <a:avLst/>
              <a:gdLst/>
              <a:ahLst/>
              <a:cxnLst/>
              <a:rect l="l" t="t" r="r" b="b"/>
              <a:pathLst>
                <a:path w="24427814" h="13752195">
                  <a:moveTo>
                    <a:pt x="0" y="0"/>
                  </a:moveTo>
                  <a:lnTo>
                    <a:pt x="24427814" y="0"/>
                  </a:lnTo>
                  <a:lnTo>
                    <a:pt x="24427814" y="13752195"/>
                  </a:lnTo>
                  <a:lnTo>
                    <a:pt x="0" y="13752195"/>
                  </a:lnTo>
                  <a:close/>
                </a:path>
              </a:pathLst>
            </a:custGeom>
            <a:solidFill>
              <a:srgbClr val="07111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66995" y="663073"/>
            <a:ext cx="67113" cy="67113"/>
            <a:chOff x="0" y="0"/>
            <a:chExt cx="89484" cy="894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024073" y="1225877"/>
            <a:ext cx="46520" cy="46520"/>
            <a:chOff x="0" y="0"/>
            <a:chExt cx="62027" cy="6202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373397" y="484632"/>
            <a:ext cx="46520" cy="46520"/>
            <a:chOff x="0" y="0"/>
            <a:chExt cx="62027" cy="620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514759" y="1198416"/>
            <a:ext cx="46520" cy="46520"/>
            <a:chOff x="0" y="0"/>
            <a:chExt cx="62027" cy="620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1658181" y="800348"/>
            <a:ext cx="46520" cy="46520"/>
            <a:chOff x="0" y="0"/>
            <a:chExt cx="62027" cy="6202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4142720" y="1143514"/>
            <a:ext cx="67113" cy="67113"/>
            <a:chOff x="0" y="0"/>
            <a:chExt cx="89484" cy="894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7148877" y="608171"/>
            <a:ext cx="46520" cy="46520"/>
            <a:chOff x="0" y="0"/>
            <a:chExt cx="62027" cy="6202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459230" y="2873083"/>
            <a:ext cx="46520" cy="46520"/>
            <a:chOff x="0" y="0"/>
            <a:chExt cx="62027" cy="6202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5069357" y="2269103"/>
            <a:ext cx="46520" cy="46520"/>
            <a:chOff x="0" y="0"/>
            <a:chExt cx="62027" cy="6202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7897063" y="3353514"/>
            <a:ext cx="46520" cy="46520"/>
            <a:chOff x="0" y="0"/>
            <a:chExt cx="62027" cy="6202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1177749" y="2351465"/>
            <a:ext cx="67113" cy="67113"/>
            <a:chOff x="0" y="0"/>
            <a:chExt cx="89484" cy="8948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6476259" y="3010348"/>
            <a:ext cx="46520" cy="46520"/>
            <a:chOff x="0" y="0"/>
            <a:chExt cx="62027" cy="6202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7354769" y="4945818"/>
            <a:ext cx="46520" cy="46520"/>
            <a:chOff x="0" y="0"/>
            <a:chExt cx="62027" cy="6202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827799" y="5481161"/>
            <a:ext cx="46520" cy="46520"/>
            <a:chOff x="0" y="0"/>
            <a:chExt cx="62027" cy="6202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3833946" y="4863455"/>
            <a:ext cx="46520" cy="46520"/>
            <a:chOff x="0" y="0"/>
            <a:chExt cx="62027" cy="6202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6524387" y="6991093"/>
            <a:ext cx="67113" cy="67113"/>
            <a:chOff x="0" y="0"/>
            <a:chExt cx="89484" cy="8948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9736445" y="5975318"/>
            <a:ext cx="46520" cy="46520"/>
            <a:chOff x="0" y="0"/>
            <a:chExt cx="62027" cy="6202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13387749" y="8089230"/>
            <a:ext cx="46520" cy="46520"/>
            <a:chOff x="0" y="0"/>
            <a:chExt cx="62027" cy="62027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6531171" y="7128367"/>
            <a:ext cx="46520" cy="46520"/>
            <a:chOff x="0" y="0"/>
            <a:chExt cx="62027" cy="6202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2269103" y="9050103"/>
            <a:ext cx="46520" cy="46520"/>
            <a:chOff x="0" y="0"/>
            <a:chExt cx="62027" cy="6202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7402897" y="9475632"/>
            <a:ext cx="67113" cy="67113"/>
            <a:chOff x="0" y="0"/>
            <a:chExt cx="89484" cy="8948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1260112" y="9187377"/>
            <a:ext cx="46520" cy="46520"/>
            <a:chOff x="0" y="0"/>
            <a:chExt cx="62027" cy="62027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15570298" y="9118740"/>
            <a:ext cx="46520" cy="46520"/>
            <a:chOff x="0" y="0"/>
            <a:chExt cx="62027" cy="62027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50" name="Group 50"/>
          <p:cNvGrpSpPr/>
          <p:nvPr/>
        </p:nvGrpSpPr>
        <p:grpSpPr>
          <a:xfrm>
            <a:off x="851059" y="370618"/>
            <a:ext cx="10981382" cy="301990"/>
            <a:chOff x="0" y="0"/>
            <a:chExt cx="14641843" cy="402654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4641840" cy="402651"/>
            </a:xfrm>
            <a:custGeom>
              <a:avLst/>
              <a:gdLst/>
              <a:ahLst/>
              <a:cxnLst/>
              <a:rect l="l" t="t" r="r" b="b"/>
              <a:pathLst>
                <a:path w="14641840" h="402651">
                  <a:moveTo>
                    <a:pt x="0" y="0"/>
                  </a:moveTo>
                  <a:lnTo>
                    <a:pt x="14641840" y="0"/>
                  </a:lnTo>
                  <a:lnTo>
                    <a:pt x="14641840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8546" b="-658547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0"/>
              <a:ext cx="14641843" cy="402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85"/>
                </a:lnSpc>
              </a:pPr>
              <a:r>
                <a:rPr lang="en-US" sz="1321" b="1" spc="240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SCIENTIFIC LIMITS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51059" y="782422"/>
            <a:ext cx="16540705" cy="754970"/>
            <a:chOff x="0" y="0"/>
            <a:chExt cx="22054274" cy="1006626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22054269" cy="1006625"/>
            </a:xfrm>
            <a:custGeom>
              <a:avLst/>
              <a:gdLst/>
              <a:ahLst/>
              <a:cxnLst/>
              <a:rect l="l" t="t" r="r" b="b"/>
              <a:pathLst>
                <a:path w="22054269" h="1006625">
                  <a:moveTo>
                    <a:pt x="0" y="0"/>
                  </a:moveTo>
                  <a:lnTo>
                    <a:pt x="22054269" y="0"/>
                  </a:lnTo>
                  <a:lnTo>
                    <a:pt x="22054269" y="1006625"/>
                  </a:lnTo>
                  <a:lnTo>
                    <a:pt x="0" y="10066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76899" b="-376900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0"/>
              <a:ext cx="22054274" cy="10066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683"/>
                </a:lnSpc>
              </a:pPr>
              <a:r>
                <a:rPr lang="en-US" sz="3903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What We Can—and Cannot—Claim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 rot="3180">
            <a:off x="843429" y="1697355"/>
            <a:ext cx="16624592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7" name="Group 57"/>
          <p:cNvGrpSpPr/>
          <p:nvPr/>
        </p:nvGrpSpPr>
        <p:grpSpPr>
          <a:xfrm>
            <a:off x="851059" y="9883245"/>
            <a:ext cx="10295039" cy="192176"/>
            <a:chOff x="0" y="0"/>
            <a:chExt cx="13726719" cy="256235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3726723" cy="256232"/>
            </a:xfrm>
            <a:custGeom>
              <a:avLst/>
              <a:gdLst/>
              <a:ahLst/>
              <a:cxnLst/>
              <a:rect l="l" t="t" r="r" b="b"/>
              <a:pathLst>
                <a:path w="13726723" h="256232">
                  <a:moveTo>
                    <a:pt x="0" y="0"/>
                  </a:moveTo>
                  <a:lnTo>
                    <a:pt x="13726723" y="0"/>
                  </a:lnTo>
                  <a:lnTo>
                    <a:pt x="13726723" y="256232"/>
                  </a:lnTo>
                  <a:lnTo>
                    <a:pt x="0" y="25623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93840" b="-993841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0"/>
              <a:ext cx="13726719" cy="2562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387"/>
                </a:lnSpc>
              </a:pPr>
              <a:r>
                <a:rPr lang="en-US" sz="1155" spc="105">
                  <a:solidFill>
                    <a:srgbClr val="74869B"/>
                  </a:solidFill>
                  <a:latin typeface="Aptos"/>
                  <a:ea typeface="Aptos"/>
                  <a:cs typeface="Aptos"/>
                  <a:sym typeface="Aptos"/>
                </a:rPr>
                <a:t>COMPARATIVE PLANETOLOGY  •  SPACE RESEARCH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6609333" y="9842059"/>
            <a:ext cx="754971" cy="247079"/>
            <a:chOff x="0" y="0"/>
            <a:chExt cx="1006627" cy="32943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006626" cy="329441"/>
            </a:xfrm>
            <a:custGeom>
              <a:avLst/>
              <a:gdLst/>
              <a:ahLst/>
              <a:cxnLst/>
              <a:rect l="l" t="t" r="r" b="b"/>
              <a:pathLst>
                <a:path w="1006626" h="329441">
                  <a:moveTo>
                    <a:pt x="0" y="0"/>
                  </a:moveTo>
                  <a:lnTo>
                    <a:pt x="1006626" y="0"/>
                  </a:lnTo>
                  <a:lnTo>
                    <a:pt x="1006626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538" b="-9537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9525"/>
              <a:ext cx="1006627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1"/>
                </a:lnSpc>
              </a:pPr>
              <a:r>
                <a:rPr lang="en-US" sz="1351" b="1">
                  <a:solidFill>
                    <a:srgbClr val="A9B8C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13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980694" y="2202380"/>
            <a:ext cx="5080416" cy="6755073"/>
            <a:chOff x="0" y="0"/>
            <a:chExt cx="6773888" cy="9006764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6773926" cy="9006840"/>
            </a:xfrm>
            <a:custGeom>
              <a:avLst/>
              <a:gdLst/>
              <a:ahLst/>
              <a:cxnLst/>
              <a:rect l="l" t="t" r="r" b="b"/>
              <a:pathLst>
                <a:path w="6773926" h="9006840">
                  <a:moveTo>
                    <a:pt x="0" y="220345"/>
                  </a:moveTo>
                  <a:cubicBezTo>
                    <a:pt x="0" y="98679"/>
                    <a:pt x="98679" y="0"/>
                    <a:pt x="220345" y="0"/>
                  </a:cubicBezTo>
                  <a:lnTo>
                    <a:pt x="6553581" y="0"/>
                  </a:lnTo>
                  <a:cubicBezTo>
                    <a:pt x="6675248" y="0"/>
                    <a:pt x="6773926" y="98679"/>
                    <a:pt x="6773926" y="220345"/>
                  </a:cubicBezTo>
                  <a:lnTo>
                    <a:pt x="6773926" y="8786495"/>
                  </a:lnTo>
                  <a:cubicBezTo>
                    <a:pt x="6773926" y="8908161"/>
                    <a:pt x="6675248" y="9006840"/>
                    <a:pt x="6553581" y="9006840"/>
                  </a:cubicBezTo>
                  <a:lnTo>
                    <a:pt x="220345" y="9006840"/>
                  </a:lnTo>
                  <a:cubicBezTo>
                    <a:pt x="98679" y="9006713"/>
                    <a:pt x="0" y="8908161"/>
                    <a:pt x="0" y="8786495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65" name="Group 65"/>
          <p:cNvGrpSpPr/>
          <p:nvPr/>
        </p:nvGrpSpPr>
        <p:grpSpPr>
          <a:xfrm>
            <a:off x="1304039" y="2566902"/>
            <a:ext cx="3843480" cy="439255"/>
            <a:chOff x="0" y="0"/>
            <a:chExt cx="5124640" cy="585673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5124644" cy="585674"/>
            </a:xfrm>
            <a:custGeom>
              <a:avLst/>
              <a:gdLst/>
              <a:ahLst/>
              <a:cxnLst/>
              <a:rect l="l" t="t" r="r" b="b"/>
              <a:pathLst>
                <a:path w="5124644" h="585674">
                  <a:moveTo>
                    <a:pt x="0" y="0"/>
                  </a:moveTo>
                  <a:lnTo>
                    <a:pt x="5124644" y="0"/>
                  </a:lnTo>
                  <a:lnTo>
                    <a:pt x="5124644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0494" b="-120493"/>
              </a:stretch>
            </a:blipFill>
          </p:spPr>
        </p:sp>
        <p:sp>
          <p:nvSpPr>
            <p:cNvPr id="67" name="TextBox 67"/>
            <p:cNvSpPr txBox="1"/>
            <p:nvPr/>
          </p:nvSpPr>
          <p:spPr>
            <a:xfrm>
              <a:off x="0" y="0"/>
              <a:ext cx="5124640" cy="5856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2"/>
                </a:lnSpc>
              </a:pPr>
              <a:r>
                <a:rPr lang="en-US" sz="2702" b="1">
                  <a:solidFill>
                    <a:srgbClr val="FFC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VENUS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304039" y="3266961"/>
            <a:ext cx="4255284" cy="247079"/>
            <a:chOff x="0" y="0"/>
            <a:chExt cx="5673712" cy="329438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5673713" cy="329441"/>
            </a:xfrm>
            <a:custGeom>
              <a:avLst/>
              <a:gdLst/>
              <a:ahLst/>
              <a:cxnLst/>
              <a:rect l="l" t="t" r="r" b="b"/>
              <a:pathLst>
                <a:path w="5673713" h="329441">
                  <a:moveTo>
                    <a:pt x="0" y="0"/>
                  </a:moveTo>
                  <a:lnTo>
                    <a:pt x="5673713" y="0"/>
                  </a:lnTo>
                  <a:lnTo>
                    <a:pt x="5673713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5576" b="-285575"/>
              </a:stretch>
            </a:blipFill>
          </p:spPr>
        </p:sp>
        <p:sp>
          <p:nvSpPr>
            <p:cNvPr id="70" name="TextBox 70"/>
            <p:cNvSpPr txBox="1"/>
            <p:nvPr/>
          </p:nvSpPr>
          <p:spPr>
            <a:xfrm>
              <a:off x="0" y="-9525"/>
              <a:ext cx="5673712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31"/>
                </a:lnSpc>
              </a:pPr>
              <a:r>
                <a:rPr lang="en-US" sz="1275" b="1" spc="150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OBSERVED</a:t>
              </a:r>
            </a:p>
          </p:txBody>
        </p:sp>
      </p:grpSp>
      <p:sp>
        <p:nvSpPr>
          <p:cNvPr id="71" name="TextBox 71"/>
          <p:cNvSpPr txBox="1"/>
          <p:nvPr/>
        </p:nvSpPr>
        <p:spPr>
          <a:xfrm>
            <a:off x="1304039" y="3678765"/>
            <a:ext cx="4282735" cy="960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1"/>
              </a:lnSpc>
            </a:pPr>
            <a:r>
              <a:rPr lang="en-US" sz="1651">
                <a:solidFill>
                  <a:srgbClr val="F3F6FB"/>
                </a:solidFill>
                <a:latin typeface="Aptos"/>
                <a:ea typeface="Aptos"/>
                <a:cs typeface="Aptos"/>
                <a:sym typeface="Aptos"/>
              </a:rPr>
              <a:t>Extensive volcanic / tectonic landforms; radar-based surface record.</a:t>
            </a:r>
          </a:p>
        </p:txBody>
      </p:sp>
      <p:sp>
        <p:nvSpPr>
          <p:cNvPr id="72" name="AutoShape 72"/>
          <p:cNvSpPr/>
          <p:nvPr/>
        </p:nvSpPr>
        <p:spPr>
          <a:xfrm rot="11880">
            <a:off x="1296400" y="4854502"/>
            <a:ext cx="4421553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3" name="Group 73"/>
          <p:cNvGrpSpPr/>
          <p:nvPr/>
        </p:nvGrpSpPr>
        <p:grpSpPr>
          <a:xfrm>
            <a:off x="1304039" y="5174971"/>
            <a:ext cx="4255284" cy="247079"/>
            <a:chOff x="0" y="0"/>
            <a:chExt cx="5673712" cy="329438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5673713" cy="329441"/>
            </a:xfrm>
            <a:custGeom>
              <a:avLst/>
              <a:gdLst/>
              <a:ahLst/>
              <a:cxnLst/>
              <a:rect l="l" t="t" r="r" b="b"/>
              <a:pathLst>
                <a:path w="5673713" h="329441">
                  <a:moveTo>
                    <a:pt x="0" y="0"/>
                  </a:moveTo>
                  <a:lnTo>
                    <a:pt x="5673713" y="0"/>
                  </a:lnTo>
                  <a:lnTo>
                    <a:pt x="5673713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5576" b="-285575"/>
              </a:stretch>
            </a:blipFill>
          </p:spPr>
        </p:sp>
        <p:sp>
          <p:nvSpPr>
            <p:cNvPr id="75" name="TextBox 75"/>
            <p:cNvSpPr txBox="1"/>
            <p:nvPr/>
          </p:nvSpPr>
          <p:spPr>
            <a:xfrm>
              <a:off x="0" y="-9525"/>
              <a:ext cx="5673712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31"/>
                </a:lnSpc>
              </a:pPr>
              <a:r>
                <a:rPr lang="en-US" sz="1275" b="1" spc="150">
                  <a:solidFill>
                    <a:srgbClr val="FFC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STILL DEBATED</a:t>
              </a:r>
            </a:p>
          </p:txBody>
        </p:sp>
      </p:grpSp>
      <p:sp>
        <p:nvSpPr>
          <p:cNvPr id="76" name="TextBox 76"/>
          <p:cNvSpPr txBox="1"/>
          <p:nvPr/>
        </p:nvSpPr>
        <p:spPr>
          <a:xfrm>
            <a:off x="1304039" y="5600500"/>
            <a:ext cx="4282735" cy="101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5"/>
              </a:lnSpc>
            </a:pPr>
            <a:r>
              <a:rPr lang="en-US" sz="1621">
                <a:solidFill>
                  <a:srgbClr val="F3F6FB"/>
                </a:solidFill>
                <a:latin typeface="Aptos"/>
                <a:ea typeface="Aptos"/>
                <a:cs typeface="Aptos"/>
                <a:sym typeface="Aptos"/>
              </a:rPr>
              <a:t>Whether reported radar changes prove new lava flows; geometry is a competing explanation.</a:t>
            </a:r>
          </a:p>
        </p:txBody>
      </p:sp>
      <p:sp>
        <p:nvSpPr>
          <p:cNvPr id="77" name="AutoShape 77"/>
          <p:cNvSpPr/>
          <p:nvPr/>
        </p:nvSpPr>
        <p:spPr>
          <a:xfrm rot="11880">
            <a:off x="1296400" y="6776237"/>
            <a:ext cx="4421553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8" name="Group 78"/>
          <p:cNvGrpSpPr/>
          <p:nvPr/>
        </p:nvGrpSpPr>
        <p:grpSpPr>
          <a:xfrm>
            <a:off x="1304039" y="7096716"/>
            <a:ext cx="2745343" cy="247079"/>
            <a:chOff x="0" y="0"/>
            <a:chExt cx="3660458" cy="329438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3660460" cy="329441"/>
            </a:xfrm>
            <a:custGeom>
              <a:avLst/>
              <a:gdLst/>
              <a:ahLst/>
              <a:cxnLst/>
              <a:rect l="l" t="t" r="r" b="b"/>
              <a:pathLst>
                <a:path w="3660460" h="329441">
                  <a:moveTo>
                    <a:pt x="0" y="0"/>
                  </a:moveTo>
                  <a:lnTo>
                    <a:pt x="3660460" y="0"/>
                  </a:lnTo>
                  <a:lnTo>
                    <a:pt x="3660460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66500" b="-166499"/>
              </a:stretch>
            </a:blipFill>
          </p:spPr>
        </p:sp>
        <p:sp>
          <p:nvSpPr>
            <p:cNvPr id="80" name="TextBox 80"/>
            <p:cNvSpPr txBox="1"/>
            <p:nvPr/>
          </p:nvSpPr>
          <p:spPr>
            <a:xfrm>
              <a:off x="0" y="-9525"/>
              <a:ext cx="3660458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13"/>
                </a:lnSpc>
              </a:pPr>
              <a:r>
                <a:rPr lang="en-US" sz="1260" b="1" spc="150">
                  <a:solidFill>
                    <a:srgbClr val="FFC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NEXT STEP</a:t>
              </a:r>
            </a:p>
          </p:txBody>
        </p:sp>
      </p:grpSp>
      <p:sp>
        <p:nvSpPr>
          <p:cNvPr id="81" name="TextBox 81"/>
          <p:cNvSpPr txBox="1"/>
          <p:nvPr/>
        </p:nvSpPr>
        <p:spPr>
          <a:xfrm>
            <a:off x="1304039" y="7522245"/>
            <a:ext cx="4255284" cy="864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91"/>
              </a:lnSpc>
            </a:pPr>
            <a:r>
              <a:rPr lang="en-US" sz="1576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Future radar, topography and in-situ chemistry.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6608655" y="2202380"/>
            <a:ext cx="5080416" cy="6755073"/>
            <a:chOff x="0" y="0"/>
            <a:chExt cx="6773888" cy="9006764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6773926" cy="9006840"/>
            </a:xfrm>
            <a:custGeom>
              <a:avLst/>
              <a:gdLst/>
              <a:ahLst/>
              <a:cxnLst/>
              <a:rect l="l" t="t" r="r" b="b"/>
              <a:pathLst>
                <a:path w="6773926" h="9006840">
                  <a:moveTo>
                    <a:pt x="0" y="220345"/>
                  </a:moveTo>
                  <a:cubicBezTo>
                    <a:pt x="0" y="98679"/>
                    <a:pt x="98679" y="0"/>
                    <a:pt x="220345" y="0"/>
                  </a:cubicBezTo>
                  <a:lnTo>
                    <a:pt x="6553581" y="0"/>
                  </a:lnTo>
                  <a:cubicBezTo>
                    <a:pt x="6675248" y="0"/>
                    <a:pt x="6773926" y="98679"/>
                    <a:pt x="6773926" y="220345"/>
                  </a:cubicBezTo>
                  <a:lnTo>
                    <a:pt x="6773926" y="8786495"/>
                  </a:lnTo>
                  <a:cubicBezTo>
                    <a:pt x="6773926" y="8908161"/>
                    <a:pt x="6675248" y="9006840"/>
                    <a:pt x="6553581" y="9006840"/>
                  </a:cubicBezTo>
                  <a:lnTo>
                    <a:pt x="220345" y="9006840"/>
                  </a:lnTo>
                  <a:cubicBezTo>
                    <a:pt x="98679" y="9006713"/>
                    <a:pt x="0" y="8908161"/>
                    <a:pt x="0" y="8786495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84" name="Group 84"/>
          <p:cNvGrpSpPr/>
          <p:nvPr/>
        </p:nvGrpSpPr>
        <p:grpSpPr>
          <a:xfrm>
            <a:off x="6932000" y="2566902"/>
            <a:ext cx="3843480" cy="439255"/>
            <a:chOff x="0" y="0"/>
            <a:chExt cx="5124640" cy="585673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5124644" cy="585674"/>
            </a:xfrm>
            <a:custGeom>
              <a:avLst/>
              <a:gdLst/>
              <a:ahLst/>
              <a:cxnLst/>
              <a:rect l="l" t="t" r="r" b="b"/>
              <a:pathLst>
                <a:path w="5124644" h="585674">
                  <a:moveTo>
                    <a:pt x="0" y="0"/>
                  </a:moveTo>
                  <a:lnTo>
                    <a:pt x="5124644" y="0"/>
                  </a:lnTo>
                  <a:lnTo>
                    <a:pt x="5124644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0494" b="-120493"/>
              </a:stretch>
            </a:blipFill>
          </p:spPr>
        </p:sp>
        <p:sp>
          <p:nvSpPr>
            <p:cNvPr id="86" name="TextBox 86"/>
            <p:cNvSpPr txBox="1"/>
            <p:nvPr/>
          </p:nvSpPr>
          <p:spPr>
            <a:xfrm>
              <a:off x="0" y="0"/>
              <a:ext cx="5124640" cy="5856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2"/>
                </a:lnSpc>
              </a:pPr>
              <a:r>
                <a:rPr lang="en-US" sz="2702" b="1">
                  <a:solidFill>
                    <a:srgbClr val="FF8F7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IO</a:t>
              </a:r>
            </a:p>
          </p:txBody>
        </p:sp>
      </p:grpSp>
      <p:grpSp>
        <p:nvGrpSpPr>
          <p:cNvPr id="87" name="Group 87"/>
          <p:cNvGrpSpPr/>
          <p:nvPr/>
        </p:nvGrpSpPr>
        <p:grpSpPr>
          <a:xfrm>
            <a:off x="6932000" y="3266961"/>
            <a:ext cx="4255284" cy="247079"/>
            <a:chOff x="0" y="0"/>
            <a:chExt cx="5673712" cy="329438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5673713" cy="329441"/>
            </a:xfrm>
            <a:custGeom>
              <a:avLst/>
              <a:gdLst/>
              <a:ahLst/>
              <a:cxnLst/>
              <a:rect l="l" t="t" r="r" b="b"/>
              <a:pathLst>
                <a:path w="5673713" h="329441">
                  <a:moveTo>
                    <a:pt x="0" y="0"/>
                  </a:moveTo>
                  <a:lnTo>
                    <a:pt x="5673713" y="0"/>
                  </a:lnTo>
                  <a:lnTo>
                    <a:pt x="5673713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5576" b="-285575"/>
              </a:stretch>
            </a:blipFill>
          </p:spPr>
        </p:sp>
        <p:sp>
          <p:nvSpPr>
            <p:cNvPr id="89" name="TextBox 89"/>
            <p:cNvSpPr txBox="1"/>
            <p:nvPr/>
          </p:nvSpPr>
          <p:spPr>
            <a:xfrm>
              <a:off x="0" y="-9525"/>
              <a:ext cx="5673712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31"/>
                </a:lnSpc>
              </a:pPr>
              <a:r>
                <a:rPr lang="en-US" sz="1275" b="1" spc="150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OBSERVED</a:t>
              </a:r>
            </a:p>
          </p:txBody>
        </p:sp>
      </p:grpSp>
      <p:sp>
        <p:nvSpPr>
          <p:cNvPr id="90" name="TextBox 90"/>
          <p:cNvSpPr txBox="1"/>
          <p:nvPr/>
        </p:nvSpPr>
        <p:spPr>
          <a:xfrm>
            <a:off x="6932000" y="3678765"/>
            <a:ext cx="4282735" cy="960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1"/>
              </a:lnSpc>
            </a:pPr>
            <a:r>
              <a:rPr lang="en-US" sz="1651">
                <a:solidFill>
                  <a:srgbClr val="F3F6FB"/>
                </a:solidFill>
                <a:latin typeface="Aptos"/>
                <a:ea typeface="Aptos"/>
                <a:cs typeface="Aptos"/>
                <a:sym typeface="Aptos"/>
              </a:rPr>
              <a:t>Widespread thermal hotspots and rapid surface renewal.</a:t>
            </a:r>
          </a:p>
        </p:txBody>
      </p:sp>
      <p:sp>
        <p:nvSpPr>
          <p:cNvPr id="91" name="AutoShape 91"/>
          <p:cNvSpPr/>
          <p:nvPr/>
        </p:nvSpPr>
        <p:spPr>
          <a:xfrm rot="11880">
            <a:off x="6924361" y="4854502"/>
            <a:ext cx="4421553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2" name="Group 92"/>
          <p:cNvGrpSpPr/>
          <p:nvPr/>
        </p:nvGrpSpPr>
        <p:grpSpPr>
          <a:xfrm>
            <a:off x="6932000" y="5174971"/>
            <a:ext cx="4255284" cy="247079"/>
            <a:chOff x="0" y="0"/>
            <a:chExt cx="5673712" cy="329438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5673713" cy="329441"/>
            </a:xfrm>
            <a:custGeom>
              <a:avLst/>
              <a:gdLst/>
              <a:ahLst/>
              <a:cxnLst/>
              <a:rect l="l" t="t" r="r" b="b"/>
              <a:pathLst>
                <a:path w="5673713" h="329441">
                  <a:moveTo>
                    <a:pt x="0" y="0"/>
                  </a:moveTo>
                  <a:lnTo>
                    <a:pt x="5673713" y="0"/>
                  </a:lnTo>
                  <a:lnTo>
                    <a:pt x="5673713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5576" b="-285575"/>
              </a:stretch>
            </a:blipFill>
          </p:spPr>
        </p:sp>
        <p:sp>
          <p:nvSpPr>
            <p:cNvPr id="94" name="TextBox 94"/>
            <p:cNvSpPr txBox="1"/>
            <p:nvPr/>
          </p:nvSpPr>
          <p:spPr>
            <a:xfrm>
              <a:off x="0" y="-9525"/>
              <a:ext cx="5673712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31"/>
                </a:lnSpc>
              </a:pPr>
              <a:r>
                <a:rPr lang="en-US" sz="1275" b="1" spc="150">
                  <a:solidFill>
                    <a:srgbClr val="FFC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STILL DEBATED</a:t>
              </a:r>
            </a:p>
          </p:txBody>
        </p:sp>
      </p:grpSp>
      <p:sp>
        <p:nvSpPr>
          <p:cNvPr id="95" name="TextBox 95"/>
          <p:cNvSpPr txBox="1"/>
          <p:nvPr/>
        </p:nvSpPr>
        <p:spPr>
          <a:xfrm>
            <a:off x="6932000" y="5600500"/>
            <a:ext cx="4282735" cy="101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5"/>
              </a:lnSpc>
            </a:pPr>
            <a:r>
              <a:rPr lang="en-US" sz="1621">
                <a:solidFill>
                  <a:srgbClr val="F3F6FB"/>
                </a:solidFill>
                <a:latin typeface="Aptos"/>
                <a:ea typeface="Aptos"/>
                <a:cs typeface="Aptos"/>
                <a:sym typeface="Aptos"/>
              </a:rPr>
              <a:t>The depth and spatial pattern of dominant tidal dissipation.</a:t>
            </a:r>
          </a:p>
        </p:txBody>
      </p:sp>
      <p:sp>
        <p:nvSpPr>
          <p:cNvPr id="96" name="AutoShape 96"/>
          <p:cNvSpPr/>
          <p:nvPr/>
        </p:nvSpPr>
        <p:spPr>
          <a:xfrm rot="11880">
            <a:off x="6924361" y="6776237"/>
            <a:ext cx="4421553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7" name="Group 97"/>
          <p:cNvGrpSpPr/>
          <p:nvPr/>
        </p:nvGrpSpPr>
        <p:grpSpPr>
          <a:xfrm>
            <a:off x="6932000" y="7096716"/>
            <a:ext cx="2745343" cy="247079"/>
            <a:chOff x="0" y="0"/>
            <a:chExt cx="3660458" cy="329438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3660460" cy="329441"/>
            </a:xfrm>
            <a:custGeom>
              <a:avLst/>
              <a:gdLst/>
              <a:ahLst/>
              <a:cxnLst/>
              <a:rect l="l" t="t" r="r" b="b"/>
              <a:pathLst>
                <a:path w="3660460" h="329441">
                  <a:moveTo>
                    <a:pt x="0" y="0"/>
                  </a:moveTo>
                  <a:lnTo>
                    <a:pt x="3660460" y="0"/>
                  </a:lnTo>
                  <a:lnTo>
                    <a:pt x="3660460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66500" b="-166499"/>
              </a:stretch>
            </a:blipFill>
          </p:spPr>
        </p:sp>
        <p:sp>
          <p:nvSpPr>
            <p:cNvPr id="99" name="TextBox 99"/>
            <p:cNvSpPr txBox="1"/>
            <p:nvPr/>
          </p:nvSpPr>
          <p:spPr>
            <a:xfrm>
              <a:off x="0" y="-9525"/>
              <a:ext cx="3660458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13"/>
                </a:lnSpc>
              </a:pPr>
              <a:r>
                <a:rPr lang="en-US" sz="1260" b="1" spc="150">
                  <a:solidFill>
                    <a:srgbClr val="FF8F7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NEXT STEP</a:t>
              </a:r>
            </a:p>
          </p:txBody>
        </p:sp>
      </p:grpSp>
      <p:sp>
        <p:nvSpPr>
          <p:cNvPr id="100" name="TextBox 100"/>
          <p:cNvSpPr txBox="1"/>
          <p:nvPr/>
        </p:nvSpPr>
        <p:spPr>
          <a:xfrm>
            <a:off x="6932000" y="7522245"/>
            <a:ext cx="4255284" cy="864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91"/>
              </a:lnSpc>
            </a:pPr>
            <a:r>
              <a:rPr lang="en-US" sz="1576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More thermal mapping + integrated interior models.</a:t>
            </a:r>
          </a:p>
        </p:txBody>
      </p:sp>
      <p:grpSp>
        <p:nvGrpSpPr>
          <p:cNvPr id="101" name="Group 101"/>
          <p:cNvGrpSpPr/>
          <p:nvPr/>
        </p:nvGrpSpPr>
        <p:grpSpPr>
          <a:xfrm>
            <a:off x="12236615" y="2202380"/>
            <a:ext cx="5080416" cy="6755073"/>
            <a:chOff x="0" y="0"/>
            <a:chExt cx="6773888" cy="9006764"/>
          </a:xfrm>
        </p:grpSpPr>
        <p:sp>
          <p:nvSpPr>
            <p:cNvPr id="102" name="Freeform 102"/>
            <p:cNvSpPr/>
            <p:nvPr/>
          </p:nvSpPr>
          <p:spPr>
            <a:xfrm>
              <a:off x="0" y="0"/>
              <a:ext cx="6773926" cy="9006840"/>
            </a:xfrm>
            <a:custGeom>
              <a:avLst/>
              <a:gdLst/>
              <a:ahLst/>
              <a:cxnLst/>
              <a:rect l="l" t="t" r="r" b="b"/>
              <a:pathLst>
                <a:path w="6773926" h="9006840">
                  <a:moveTo>
                    <a:pt x="0" y="220345"/>
                  </a:moveTo>
                  <a:cubicBezTo>
                    <a:pt x="0" y="98679"/>
                    <a:pt x="98679" y="0"/>
                    <a:pt x="220345" y="0"/>
                  </a:cubicBezTo>
                  <a:lnTo>
                    <a:pt x="6553581" y="0"/>
                  </a:lnTo>
                  <a:cubicBezTo>
                    <a:pt x="6675248" y="0"/>
                    <a:pt x="6773926" y="98679"/>
                    <a:pt x="6773926" y="220345"/>
                  </a:cubicBezTo>
                  <a:lnTo>
                    <a:pt x="6773926" y="8786495"/>
                  </a:lnTo>
                  <a:cubicBezTo>
                    <a:pt x="6773926" y="8908161"/>
                    <a:pt x="6675248" y="9006840"/>
                    <a:pt x="6553581" y="9006840"/>
                  </a:cubicBezTo>
                  <a:lnTo>
                    <a:pt x="220345" y="9006840"/>
                  </a:lnTo>
                  <a:cubicBezTo>
                    <a:pt x="98679" y="9006713"/>
                    <a:pt x="0" y="8908161"/>
                    <a:pt x="0" y="8786495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103" name="Group 103"/>
          <p:cNvGrpSpPr/>
          <p:nvPr/>
        </p:nvGrpSpPr>
        <p:grpSpPr>
          <a:xfrm>
            <a:off x="12559951" y="2566902"/>
            <a:ext cx="3843480" cy="439255"/>
            <a:chOff x="0" y="0"/>
            <a:chExt cx="5124640" cy="585673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5124644" cy="585674"/>
            </a:xfrm>
            <a:custGeom>
              <a:avLst/>
              <a:gdLst/>
              <a:ahLst/>
              <a:cxnLst/>
              <a:rect l="l" t="t" r="r" b="b"/>
              <a:pathLst>
                <a:path w="5124644" h="585674">
                  <a:moveTo>
                    <a:pt x="0" y="0"/>
                  </a:moveTo>
                  <a:lnTo>
                    <a:pt x="5124644" y="0"/>
                  </a:lnTo>
                  <a:lnTo>
                    <a:pt x="5124644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0494" b="-120493"/>
              </a:stretch>
            </a:blipFill>
          </p:spPr>
        </p:sp>
        <p:sp>
          <p:nvSpPr>
            <p:cNvPr id="105" name="TextBox 105"/>
            <p:cNvSpPr txBox="1"/>
            <p:nvPr/>
          </p:nvSpPr>
          <p:spPr>
            <a:xfrm>
              <a:off x="0" y="0"/>
              <a:ext cx="5124640" cy="5856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2"/>
                </a:lnSpc>
              </a:pPr>
              <a:r>
                <a:rPr lang="en-US" sz="2702" b="1">
                  <a:solidFill>
                    <a:srgbClr val="B8A5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L 98-59 d</a:t>
              </a:r>
            </a:p>
          </p:txBody>
        </p:sp>
      </p:grpSp>
      <p:grpSp>
        <p:nvGrpSpPr>
          <p:cNvPr id="106" name="Group 106"/>
          <p:cNvGrpSpPr/>
          <p:nvPr/>
        </p:nvGrpSpPr>
        <p:grpSpPr>
          <a:xfrm>
            <a:off x="12559951" y="3266961"/>
            <a:ext cx="4255284" cy="247079"/>
            <a:chOff x="0" y="0"/>
            <a:chExt cx="5673712" cy="329438"/>
          </a:xfrm>
        </p:grpSpPr>
        <p:sp>
          <p:nvSpPr>
            <p:cNvPr id="107" name="Freeform 107"/>
            <p:cNvSpPr/>
            <p:nvPr/>
          </p:nvSpPr>
          <p:spPr>
            <a:xfrm>
              <a:off x="0" y="0"/>
              <a:ext cx="5673713" cy="329441"/>
            </a:xfrm>
            <a:custGeom>
              <a:avLst/>
              <a:gdLst/>
              <a:ahLst/>
              <a:cxnLst/>
              <a:rect l="l" t="t" r="r" b="b"/>
              <a:pathLst>
                <a:path w="5673713" h="329441">
                  <a:moveTo>
                    <a:pt x="0" y="0"/>
                  </a:moveTo>
                  <a:lnTo>
                    <a:pt x="5673713" y="0"/>
                  </a:lnTo>
                  <a:lnTo>
                    <a:pt x="5673713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5576" b="-285575"/>
              </a:stretch>
            </a:blipFill>
          </p:spPr>
        </p:sp>
        <p:sp>
          <p:nvSpPr>
            <p:cNvPr id="108" name="TextBox 108"/>
            <p:cNvSpPr txBox="1"/>
            <p:nvPr/>
          </p:nvSpPr>
          <p:spPr>
            <a:xfrm>
              <a:off x="0" y="-9525"/>
              <a:ext cx="5673712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31"/>
                </a:lnSpc>
              </a:pPr>
              <a:r>
                <a:rPr lang="en-US" sz="1275" b="1" spc="150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OBSERVED / INFERRED</a:t>
              </a:r>
            </a:p>
          </p:txBody>
        </p:sp>
      </p:grpSp>
      <p:sp>
        <p:nvSpPr>
          <p:cNvPr id="109" name="TextBox 109"/>
          <p:cNvSpPr txBox="1"/>
          <p:nvPr/>
        </p:nvSpPr>
        <p:spPr>
          <a:xfrm>
            <a:off x="12559951" y="3678765"/>
            <a:ext cx="4282735" cy="960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1"/>
              </a:lnSpc>
            </a:pPr>
            <a:r>
              <a:rPr lang="en-US" sz="1651">
                <a:solidFill>
                  <a:srgbClr val="F3F6FB"/>
                </a:solidFill>
                <a:latin typeface="Aptos"/>
                <a:ea typeface="Aptos"/>
                <a:cs typeface="Aptos"/>
                <a:sym typeface="Aptos"/>
              </a:rPr>
              <a:t>Mass-radius estimates and atmospheric spectral features.</a:t>
            </a:r>
          </a:p>
        </p:txBody>
      </p:sp>
      <p:sp>
        <p:nvSpPr>
          <p:cNvPr id="110" name="AutoShape 110"/>
          <p:cNvSpPr/>
          <p:nvPr/>
        </p:nvSpPr>
        <p:spPr>
          <a:xfrm rot="11880">
            <a:off x="12552312" y="4854502"/>
            <a:ext cx="4421553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11" name="Group 111"/>
          <p:cNvGrpSpPr/>
          <p:nvPr/>
        </p:nvGrpSpPr>
        <p:grpSpPr>
          <a:xfrm>
            <a:off x="12559951" y="5174971"/>
            <a:ext cx="4255284" cy="247079"/>
            <a:chOff x="0" y="0"/>
            <a:chExt cx="5673712" cy="329438"/>
          </a:xfrm>
        </p:grpSpPr>
        <p:sp>
          <p:nvSpPr>
            <p:cNvPr id="112" name="Freeform 112"/>
            <p:cNvSpPr/>
            <p:nvPr/>
          </p:nvSpPr>
          <p:spPr>
            <a:xfrm>
              <a:off x="0" y="0"/>
              <a:ext cx="5673713" cy="329441"/>
            </a:xfrm>
            <a:custGeom>
              <a:avLst/>
              <a:gdLst/>
              <a:ahLst/>
              <a:cxnLst/>
              <a:rect l="l" t="t" r="r" b="b"/>
              <a:pathLst>
                <a:path w="5673713" h="329441">
                  <a:moveTo>
                    <a:pt x="0" y="0"/>
                  </a:moveTo>
                  <a:lnTo>
                    <a:pt x="5673713" y="0"/>
                  </a:lnTo>
                  <a:lnTo>
                    <a:pt x="5673713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5576" b="-285575"/>
              </a:stretch>
            </a:blipFill>
          </p:spPr>
        </p:sp>
        <p:sp>
          <p:nvSpPr>
            <p:cNvPr id="113" name="TextBox 113"/>
            <p:cNvSpPr txBox="1"/>
            <p:nvPr/>
          </p:nvSpPr>
          <p:spPr>
            <a:xfrm>
              <a:off x="0" y="-9525"/>
              <a:ext cx="5673712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31"/>
                </a:lnSpc>
              </a:pPr>
              <a:r>
                <a:rPr lang="en-US" sz="1275" b="1" spc="150">
                  <a:solidFill>
                    <a:srgbClr val="FFC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STILL DEBATED</a:t>
              </a:r>
            </a:p>
          </p:txBody>
        </p:sp>
      </p:grpSp>
      <p:sp>
        <p:nvSpPr>
          <p:cNvPr id="114" name="TextBox 114"/>
          <p:cNvSpPr txBox="1"/>
          <p:nvPr/>
        </p:nvSpPr>
        <p:spPr>
          <a:xfrm>
            <a:off x="12559951" y="5600500"/>
            <a:ext cx="4282735" cy="101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5"/>
              </a:lnSpc>
            </a:pPr>
            <a:r>
              <a:rPr lang="en-US" sz="1621">
                <a:solidFill>
                  <a:srgbClr val="F3F6FB"/>
                </a:solidFill>
                <a:latin typeface="Aptos"/>
                <a:ea typeface="Aptos"/>
                <a:cs typeface="Aptos"/>
                <a:sym typeface="Aptos"/>
              </a:rPr>
              <a:t>Magma-ocean persistence and whether sulfur indicates interior degassing.</a:t>
            </a:r>
          </a:p>
        </p:txBody>
      </p:sp>
      <p:sp>
        <p:nvSpPr>
          <p:cNvPr id="115" name="AutoShape 115"/>
          <p:cNvSpPr/>
          <p:nvPr/>
        </p:nvSpPr>
        <p:spPr>
          <a:xfrm rot="11880">
            <a:off x="12552312" y="6776237"/>
            <a:ext cx="4421553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16" name="Group 116"/>
          <p:cNvGrpSpPr/>
          <p:nvPr/>
        </p:nvGrpSpPr>
        <p:grpSpPr>
          <a:xfrm>
            <a:off x="12559951" y="7096716"/>
            <a:ext cx="2745343" cy="247079"/>
            <a:chOff x="0" y="0"/>
            <a:chExt cx="3660458" cy="329438"/>
          </a:xfrm>
        </p:grpSpPr>
        <p:sp>
          <p:nvSpPr>
            <p:cNvPr id="117" name="Freeform 117"/>
            <p:cNvSpPr/>
            <p:nvPr/>
          </p:nvSpPr>
          <p:spPr>
            <a:xfrm>
              <a:off x="0" y="0"/>
              <a:ext cx="3660460" cy="329441"/>
            </a:xfrm>
            <a:custGeom>
              <a:avLst/>
              <a:gdLst/>
              <a:ahLst/>
              <a:cxnLst/>
              <a:rect l="l" t="t" r="r" b="b"/>
              <a:pathLst>
                <a:path w="3660460" h="329441">
                  <a:moveTo>
                    <a:pt x="0" y="0"/>
                  </a:moveTo>
                  <a:lnTo>
                    <a:pt x="3660460" y="0"/>
                  </a:lnTo>
                  <a:lnTo>
                    <a:pt x="3660460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66500" b="-166499"/>
              </a:stretch>
            </a:blipFill>
          </p:spPr>
        </p:sp>
        <p:sp>
          <p:nvSpPr>
            <p:cNvPr id="118" name="TextBox 118"/>
            <p:cNvSpPr txBox="1"/>
            <p:nvPr/>
          </p:nvSpPr>
          <p:spPr>
            <a:xfrm>
              <a:off x="0" y="-9525"/>
              <a:ext cx="3660458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13"/>
                </a:lnSpc>
              </a:pPr>
              <a:r>
                <a:rPr lang="en-US" sz="1260" b="1" spc="150">
                  <a:solidFill>
                    <a:srgbClr val="B8A5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NEXT STEP</a:t>
              </a:r>
            </a:p>
          </p:txBody>
        </p:sp>
      </p:grpSp>
      <p:sp>
        <p:nvSpPr>
          <p:cNvPr id="119" name="TextBox 119"/>
          <p:cNvSpPr txBox="1"/>
          <p:nvPr/>
        </p:nvSpPr>
        <p:spPr>
          <a:xfrm>
            <a:off x="12559951" y="7522245"/>
            <a:ext cx="4255284" cy="864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91"/>
              </a:lnSpc>
            </a:pPr>
            <a:r>
              <a:rPr lang="en-US" sz="1576">
                <a:solidFill>
                  <a:srgbClr val="A9B8CA"/>
                </a:solidFill>
                <a:latin typeface="Aptos"/>
                <a:ea typeface="Aptos"/>
                <a:cs typeface="Aptos"/>
                <a:sym typeface="Aptos"/>
              </a:rPr>
              <a:t>Repeated JWST / high-resolution spectra; refined mass, radius and orbit.</a:t>
            </a:r>
          </a:p>
        </p:txBody>
      </p:sp>
      <p:grpSp>
        <p:nvGrpSpPr>
          <p:cNvPr id="120" name="Group 120"/>
          <p:cNvGrpSpPr/>
          <p:nvPr/>
        </p:nvGrpSpPr>
        <p:grpSpPr>
          <a:xfrm>
            <a:off x="1166774" y="9100814"/>
            <a:ext cx="15991637" cy="315716"/>
            <a:chOff x="0" y="0"/>
            <a:chExt cx="21322182" cy="420954"/>
          </a:xfrm>
        </p:grpSpPr>
        <p:sp>
          <p:nvSpPr>
            <p:cNvPr id="121" name="Freeform 121"/>
            <p:cNvSpPr/>
            <p:nvPr/>
          </p:nvSpPr>
          <p:spPr>
            <a:xfrm>
              <a:off x="0" y="0"/>
              <a:ext cx="21322178" cy="420953"/>
            </a:xfrm>
            <a:custGeom>
              <a:avLst/>
              <a:gdLst/>
              <a:ahLst/>
              <a:cxnLst/>
              <a:rect l="l" t="t" r="r" b="b"/>
              <a:pathLst>
                <a:path w="21322178" h="420953">
                  <a:moveTo>
                    <a:pt x="0" y="0"/>
                  </a:moveTo>
                  <a:lnTo>
                    <a:pt x="21322178" y="0"/>
                  </a:lnTo>
                  <a:lnTo>
                    <a:pt x="21322178" y="420953"/>
                  </a:lnTo>
                  <a:lnTo>
                    <a:pt x="0" y="42095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36959" b="-936959"/>
              </a:stretch>
            </a:blipFill>
          </p:spPr>
        </p:sp>
        <p:sp>
          <p:nvSpPr>
            <p:cNvPr id="122" name="TextBox 122"/>
            <p:cNvSpPr txBox="1"/>
            <p:nvPr/>
          </p:nvSpPr>
          <p:spPr>
            <a:xfrm>
              <a:off x="0" y="0"/>
              <a:ext cx="21322182" cy="4209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251"/>
                </a:lnSpc>
              </a:pPr>
              <a:r>
                <a:rPr lang="en-US" sz="1876" b="1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Evidence consistent with a mechanism is not automatically proof of that mechanism.</a:t>
              </a:r>
            </a:p>
          </p:txBody>
        </p:sp>
      </p:grpSp>
      <p:grpSp>
        <p:nvGrpSpPr>
          <p:cNvPr id="123" name="Group 123"/>
          <p:cNvGrpSpPr/>
          <p:nvPr/>
        </p:nvGrpSpPr>
        <p:grpSpPr>
          <a:xfrm>
            <a:off x="878510" y="9443990"/>
            <a:ext cx="16540705" cy="247079"/>
            <a:chOff x="0" y="0"/>
            <a:chExt cx="22054274" cy="329438"/>
          </a:xfrm>
        </p:grpSpPr>
        <p:sp>
          <p:nvSpPr>
            <p:cNvPr id="124" name="Freeform 124"/>
            <p:cNvSpPr/>
            <p:nvPr/>
          </p:nvSpPr>
          <p:spPr>
            <a:xfrm>
              <a:off x="0" y="0"/>
              <a:ext cx="22054269" cy="329441"/>
            </a:xfrm>
            <a:custGeom>
              <a:avLst/>
              <a:gdLst/>
              <a:ahLst/>
              <a:cxnLst/>
              <a:rect l="l" t="t" r="r" b="b"/>
              <a:pathLst>
                <a:path w="22054269" h="329441">
                  <a:moveTo>
                    <a:pt x="0" y="0"/>
                  </a:moveTo>
                  <a:lnTo>
                    <a:pt x="22054269" y="0"/>
                  </a:lnTo>
                  <a:lnTo>
                    <a:pt x="22054269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54415" b="-1254414"/>
              </a:stretch>
            </a:blipFill>
          </p:spPr>
        </p:sp>
        <p:sp>
          <p:nvSpPr>
            <p:cNvPr id="125" name="TextBox 125"/>
            <p:cNvSpPr txBox="1"/>
            <p:nvPr/>
          </p:nvSpPr>
          <p:spPr>
            <a:xfrm>
              <a:off x="0" y="0"/>
              <a:ext cx="22054274" cy="32943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41"/>
                </a:lnSpc>
              </a:pPr>
              <a:r>
                <a:rPr lang="en-US" sz="1200" i="1">
                  <a:solidFill>
                    <a:srgbClr val="74869B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Sulcanese et al. (2024); Bhiravarasu et al. (2026); Sulcanese et al. (2026); Davies et al. (2024); Nicholls et al. (2026).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35" y="-9535"/>
            <a:ext cx="18320909" cy="10314108"/>
            <a:chOff x="0" y="0"/>
            <a:chExt cx="24427878" cy="137521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27814" cy="13752195"/>
            </a:xfrm>
            <a:custGeom>
              <a:avLst/>
              <a:gdLst/>
              <a:ahLst/>
              <a:cxnLst/>
              <a:rect l="l" t="t" r="r" b="b"/>
              <a:pathLst>
                <a:path w="24427814" h="13752195">
                  <a:moveTo>
                    <a:pt x="0" y="0"/>
                  </a:moveTo>
                  <a:lnTo>
                    <a:pt x="24427814" y="0"/>
                  </a:lnTo>
                  <a:lnTo>
                    <a:pt x="24427814" y="13752195"/>
                  </a:lnTo>
                  <a:lnTo>
                    <a:pt x="0" y="13752195"/>
                  </a:lnTo>
                  <a:close/>
                </a:path>
              </a:pathLst>
            </a:custGeom>
            <a:solidFill>
              <a:srgbClr val="07111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66995" y="814073"/>
            <a:ext cx="67113" cy="67113"/>
            <a:chOff x="0" y="0"/>
            <a:chExt cx="89484" cy="894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175064" y="1225877"/>
            <a:ext cx="46520" cy="46520"/>
            <a:chOff x="0" y="0"/>
            <a:chExt cx="62027" cy="6202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373397" y="484632"/>
            <a:ext cx="46520" cy="46520"/>
            <a:chOff x="0" y="0"/>
            <a:chExt cx="62027" cy="620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665759" y="1198416"/>
            <a:ext cx="46520" cy="46520"/>
            <a:chOff x="0" y="0"/>
            <a:chExt cx="62027" cy="620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1658181" y="951338"/>
            <a:ext cx="46520" cy="46520"/>
            <a:chOff x="0" y="0"/>
            <a:chExt cx="62027" cy="6202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4293710" y="1143514"/>
            <a:ext cx="67113" cy="67113"/>
            <a:chOff x="0" y="0"/>
            <a:chExt cx="89484" cy="894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7148877" y="608171"/>
            <a:ext cx="46520" cy="46520"/>
            <a:chOff x="0" y="0"/>
            <a:chExt cx="62027" cy="6202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610220" y="2873083"/>
            <a:ext cx="46520" cy="46520"/>
            <a:chOff x="0" y="0"/>
            <a:chExt cx="62027" cy="6202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5069357" y="2420093"/>
            <a:ext cx="46520" cy="46520"/>
            <a:chOff x="0" y="0"/>
            <a:chExt cx="62027" cy="6202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8048054" y="3353514"/>
            <a:ext cx="46520" cy="46520"/>
            <a:chOff x="0" y="0"/>
            <a:chExt cx="62027" cy="6202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1177749" y="2351465"/>
            <a:ext cx="67113" cy="67113"/>
            <a:chOff x="0" y="0"/>
            <a:chExt cx="89484" cy="8948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6627259" y="3010348"/>
            <a:ext cx="46520" cy="46520"/>
            <a:chOff x="0" y="0"/>
            <a:chExt cx="62027" cy="6202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7354769" y="5096808"/>
            <a:ext cx="46520" cy="46520"/>
            <a:chOff x="0" y="0"/>
            <a:chExt cx="62027" cy="6202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978789" y="5481161"/>
            <a:ext cx="46520" cy="46520"/>
            <a:chOff x="0" y="0"/>
            <a:chExt cx="62027" cy="6202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3833946" y="4863455"/>
            <a:ext cx="46520" cy="46520"/>
            <a:chOff x="0" y="0"/>
            <a:chExt cx="62027" cy="6202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6675387" y="6991093"/>
            <a:ext cx="67113" cy="67113"/>
            <a:chOff x="0" y="0"/>
            <a:chExt cx="89484" cy="8948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9736445" y="6126309"/>
            <a:ext cx="46520" cy="46520"/>
            <a:chOff x="0" y="0"/>
            <a:chExt cx="62027" cy="6202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13538740" y="8089230"/>
            <a:ext cx="46520" cy="46520"/>
            <a:chOff x="0" y="0"/>
            <a:chExt cx="62027" cy="62027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6531171" y="7128367"/>
            <a:ext cx="46520" cy="46520"/>
            <a:chOff x="0" y="0"/>
            <a:chExt cx="62027" cy="6202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2420093" y="9050103"/>
            <a:ext cx="46520" cy="46520"/>
            <a:chOff x="0" y="0"/>
            <a:chExt cx="62027" cy="6202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7402897" y="9626632"/>
            <a:ext cx="67113" cy="67113"/>
            <a:chOff x="0" y="0"/>
            <a:chExt cx="89484" cy="8948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1411102" y="9187377"/>
            <a:ext cx="46520" cy="46520"/>
            <a:chOff x="0" y="0"/>
            <a:chExt cx="62027" cy="62027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15570298" y="9118740"/>
            <a:ext cx="46520" cy="46520"/>
            <a:chOff x="0" y="0"/>
            <a:chExt cx="62027" cy="62027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50" name="Group 50"/>
          <p:cNvGrpSpPr/>
          <p:nvPr/>
        </p:nvGrpSpPr>
        <p:grpSpPr>
          <a:xfrm>
            <a:off x="851059" y="370618"/>
            <a:ext cx="10981382" cy="301990"/>
            <a:chOff x="0" y="0"/>
            <a:chExt cx="14641843" cy="402654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4641840" cy="402651"/>
            </a:xfrm>
            <a:custGeom>
              <a:avLst/>
              <a:gdLst/>
              <a:ahLst/>
              <a:cxnLst/>
              <a:rect l="l" t="t" r="r" b="b"/>
              <a:pathLst>
                <a:path w="14641840" h="402651">
                  <a:moveTo>
                    <a:pt x="0" y="0"/>
                  </a:moveTo>
                  <a:lnTo>
                    <a:pt x="14641840" y="0"/>
                  </a:lnTo>
                  <a:lnTo>
                    <a:pt x="14641840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8546" b="-658547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0"/>
              <a:ext cx="14641843" cy="402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85"/>
                </a:lnSpc>
              </a:pPr>
              <a:r>
                <a:rPr lang="en-US" sz="1321" b="1" spc="240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TAKE-HOME MESSAGE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51059" y="782422"/>
            <a:ext cx="16540705" cy="754970"/>
            <a:chOff x="0" y="0"/>
            <a:chExt cx="22054274" cy="1006626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22054269" cy="1006625"/>
            </a:xfrm>
            <a:custGeom>
              <a:avLst/>
              <a:gdLst/>
              <a:ahLst/>
              <a:cxnLst/>
              <a:rect l="l" t="t" r="r" b="b"/>
              <a:pathLst>
                <a:path w="22054269" h="1006625">
                  <a:moveTo>
                    <a:pt x="0" y="0"/>
                  </a:moveTo>
                  <a:lnTo>
                    <a:pt x="22054269" y="0"/>
                  </a:lnTo>
                  <a:lnTo>
                    <a:pt x="22054269" y="1006625"/>
                  </a:lnTo>
                  <a:lnTo>
                    <a:pt x="0" y="10066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76899" b="-376900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0"/>
              <a:ext cx="22054274" cy="10066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683"/>
                </a:lnSpc>
              </a:pPr>
              <a:r>
                <a:rPr lang="en-US" sz="3903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Different Engines. Shared Planetary Physics.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 rot="3180">
            <a:off x="843429" y="1697355"/>
            <a:ext cx="16624592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7" name="Group 57"/>
          <p:cNvGrpSpPr/>
          <p:nvPr/>
        </p:nvGrpSpPr>
        <p:grpSpPr>
          <a:xfrm>
            <a:off x="851059" y="9883245"/>
            <a:ext cx="10295039" cy="192176"/>
            <a:chOff x="0" y="0"/>
            <a:chExt cx="13726719" cy="256235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3726723" cy="256232"/>
            </a:xfrm>
            <a:custGeom>
              <a:avLst/>
              <a:gdLst/>
              <a:ahLst/>
              <a:cxnLst/>
              <a:rect l="l" t="t" r="r" b="b"/>
              <a:pathLst>
                <a:path w="13726723" h="256232">
                  <a:moveTo>
                    <a:pt x="0" y="0"/>
                  </a:moveTo>
                  <a:lnTo>
                    <a:pt x="13726723" y="0"/>
                  </a:lnTo>
                  <a:lnTo>
                    <a:pt x="13726723" y="256232"/>
                  </a:lnTo>
                  <a:lnTo>
                    <a:pt x="0" y="25623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93840" b="-993841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0"/>
              <a:ext cx="13726719" cy="2562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387"/>
                </a:lnSpc>
              </a:pPr>
              <a:r>
                <a:rPr lang="en-US" sz="1155" spc="105">
                  <a:solidFill>
                    <a:srgbClr val="74869B"/>
                  </a:solidFill>
                  <a:latin typeface="Aptos"/>
                  <a:ea typeface="Aptos"/>
                  <a:cs typeface="Aptos"/>
                  <a:sym typeface="Aptos"/>
                </a:rPr>
                <a:t>COMPARATIVE PLANETOLOGY  •  SPACE RESEARCH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6609333" y="9842059"/>
            <a:ext cx="754971" cy="247079"/>
            <a:chOff x="0" y="0"/>
            <a:chExt cx="1006627" cy="32943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006626" cy="329441"/>
            </a:xfrm>
            <a:custGeom>
              <a:avLst/>
              <a:gdLst/>
              <a:ahLst/>
              <a:cxnLst/>
              <a:rect l="l" t="t" r="r" b="b"/>
              <a:pathLst>
                <a:path w="1006626" h="329441">
                  <a:moveTo>
                    <a:pt x="0" y="0"/>
                  </a:moveTo>
                  <a:lnTo>
                    <a:pt x="1006626" y="0"/>
                  </a:lnTo>
                  <a:lnTo>
                    <a:pt x="1006626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538" b="-9537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9525"/>
              <a:ext cx="1006627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1"/>
                </a:lnSpc>
              </a:pPr>
              <a:r>
                <a:rPr lang="en-US" sz="1351" b="1">
                  <a:solidFill>
                    <a:srgbClr val="A9B8C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14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851059" y="2086461"/>
            <a:ext cx="3349323" cy="3349323"/>
            <a:chOff x="0" y="0"/>
            <a:chExt cx="4465764" cy="4465764"/>
          </a:xfrm>
        </p:grpSpPr>
        <p:sp>
          <p:nvSpPr>
            <p:cNvPr id="64" name="Freeform 64" descr="/mnt/data/planetary_slides_assets/venus_render.png"/>
            <p:cNvSpPr/>
            <p:nvPr/>
          </p:nvSpPr>
          <p:spPr>
            <a:xfrm>
              <a:off x="0" y="0"/>
              <a:ext cx="4465701" cy="4465701"/>
            </a:xfrm>
            <a:custGeom>
              <a:avLst/>
              <a:gdLst/>
              <a:ahLst/>
              <a:cxnLst/>
              <a:rect l="l" t="t" r="r" b="b"/>
              <a:pathLst>
                <a:path w="4465701" h="4465701">
                  <a:moveTo>
                    <a:pt x="0" y="0"/>
                  </a:moveTo>
                  <a:lnTo>
                    <a:pt x="4465701" y="0"/>
                  </a:lnTo>
                  <a:lnTo>
                    <a:pt x="4465701" y="4465701"/>
                  </a:lnTo>
                  <a:lnTo>
                    <a:pt x="0" y="44657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" b="-1"/>
              </a:stretch>
            </a:blipFill>
          </p:spPr>
        </p:sp>
      </p:grpSp>
      <p:grpSp>
        <p:nvGrpSpPr>
          <p:cNvPr id="65" name="Group 65"/>
          <p:cNvGrpSpPr/>
          <p:nvPr/>
        </p:nvGrpSpPr>
        <p:grpSpPr>
          <a:xfrm>
            <a:off x="7453608" y="2086461"/>
            <a:ext cx="3349323" cy="3349323"/>
            <a:chOff x="0" y="0"/>
            <a:chExt cx="4465764" cy="4465764"/>
          </a:xfrm>
        </p:grpSpPr>
        <p:sp>
          <p:nvSpPr>
            <p:cNvPr id="66" name="Freeform 66" descr="/mnt/data/planetary_slides_assets/io_render.png"/>
            <p:cNvSpPr/>
            <p:nvPr/>
          </p:nvSpPr>
          <p:spPr>
            <a:xfrm>
              <a:off x="0" y="0"/>
              <a:ext cx="4465701" cy="4465701"/>
            </a:xfrm>
            <a:custGeom>
              <a:avLst/>
              <a:gdLst/>
              <a:ahLst/>
              <a:cxnLst/>
              <a:rect l="l" t="t" r="r" b="b"/>
              <a:pathLst>
                <a:path w="4465701" h="4465701">
                  <a:moveTo>
                    <a:pt x="0" y="0"/>
                  </a:moveTo>
                  <a:lnTo>
                    <a:pt x="4465701" y="0"/>
                  </a:lnTo>
                  <a:lnTo>
                    <a:pt x="4465701" y="4465701"/>
                  </a:lnTo>
                  <a:lnTo>
                    <a:pt x="0" y="44657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" b="-1"/>
              </a:stretch>
            </a:blipFill>
          </p:spPr>
        </p:sp>
      </p:grpSp>
      <p:grpSp>
        <p:nvGrpSpPr>
          <p:cNvPr id="67" name="Group 67"/>
          <p:cNvGrpSpPr/>
          <p:nvPr/>
        </p:nvGrpSpPr>
        <p:grpSpPr>
          <a:xfrm>
            <a:off x="14028715" y="2086461"/>
            <a:ext cx="3349323" cy="3349323"/>
            <a:chOff x="0" y="0"/>
            <a:chExt cx="4465764" cy="4465764"/>
          </a:xfrm>
        </p:grpSpPr>
        <p:sp>
          <p:nvSpPr>
            <p:cNvPr id="68" name="Freeform 68" descr="/mnt/data/planetary_slides_assets/l98d_concept.png"/>
            <p:cNvSpPr/>
            <p:nvPr/>
          </p:nvSpPr>
          <p:spPr>
            <a:xfrm>
              <a:off x="0" y="0"/>
              <a:ext cx="4465701" cy="4465701"/>
            </a:xfrm>
            <a:custGeom>
              <a:avLst/>
              <a:gdLst/>
              <a:ahLst/>
              <a:cxnLst/>
              <a:rect l="l" t="t" r="r" b="b"/>
              <a:pathLst>
                <a:path w="4465701" h="4465701">
                  <a:moveTo>
                    <a:pt x="0" y="0"/>
                  </a:moveTo>
                  <a:lnTo>
                    <a:pt x="4465701" y="0"/>
                  </a:lnTo>
                  <a:lnTo>
                    <a:pt x="4465701" y="4465701"/>
                  </a:lnTo>
                  <a:lnTo>
                    <a:pt x="0" y="44657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" b="-1"/>
              </a:stretch>
            </a:blipFill>
          </p:spPr>
        </p:sp>
      </p:grpSp>
      <p:grpSp>
        <p:nvGrpSpPr>
          <p:cNvPr id="69" name="Group 69"/>
          <p:cNvGrpSpPr/>
          <p:nvPr/>
        </p:nvGrpSpPr>
        <p:grpSpPr>
          <a:xfrm>
            <a:off x="1070686" y="5476961"/>
            <a:ext cx="2882608" cy="356892"/>
            <a:chOff x="0" y="0"/>
            <a:chExt cx="3843477" cy="475856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3843483" cy="475860"/>
            </a:xfrm>
            <a:custGeom>
              <a:avLst/>
              <a:gdLst/>
              <a:ahLst/>
              <a:cxnLst/>
              <a:rect l="l" t="t" r="r" b="b"/>
              <a:pathLst>
                <a:path w="3843483" h="475860">
                  <a:moveTo>
                    <a:pt x="0" y="0"/>
                  </a:moveTo>
                  <a:lnTo>
                    <a:pt x="3843483" y="0"/>
                  </a:lnTo>
                  <a:lnTo>
                    <a:pt x="3843483" y="475860"/>
                  </a:lnTo>
                  <a:lnTo>
                    <a:pt x="0" y="4758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7379" b="-107378"/>
              </a:stretch>
            </a:blipFill>
          </p:spPr>
        </p:sp>
        <p:sp>
          <p:nvSpPr>
            <p:cNvPr id="71" name="TextBox 71"/>
            <p:cNvSpPr txBox="1"/>
            <p:nvPr/>
          </p:nvSpPr>
          <p:spPr>
            <a:xfrm>
              <a:off x="0" y="0"/>
              <a:ext cx="3843477" cy="4758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FFC477"/>
                  </a:solidFill>
                  <a:latin typeface="Aptos Bold"/>
                  <a:ea typeface="Aptos Bold"/>
                  <a:cs typeface="Aptos Bold"/>
                  <a:sym typeface="Aptos Bold"/>
                </a:rPr>
                <a:t>VENUS</a:t>
              </a: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905961" y="5943676"/>
            <a:ext cx="3225784" cy="590245"/>
            <a:chOff x="0" y="0"/>
            <a:chExt cx="4301046" cy="786994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4301040" cy="786999"/>
            </a:xfrm>
            <a:custGeom>
              <a:avLst/>
              <a:gdLst/>
              <a:ahLst/>
              <a:cxnLst/>
              <a:rect l="l" t="t" r="r" b="b"/>
              <a:pathLst>
                <a:path w="4301040" h="786999">
                  <a:moveTo>
                    <a:pt x="0" y="0"/>
                  </a:moveTo>
                  <a:lnTo>
                    <a:pt x="4301040" y="0"/>
                  </a:lnTo>
                  <a:lnTo>
                    <a:pt x="4301040" y="786999"/>
                  </a:lnTo>
                  <a:lnTo>
                    <a:pt x="0" y="78699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6488" b="-56487"/>
              </a:stretch>
            </a:blipFill>
          </p:spPr>
        </p:sp>
        <p:sp>
          <p:nvSpPr>
            <p:cNvPr id="74" name="TextBox 74"/>
            <p:cNvSpPr txBox="1"/>
            <p:nvPr/>
          </p:nvSpPr>
          <p:spPr>
            <a:xfrm>
              <a:off x="0" y="0"/>
              <a:ext cx="4301046" cy="7869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91"/>
                </a:lnSpc>
              </a:pPr>
              <a:r>
                <a:rPr lang="en-US" sz="1576">
                  <a:solidFill>
                    <a:srgbClr val="A9B8CA"/>
                  </a:solidFill>
                  <a:latin typeface="Aptos"/>
                  <a:ea typeface="Aptos"/>
                  <a:cs typeface="Aptos"/>
                  <a:sym typeface="Aptos"/>
                </a:rPr>
                <a:t>Internal heat + lithosphere</a:t>
              </a:r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7700696" y="5476961"/>
            <a:ext cx="2882608" cy="356892"/>
            <a:chOff x="0" y="0"/>
            <a:chExt cx="3843477" cy="475856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3843483" cy="475860"/>
            </a:xfrm>
            <a:custGeom>
              <a:avLst/>
              <a:gdLst/>
              <a:ahLst/>
              <a:cxnLst/>
              <a:rect l="l" t="t" r="r" b="b"/>
              <a:pathLst>
                <a:path w="3843483" h="475860">
                  <a:moveTo>
                    <a:pt x="0" y="0"/>
                  </a:moveTo>
                  <a:lnTo>
                    <a:pt x="3843483" y="0"/>
                  </a:lnTo>
                  <a:lnTo>
                    <a:pt x="3843483" y="475860"/>
                  </a:lnTo>
                  <a:lnTo>
                    <a:pt x="0" y="4758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7379" b="-107378"/>
              </a:stretch>
            </a:blipFill>
          </p:spPr>
        </p:sp>
        <p:sp>
          <p:nvSpPr>
            <p:cNvPr id="77" name="TextBox 77"/>
            <p:cNvSpPr txBox="1"/>
            <p:nvPr/>
          </p:nvSpPr>
          <p:spPr>
            <a:xfrm>
              <a:off x="0" y="0"/>
              <a:ext cx="3843477" cy="4758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FF8F7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IO</a:t>
              </a:r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7371255" y="5943676"/>
            <a:ext cx="3568951" cy="590245"/>
            <a:chOff x="0" y="0"/>
            <a:chExt cx="4758601" cy="786994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4758598" cy="786999"/>
            </a:xfrm>
            <a:custGeom>
              <a:avLst/>
              <a:gdLst/>
              <a:ahLst/>
              <a:cxnLst/>
              <a:rect l="l" t="t" r="r" b="b"/>
              <a:pathLst>
                <a:path w="4758598" h="786999">
                  <a:moveTo>
                    <a:pt x="0" y="0"/>
                  </a:moveTo>
                  <a:lnTo>
                    <a:pt x="4758598" y="0"/>
                  </a:lnTo>
                  <a:lnTo>
                    <a:pt x="4758598" y="786999"/>
                  </a:lnTo>
                  <a:lnTo>
                    <a:pt x="0" y="78699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7816" b="-67816"/>
              </a:stretch>
            </a:blipFill>
          </p:spPr>
        </p:sp>
        <p:sp>
          <p:nvSpPr>
            <p:cNvPr id="80" name="TextBox 80"/>
            <p:cNvSpPr txBox="1"/>
            <p:nvPr/>
          </p:nvSpPr>
          <p:spPr>
            <a:xfrm>
              <a:off x="0" y="0"/>
              <a:ext cx="4758601" cy="7869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91"/>
                </a:lnSpc>
              </a:pPr>
              <a:r>
                <a:rPr lang="en-US" sz="1576">
                  <a:solidFill>
                    <a:srgbClr val="A9B8CA"/>
                  </a:solidFill>
                  <a:latin typeface="Aptos"/>
                  <a:ea typeface="Aptos"/>
                  <a:cs typeface="Aptos"/>
                  <a:sym typeface="Aptos"/>
                </a:rPr>
                <a:t>Tidal heating + magma transport</a:t>
              </a: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14069892" y="5476961"/>
            <a:ext cx="3157147" cy="356892"/>
            <a:chOff x="0" y="0"/>
            <a:chExt cx="4209529" cy="475856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4209529" cy="475860"/>
            </a:xfrm>
            <a:custGeom>
              <a:avLst/>
              <a:gdLst/>
              <a:ahLst/>
              <a:cxnLst/>
              <a:rect l="l" t="t" r="r" b="b"/>
              <a:pathLst>
                <a:path w="4209529" h="475860">
                  <a:moveTo>
                    <a:pt x="0" y="0"/>
                  </a:moveTo>
                  <a:lnTo>
                    <a:pt x="4209529" y="0"/>
                  </a:lnTo>
                  <a:lnTo>
                    <a:pt x="4209529" y="475860"/>
                  </a:lnTo>
                  <a:lnTo>
                    <a:pt x="0" y="4758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2368" b="-122367"/>
              </a:stretch>
            </a:blipFill>
          </p:spPr>
        </p:sp>
        <p:sp>
          <p:nvSpPr>
            <p:cNvPr id="83" name="TextBox 83"/>
            <p:cNvSpPr txBox="1"/>
            <p:nvPr/>
          </p:nvSpPr>
          <p:spPr>
            <a:xfrm>
              <a:off x="0" y="0"/>
              <a:ext cx="4209529" cy="4758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702"/>
                </a:lnSpc>
              </a:pPr>
              <a:r>
                <a:rPr lang="en-US" sz="2251" b="1">
                  <a:solidFill>
                    <a:srgbClr val="B8A5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L 98-59 d</a:t>
              </a:r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13809088" y="5943676"/>
            <a:ext cx="3637578" cy="590245"/>
            <a:chOff x="0" y="0"/>
            <a:chExt cx="4850105" cy="786994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4850109" cy="786999"/>
            </a:xfrm>
            <a:custGeom>
              <a:avLst/>
              <a:gdLst/>
              <a:ahLst/>
              <a:cxnLst/>
              <a:rect l="l" t="t" r="r" b="b"/>
              <a:pathLst>
                <a:path w="4850109" h="786999">
                  <a:moveTo>
                    <a:pt x="0" y="0"/>
                  </a:moveTo>
                  <a:lnTo>
                    <a:pt x="4850109" y="0"/>
                  </a:lnTo>
                  <a:lnTo>
                    <a:pt x="4850109" y="786999"/>
                  </a:lnTo>
                  <a:lnTo>
                    <a:pt x="0" y="78699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0082" b="-70081"/>
              </a:stretch>
            </a:blipFill>
          </p:spPr>
        </p:sp>
        <p:sp>
          <p:nvSpPr>
            <p:cNvPr id="86" name="TextBox 86"/>
            <p:cNvSpPr txBox="1"/>
            <p:nvPr/>
          </p:nvSpPr>
          <p:spPr>
            <a:xfrm>
              <a:off x="0" y="0"/>
              <a:ext cx="4850105" cy="7869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891"/>
                </a:lnSpc>
              </a:pPr>
              <a:r>
                <a:rPr lang="en-US" sz="1576">
                  <a:solidFill>
                    <a:srgbClr val="A9B8CA"/>
                  </a:solidFill>
                  <a:latin typeface="Aptos"/>
                  <a:ea typeface="Aptos"/>
                  <a:cs typeface="Aptos"/>
                  <a:sym typeface="Aptos"/>
                </a:rPr>
                <a:t>Possible magma ocean + atmospheric clues</a:t>
              </a:r>
            </a:p>
          </p:txBody>
        </p:sp>
      </p:grpSp>
      <p:grpSp>
        <p:nvGrpSpPr>
          <p:cNvPr id="87" name="Group 87"/>
          <p:cNvGrpSpPr/>
          <p:nvPr/>
        </p:nvGrpSpPr>
        <p:grpSpPr>
          <a:xfrm>
            <a:off x="1433684" y="7102821"/>
            <a:ext cx="15430367" cy="1552642"/>
            <a:chOff x="0" y="0"/>
            <a:chExt cx="20573822" cy="2070189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20573746" cy="2070100"/>
            </a:xfrm>
            <a:custGeom>
              <a:avLst/>
              <a:gdLst/>
              <a:ahLst/>
              <a:cxnLst/>
              <a:rect l="l" t="t" r="r" b="b"/>
              <a:pathLst>
                <a:path w="20573746" h="2070100">
                  <a:moveTo>
                    <a:pt x="0" y="221742"/>
                  </a:moveTo>
                  <a:cubicBezTo>
                    <a:pt x="0" y="99314"/>
                    <a:pt x="99314" y="0"/>
                    <a:pt x="221742" y="0"/>
                  </a:cubicBezTo>
                  <a:lnTo>
                    <a:pt x="20352004" y="0"/>
                  </a:lnTo>
                  <a:cubicBezTo>
                    <a:pt x="20474560" y="0"/>
                    <a:pt x="20573746" y="99314"/>
                    <a:pt x="20573746" y="221742"/>
                  </a:cubicBezTo>
                  <a:lnTo>
                    <a:pt x="20573746" y="1848358"/>
                  </a:lnTo>
                  <a:cubicBezTo>
                    <a:pt x="20573746" y="1970913"/>
                    <a:pt x="20474432" y="2070100"/>
                    <a:pt x="20352004" y="2070100"/>
                  </a:cubicBezTo>
                  <a:lnTo>
                    <a:pt x="221742" y="2070100"/>
                  </a:lnTo>
                  <a:cubicBezTo>
                    <a:pt x="99314" y="2070227"/>
                    <a:pt x="0" y="1970913"/>
                    <a:pt x="0" y="1848358"/>
                  </a:cubicBezTo>
                  <a:close/>
                </a:path>
              </a:pathLst>
            </a:custGeom>
            <a:solidFill>
              <a:srgbClr val="142840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grpSp>
        <p:nvGrpSpPr>
          <p:cNvPr id="89" name="Group 89"/>
          <p:cNvGrpSpPr/>
          <p:nvPr/>
        </p:nvGrpSpPr>
        <p:grpSpPr>
          <a:xfrm>
            <a:off x="1962922" y="7508519"/>
            <a:ext cx="14385607" cy="645157"/>
            <a:chOff x="0" y="0"/>
            <a:chExt cx="19180810" cy="860209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19180809" cy="860208"/>
            </a:xfrm>
            <a:custGeom>
              <a:avLst/>
              <a:gdLst/>
              <a:ahLst/>
              <a:cxnLst/>
              <a:rect l="l" t="t" r="r" b="b"/>
              <a:pathLst>
                <a:path w="19180809" h="860208">
                  <a:moveTo>
                    <a:pt x="0" y="0"/>
                  </a:moveTo>
                  <a:lnTo>
                    <a:pt x="19180809" y="0"/>
                  </a:lnTo>
                  <a:lnTo>
                    <a:pt x="19180809" y="860208"/>
                  </a:lnTo>
                  <a:lnTo>
                    <a:pt x="0" y="86020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84474" b="-384474"/>
              </a:stretch>
            </a:blipFill>
          </p:spPr>
        </p:sp>
        <p:sp>
          <p:nvSpPr>
            <p:cNvPr id="91" name="TextBox 91"/>
            <p:cNvSpPr txBox="1"/>
            <p:nvPr/>
          </p:nvSpPr>
          <p:spPr>
            <a:xfrm>
              <a:off x="0" y="0"/>
              <a:ext cx="19180810" cy="8602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422"/>
                </a:lnSpc>
              </a:pPr>
              <a:r>
                <a:rPr lang="en-US" sz="2852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 planet’s atmosphere may preserve clues about processes happening deep inside it.</a:t>
              </a:r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1715843" y="8991000"/>
            <a:ext cx="14893500" cy="343167"/>
            <a:chOff x="0" y="0"/>
            <a:chExt cx="19857999" cy="457556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19857994" cy="457557"/>
            </a:xfrm>
            <a:custGeom>
              <a:avLst/>
              <a:gdLst/>
              <a:ahLst/>
              <a:cxnLst/>
              <a:rect l="l" t="t" r="r" b="b"/>
              <a:pathLst>
                <a:path w="19857994" h="457557">
                  <a:moveTo>
                    <a:pt x="0" y="0"/>
                  </a:moveTo>
                  <a:lnTo>
                    <a:pt x="19857994" y="0"/>
                  </a:lnTo>
                  <a:lnTo>
                    <a:pt x="19857994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95651" b="-795650"/>
              </a:stretch>
            </a:blipFill>
          </p:spPr>
        </p:sp>
        <p:sp>
          <p:nvSpPr>
            <p:cNvPr id="94" name="TextBox 94"/>
            <p:cNvSpPr txBox="1"/>
            <p:nvPr/>
          </p:nvSpPr>
          <p:spPr>
            <a:xfrm>
              <a:off x="0" y="-9525"/>
              <a:ext cx="19857999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07"/>
                </a:lnSpc>
              </a:pPr>
              <a:r>
                <a:rPr lang="en-US" sz="1756" b="1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Compare the mechanisms. Test the models. Keep observations distinct from interpretation.</a:t>
              </a:r>
            </a:p>
          </p:txBody>
        </p:sp>
      </p:grpSp>
      <p:grpSp>
        <p:nvGrpSpPr>
          <p:cNvPr id="95" name="Group 95"/>
          <p:cNvGrpSpPr/>
          <p:nvPr/>
        </p:nvGrpSpPr>
        <p:grpSpPr>
          <a:xfrm>
            <a:off x="878510" y="9443990"/>
            <a:ext cx="16540705" cy="247079"/>
            <a:chOff x="0" y="0"/>
            <a:chExt cx="22054274" cy="329438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22054269" cy="329441"/>
            </a:xfrm>
            <a:custGeom>
              <a:avLst/>
              <a:gdLst/>
              <a:ahLst/>
              <a:cxnLst/>
              <a:rect l="l" t="t" r="r" b="b"/>
              <a:pathLst>
                <a:path w="22054269" h="329441">
                  <a:moveTo>
                    <a:pt x="0" y="0"/>
                  </a:moveTo>
                  <a:lnTo>
                    <a:pt x="22054269" y="0"/>
                  </a:lnTo>
                  <a:lnTo>
                    <a:pt x="22054269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54415" b="-1254414"/>
              </a:stretch>
            </a:blipFill>
          </p:spPr>
        </p:sp>
        <p:sp>
          <p:nvSpPr>
            <p:cNvPr id="97" name="TextBox 97"/>
            <p:cNvSpPr txBox="1"/>
            <p:nvPr/>
          </p:nvSpPr>
          <p:spPr>
            <a:xfrm>
              <a:off x="0" y="0"/>
              <a:ext cx="22054274" cy="32943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41"/>
                </a:lnSpc>
              </a:pPr>
              <a:r>
                <a:rPr lang="en-US" sz="1200" i="1">
                  <a:solidFill>
                    <a:srgbClr val="74869B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All planetary renders on this deck are illustrative; quantitative claims are attributed on the relevant slides and reference slides.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35" y="-9535"/>
            <a:ext cx="18320909" cy="10314108"/>
            <a:chOff x="0" y="0"/>
            <a:chExt cx="24427878" cy="137521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27814" cy="13752195"/>
            </a:xfrm>
            <a:custGeom>
              <a:avLst/>
              <a:gdLst/>
              <a:ahLst/>
              <a:cxnLst/>
              <a:rect l="l" t="t" r="r" b="b"/>
              <a:pathLst>
                <a:path w="24427814" h="13752195">
                  <a:moveTo>
                    <a:pt x="0" y="0"/>
                  </a:moveTo>
                  <a:lnTo>
                    <a:pt x="24427814" y="0"/>
                  </a:lnTo>
                  <a:lnTo>
                    <a:pt x="24427814" y="13752195"/>
                  </a:lnTo>
                  <a:lnTo>
                    <a:pt x="0" y="13752195"/>
                  </a:lnTo>
                  <a:close/>
                </a:path>
              </a:pathLst>
            </a:custGeom>
            <a:solidFill>
              <a:srgbClr val="07111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66995" y="512083"/>
            <a:ext cx="67113" cy="67113"/>
            <a:chOff x="0" y="0"/>
            <a:chExt cx="89484" cy="894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2873083" y="1225877"/>
            <a:ext cx="46520" cy="46520"/>
            <a:chOff x="0" y="0"/>
            <a:chExt cx="62027" cy="6202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373397" y="484632"/>
            <a:ext cx="46520" cy="46520"/>
            <a:chOff x="0" y="0"/>
            <a:chExt cx="62027" cy="620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363769" y="1198416"/>
            <a:ext cx="46520" cy="46520"/>
            <a:chOff x="0" y="0"/>
            <a:chExt cx="62027" cy="620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1658181" y="649348"/>
            <a:ext cx="46520" cy="46520"/>
            <a:chOff x="0" y="0"/>
            <a:chExt cx="62027" cy="6202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3991730" y="1143514"/>
            <a:ext cx="67113" cy="67113"/>
            <a:chOff x="0" y="0"/>
            <a:chExt cx="89484" cy="894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7148877" y="608171"/>
            <a:ext cx="46520" cy="46520"/>
            <a:chOff x="0" y="0"/>
            <a:chExt cx="62027" cy="6202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308230" y="2873083"/>
            <a:ext cx="46520" cy="46520"/>
            <a:chOff x="0" y="0"/>
            <a:chExt cx="62027" cy="6202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5069357" y="2118112"/>
            <a:ext cx="46520" cy="46520"/>
            <a:chOff x="0" y="0"/>
            <a:chExt cx="62027" cy="6202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7746063" y="3353514"/>
            <a:ext cx="46520" cy="46520"/>
            <a:chOff x="0" y="0"/>
            <a:chExt cx="62027" cy="6202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1177749" y="2351465"/>
            <a:ext cx="67113" cy="67113"/>
            <a:chOff x="0" y="0"/>
            <a:chExt cx="89484" cy="8948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6325269" y="3010348"/>
            <a:ext cx="46520" cy="46520"/>
            <a:chOff x="0" y="0"/>
            <a:chExt cx="62027" cy="6202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7354769" y="4794818"/>
            <a:ext cx="46520" cy="46520"/>
            <a:chOff x="0" y="0"/>
            <a:chExt cx="62027" cy="6202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676808" y="5481161"/>
            <a:ext cx="46520" cy="46520"/>
            <a:chOff x="0" y="0"/>
            <a:chExt cx="62027" cy="6202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3833946" y="4863455"/>
            <a:ext cx="46520" cy="46520"/>
            <a:chOff x="0" y="0"/>
            <a:chExt cx="62027" cy="6202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6373397" y="6991093"/>
            <a:ext cx="67113" cy="67113"/>
            <a:chOff x="0" y="0"/>
            <a:chExt cx="89484" cy="8948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9736445" y="5824328"/>
            <a:ext cx="46520" cy="46520"/>
            <a:chOff x="0" y="0"/>
            <a:chExt cx="62027" cy="6202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13236759" y="8089230"/>
            <a:ext cx="46520" cy="46520"/>
            <a:chOff x="0" y="0"/>
            <a:chExt cx="62027" cy="62027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6531171" y="7128367"/>
            <a:ext cx="46520" cy="46520"/>
            <a:chOff x="0" y="0"/>
            <a:chExt cx="62027" cy="6202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2118112" y="9050103"/>
            <a:ext cx="46520" cy="46520"/>
            <a:chOff x="0" y="0"/>
            <a:chExt cx="62027" cy="6202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7402897" y="9324642"/>
            <a:ext cx="67113" cy="67113"/>
            <a:chOff x="0" y="0"/>
            <a:chExt cx="89484" cy="8948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1109112" y="9187377"/>
            <a:ext cx="46520" cy="46520"/>
            <a:chOff x="0" y="0"/>
            <a:chExt cx="62027" cy="62027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15570298" y="9118740"/>
            <a:ext cx="46520" cy="46520"/>
            <a:chOff x="0" y="0"/>
            <a:chExt cx="62027" cy="62027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50" name="Group 50"/>
          <p:cNvGrpSpPr/>
          <p:nvPr/>
        </p:nvGrpSpPr>
        <p:grpSpPr>
          <a:xfrm>
            <a:off x="851059" y="370618"/>
            <a:ext cx="10981382" cy="301990"/>
            <a:chOff x="0" y="0"/>
            <a:chExt cx="14641843" cy="402654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4641840" cy="402651"/>
            </a:xfrm>
            <a:custGeom>
              <a:avLst/>
              <a:gdLst/>
              <a:ahLst/>
              <a:cxnLst/>
              <a:rect l="l" t="t" r="r" b="b"/>
              <a:pathLst>
                <a:path w="14641840" h="402651">
                  <a:moveTo>
                    <a:pt x="0" y="0"/>
                  </a:moveTo>
                  <a:lnTo>
                    <a:pt x="14641840" y="0"/>
                  </a:lnTo>
                  <a:lnTo>
                    <a:pt x="14641840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8546" b="-658547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0"/>
              <a:ext cx="14641843" cy="402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85"/>
                </a:lnSpc>
              </a:pPr>
              <a:r>
                <a:rPr lang="en-US" sz="1321" b="1" spc="240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SELECTED REFERENCES • 1 OF 2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51059" y="782422"/>
            <a:ext cx="16540705" cy="754970"/>
            <a:chOff x="0" y="0"/>
            <a:chExt cx="22054274" cy="1006626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22054269" cy="1006625"/>
            </a:xfrm>
            <a:custGeom>
              <a:avLst/>
              <a:gdLst/>
              <a:ahLst/>
              <a:cxnLst/>
              <a:rect l="l" t="t" r="r" b="b"/>
              <a:pathLst>
                <a:path w="22054269" h="1006625">
                  <a:moveTo>
                    <a:pt x="0" y="0"/>
                  </a:moveTo>
                  <a:lnTo>
                    <a:pt x="22054269" y="0"/>
                  </a:lnTo>
                  <a:lnTo>
                    <a:pt x="22054269" y="1006625"/>
                  </a:lnTo>
                  <a:lnTo>
                    <a:pt x="0" y="10066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76899" b="-376900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0"/>
              <a:ext cx="22054274" cy="10066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683"/>
                </a:lnSpc>
              </a:pPr>
              <a:r>
                <a:rPr lang="en-US" sz="3903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Sources for Venus, Io, and Planetary interiors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 rot="3180">
            <a:off x="843429" y="1697355"/>
            <a:ext cx="16624592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7" name="Group 57"/>
          <p:cNvGrpSpPr/>
          <p:nvPr/>
        </p:nvGrpSpPr>
        <p:grpSpPr>
          <a:xfrm>
            <a:off x="851059" y="9883245"/>
            <a:ext cx="10295039" cy="192176"/>
            <a:chOff x="0" y="0"/>
            <a:chExt cx="13726719" cy="256235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3726723" cy="256232"/>
            </a:xfrm>
            <a:custGeom>
              <a:avLst/>
              <a:gdLst/>
              <a:ahLst/>
              <a:cxnLst/>
              <a:rect l="l" t="t" r="r" b="b"/>
              <a:pathLst>
                <a:path w="13726723" h="256232">
                  <a:moveTo>
                    <a:pt x="0" y="0"/>
                  </a:moveTo>
                  <a:lnTo>
                    <a:pt x="13726723" y="0"/>
                  </a:lnTo>
                  <a:lnTo>
                    <a:pt x="13726723" y="256232"/>
                  </a:lnTo>
                  <a:lnTo>
                    <a:pt x="0" y="25623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93840" b="-993841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0"/>
              <a:ext cx="13726719" cy="2562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387"/>
                </a:lnSpc>
              </a:pPr>
              <a:r>
                <a:rPr lang="en-US" sz="1155" spc="105">
                  <a:solidFill>
                    <a:srgbClr val="74869B"/>
                  </a:solidFill>
                  <a:latin typeface="Aptos"/>
                  <a:ea typeface="Aptos"/>
                  <a:cs typeface="Aptos"/>
                  <a:sym typeface="Aptos"/>
                </a:rPr>
                <a:t>COMPARATIVE PLANETOLOGY  •  SPACE RESEARCH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6609333" y="9842059"/>
            <a:ext cx="754971" cy="247079"/>
            <a:chOff x="0" y="0"/>
            <a:chExt cx="1006627" cy="32943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006626" cy="329441"/>
            </a:xfrm>
            <a:custGeom>
              <a:avLst/>
              <a:gdLst/>
              <a:ahLst/>
              <a:cxnLst/>
              <a:rect l="l" t="t" r="r" b="b"/>
              <a:pathLst>
                <a:path w="1006626" h="329441">
                  <a:moveTo>
                    <a:pt x="0" y="0"/>
                  </a:moveTo>
                  <a:lnTo>
                    <a:pt x="1006626" y="0"/>
                  </a:lnTo>
                  <a:lnTo>
                    <a:pt x="1006626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538" b="-9537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9525"/>
              <a:ext cx="1006627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1"/>
                </a:lnSpc>
              </a:pPr>
              <a:r>
                <a:rPr lang="en-US" sz="1351" b="1">
                  <a:solidFill>
                    <a:srgbClr val="A9B8C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15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1035606" y="2147468"/>
            <a:ext cx="7866936" cy="1415377"/>
            <a:chOff x="0" y="0"/>
            <a:chExt cx="10489248" cy="1887169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0489184" cy="1887093"/>
            </a:xfrm>
            <a:custGeom>
              <a:avLst/>
              <a:gdLst/>
              <a:ahLst/>
              <a:cxnLst/>
              <a:rect l="l" t="t" r="r" b="b"/>
              <a:pathLst>
                <a:path w="10489184" h="1887093">
                  <a:moveTo>
                    <a:pt x="0" y="221996"/>
                  </a:moveTo>
                  <a:cubicBezTo>
                    <a:pt x="0" y="99441"/>
                    <a:pt x="99441" y="0"/>
                    <a:pt x="221996" y="0"/>
                  </a:cubicBezTo>
                  <a:lnTo>
                    <a:pt x="10267188" y="0"/>
                  </a:lnTo>
                  <a:cubicBezTo>
                    <a:pt x="10389870" y="0"/>
                    <a:pt x="10489184" y="99441"/>
                    <a:pt x="10489184" y="221996"/>
                  </a:cubicBezTo>
                  <a:lnTo>
                    <a:pt x="10489184" y="1665097"/>
                  </a:lnTo>
                  <a:cubicBezTo>
                    <a:pt x="10489184" y="1787779"/>
                    <a:pt x="10389743" y="1887093"/>
                    <a:pt x="10267188" y="1887093"/>
                  </a:cubicBezTo>
                  <a:lnTo>
                    <a:pt x="221996" y="1887093"/>
                  </a:lnTo>
                  <a:cubicBezTo>
                    <a:pt x="99441" y="1887220"/>
                    <a:pt x="0" y="1787779"/>
                    <a:pt x="0" y="1665097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sp>
        <p:nvSpPr>
          <p:cNvPr id="65" name="TextBox 65"/>
          <p:cNvSpPr txBox="1"/>
          <p:nvPr/>
        </p:nvSpPr>
        <p:spPr>
          <a:xfrm>
            <a:off x="1290314" y="2347274"/>
            <a:ext cx="7330069" cy="370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99"/>
              </a:lnSpc>
            </a:pPr>
            <a:r>
              <a:rPr lang="en-US" sz="1666" b="1">
                <a:solidFill>
                  <a:srgbClr val="6DE0D2"/>
                </a:solidFill>
                <a:latin typeface="Aptos Bold"/>
                <a:ea typeface="Aptos Bold"/>
                <a:cs typeface="Aptos Bold"/>
                <a:sym typeface="Aptos Bold"/>
              </a:rPr>
              <a:t>Turcotte, D. L., &amp; Schubert, G. (2002).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290314" y="2786529"/>
            <a:ext cx="7330069" cy="590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9"/>
              </a:lnSpc>
            </a:pPr>
            <a:r>
              <a:rPr lang="en-US" sz="1441">
                <a:solidFill>
                  <a:srgbClr val="F3F6FB"/>
                </a:solidFill>
                <a:latin typeface="Aptos"/>
                <a:ea typeface="Aptos"/>
                <a:cs typeface="Aptos"/>
                <a:sym typeface="Aptos"/>
              </a:rPr>
              <a:t>Geodynamics (2nd ed.). Cambridge University Press.</a:t>
            </a:r>
          </a:p>
        </p:txBody>
      </p:sp>
      <p:grpSp>
        <p:nvGrpSpPr>
          <p:cNvPr id="67" name="Group 67"/>
          <p:cNvGrpSpPr/>
          <p:nvPr/>
        </p:nvGrpSpPr>
        <p:grpSpPr>
          <a:xfrm>
            <a:off x="1035606" y="3794674"/>
            <a:ext cx="7866936" cy="1415377"/>
            <a:chOff x="0" y="0"/>
            <a:chExt cx="10489248" cy="1887169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10489184" cy="1887093"/>
            </a:xfrm>
            <a:custGeom>
              <a:avLst/>
              <a:gdLst/>
              <a:ahLst/>
              <a:cxnLst/>
              <a:rect l="l" t="t" r="r" b="b"/>
              <a:pathLst>
                <a:path w="10489184" h="1887093">
                  <a:moveTo>
                    <a:pt x="0" y="221996"/>
                  </a:moveTo>
                  <a:cubicBezTo>
                    <a:pt x="0" y="99441"/>
                    <a:pt x="99441" y="0"/>
                    <a:pt x="221996" y="0"/>
                  </a:cubicBezTo>
                  <a:lnTo>
                    <a:pt x="10267188" y="0"/>
                  </a:lnTo>
                  <a:cubicBezTo>
                    <a:pt x="10389870" y="0"/>
                    <a:pt x="10489184" y="99441"/>
                    <a:pt x="10489184" y="221996"/>
                  </a:cubicBezTo>
                  <a:lnTo>
                    <a:pt x="10489184" y="1665097"/>
                  </a:lnTo>
                  <a:cubicBezTo>
                    <a:pt x="10489184" y="1787779"/>
                    <a:pt x="10389743" y="1887093"/>
                    <a:pt x="10267188" y="1887093"/>
                  </a:cubicBezTo>
                  <a:lnTo>
                    <a:pt x="221996" y="1887093"/>
                  </a:lnTo>
                  <a:cubicBezTo>
                    <a:pt x="99441" y="1887220"/>
                    <a:pt x="0" y="1787779"/>
                    <a:pt x="0" y="1665097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sp>
        <p:nvSpPr>
          <p:cNvPr id="69" name="TextBox 69"/>
          <p:cNvSpPr txBox="1"/>
          <p:nvPr/>
        </p:nvSpPr>
        <p:spPr>
          <a:xfrm>
            <a:off x="1290314" y="3994480"/>
            <a:ext cx="7330069" cy="370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99"/>
              </a:lnSpc>
            </a:pPr>
            <a:r>
              <a:rPr lang="en-US" sz="1666" b="1">
                <a:solidFill>
                  <a:srgbClr val="6DE0D2"/>
                </a:solidFill>
                <a:latin typeface="Aptos Bold"/>
                <a:ea typeface="Aptos Bold"/>
                <a:cs typeface="Aptos Bold"/>
                <a:sym typeface="Aptos Bold"/>
              </a:rPr>
              <a:t>Rolf et al. (2022); Ghail et al. (2024).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1290314" y="4433735"/>
            <a:ext cx="7330069" cy="590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9"/>
              </a:lnSpc>
            </a:pPr>
            <a:r>
              <a:rPr lang="en-US" sz="1441">
                <a:solidFill>
                  <a:srgbClr val="F3F6FB"/>
                </a:solidFill>
                <a:latin typeface="Aptos"/>
                <a:ea typeface="Aptos"/>
                <a:cs typeface="Aptos"/>
                <a:sym typeface="Aptos"/>
              </a:rPr>
              <a:t>Venus interior dynamics, lithospheric behaviour and resurfacing; cited in the project bibliography.</a:t>
            </a:r>
          </a:p>
        </p:txBody>
      </p:sp>
      <p:grpSp>
        <p:nvGrpSpPr>
          <p:cNvPr id="71" name="Group 71"/>
          <p:cNvGrpSpPr/>
          <p:nvPr/>
        </p:nvGrpSpPr>
        <p:grpSpPr>
          <a:xfrm>
            <a:off x="1035606" y="5441880"/>
            <a:ext cx="7866936" cy="1415377"/>
            <a:chOff x="0" y="0"/>
            <a:chExt cx="10489248" cy="1887169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0489184" cy="1887093"/>
            </a:xfrm>
            <a:custGeom>
              <a:avLst/>
              <a:gdLst/>
              <a:ahLst/>
              <a:cxnLst/>
              <a:rect l="l" t="t" r="r" b="b"/>
              <a:pathLst>
                <a:path w="10489184" h="1887093">
                  <a:moveTo>
                    <a:pt x="0" y="221996"/>
                  </a:moveTo>
                  <a:cubicBezTo>
                    <a:pt x="0" y="99441"/>
                    <a:pt x="99441" y="0"/>
                    <a:pt x="221996" y="0"/>
                  </a:cubicBezTo>
                  <a:lnTo>
                    <a:pt x="10267188" y="0"/>
                  </a:lnTo>
                  <a:cubicBezTo>
                    <a:pt x="10389870" y="0"/>
                    <a:pt x="10489184" y="99441"/>
                    <a:pt x="10489184" y="221996"/>
                  </a:cubicBezTo>
                  <a:lnTo>
                    <a:pt x="10489184" y="1665097"/>
                  </a:lnTo>
                  <a:cubicBezTo>
                    <a:pt x="10489184" y="1787779"/>
                    <a:pt x="10389743" y="1887093"/>
                    <a:pt x="10267188" y="1887093"/>
                  </a:cubicBezTo>
                  <a:lnTo>
                    <a:pt x="221996" y="1887093"/>
                  </a:lnTo>
                  <a:cubicBezTo>
                    <a:pt x="99441" y="1887220"/>
                    <a:pt x="0" y="1787779"/>
                    <a:pt x="0" y="1665097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sp>
        <p:nvSpPr>
          <p:cNvPr id="73" name="TextBox 73"/>
          <p:cNvSpPr txBox="1"/>
          <p:nvPr/>
        </p:nvSpPr>
        <p:spPr>
          <a:xfrm>
            <a:off x="1290314" y="5641686"/>
            <a:ext cx="7330069" cy="370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99"/>
              </a:lnSpc>
            </a:pPr>
            <a:r>
              <a:rPr lang="en-US" sz="1666" b="1">
                <a:solidFill>
                  <a:srgbClr val="6DE0D2"/>
                </a:solidFill>
                <a:latin typeface="Aptos Bold"/>
                <a:ea typeface="Aptos Bold"/>
                <a:cs typeface="Aptos Bold"/>
                <a:sym typeface="Aptos Bold"/>
              </a:rPr>
              <a:t>Peale, S. J., Cassen, P., &amp; Reynolds, R. T. (1979).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1290314" y="6080941"/>
            <a:ext cx="7330069" cy="590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9"/>
              </a:lnSpc>
            </a:pPr>
            <a:r>
              <a:rPr lang="en-US" sz="1441">
                <a:solidFill>
                  <a:srgbClr val="F3F6FB"/>
                </a:solidFill>
                <a:latin typeface="Aptos"/>
                <a:ea typeface="Aptos"/>
                <a:cs typeface="Aptos"/>
                <a:sym typeface="Aptos"/>
              </a:rPr>
              <a:t>Melting of Io by tidal dissipation. Science, 203(4383), 892–894. doi:10.1126/science.203.4383.892</a:t>
            </a:r>
          </a:p>
        </p:txBody>
      </p:sp>
      <p:grpSp>
        <p:nvGrpSpPr>
          <p:cNvPr id="75" name="Group 75"/>
          <p:cNvGrpSpPr/>
          <p:nvPr/>
        </p:nvGrpSpPr>
        <p:grpSpPr>
          <a:xfrm>
            <a:off x="1035606" y="7089086"/>
            <a:ext cx="7866936" cy="1415377"/>
            <a:chOff x="0" y="0"/>
            <a:chExt cx="10489248" cy="1887169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10489184" cy="1887093"/>
            </a:xfrm>
            <a:custGeom>
              <a:avLst/>
              <a:gdLst/>
              <a:ahLst/>
              <a:cxnLst/>
              <a:rect l="l" t="t" r="r" b="b"/>
              <a:pathLst>
                <a:path w="10489184" h="1887093">
                  <a:moveTo>
                    <a:pt x="0" y="221996"/>
                  </a:moveTo>
                  <a:cubicBezTo>
                    <a:pt x="0" y="99441"/>
                    <a:pt x="99441" y="0"/>
                    <a:pt x="221996" y="0"/>
                  </a:cubicBezTo>
                  <a:lnTo>
                    <a:pt x="10267188" y="0"/>
                  </a:lnTo>
                  <a:cubicBezTo>
                    <a:pt x="10389870" y="0"/>
                    <a:pt x="10489184" y="99441"/>
                    <a:pt x="10489184" y="221996"/>
                  </a:cubicBezTo>
                  <a:lnTo>
                    <a:pt x="10489184" y="1665097"/>
                  </a:lnTo>
                  <a:cubicBezTo>
                    <a:pt x="10489184" y="1787779"/>
                    <a:pt x="10389743" y="1887093"/>
                    <a:pt x="10267188" y="1887093"/>
                  </a:cubicBezTo>
                  <a:lnTo>
                    <a:pt x="221996" y="1887093"/>
                  </a:lnTo>
                  <a:cubicBezTo>
                    <a:pt x="99441" y="1887220"/>
                    <a:pt x="0" y="1787779"/>
                    <a:pt x="0" y="1665097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sp>
        <p:nvSpPr>
          <p:cNvPr id="77" name="TextBox 77"/>
          <p:cNvSpPr txBox="1"/>
          <p:nvPr/>
        </p:nvSpPr>
        <p:spPr>
          <a:xfrm>
            <a:off x="1290314" y="7288892"/>
            <a:ext cx="7330069" cy="370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99"/>
              </a:lnSpc>
            </a:pPr>
            <a:r>
              <a:rPr lang="en-US" sz="1666" b="1">
                <a:solidFill>
                  <a:srgbClr val="6DE0D2"/>
                </a:solidFill>
                <a:latin typeface="Aptos Bold"/>
                <a:ea typeface="Aptos Bold"/>
                <a:cs typeface="Aptos Bold"/>
                <a:sym typeface="Aptos Bold"/>
              </a:rPr>
              <a:t>Segatz et al. (1988).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1290314" y="7728147"/>
            <a:ext cx="7330069" cy="590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9"/>
              </a:lnSpc>
            </a:pPr>
            <a:r>
              <a:rPr lang="en-US" sz="1441">
                <a:solidFill>
                  <a:srgbClr val="F3F6FB"/>
                </a:solidFill>
                <a:latin typeface="Aptos"/>
                <a:ea typeface="Aptos"/>
                <a:cs typeface="Aptos"/>
                <a:sym typeface="Aptos"/>
              </a:rPr>
              <a:t>Tidal dissipation, surface heat flow, and figure of viscoelastic models of Io. Icarus, 75, 187–206. doi:10.1016/0019-1035(88)90001-2</a:t>
            </a:r>
          </a:p>
        </p:txBody>
      </p:sp>
      <p:grpSp>
        <p:nvGrpSpPr>
          <p:cNvPr id="79" name="Group 79"/>
          <p:cNvGrpSpPr/>
          <p:nvPr/>
        </p:nvGrpSpPr>
        <p:grpSpPr>
          <a:xfrm>
            <a:off x="9353998" y="2147468"/>
            <a:ext cx="7866936" cy="1415377"/>
            <a:chOff x="0" y="0"/>
            <a:chExt cx="10489248" cy="1887169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10489184" cy="1887093"/>
            </a:xfrm>
            <a:custGeom>
              <a:avLst/>
              <a:gdLst/>
              <a:ahLst/>
              <a:cxnLst/>
              <a:rect l="l" t="t" r="r" b="b"/>
              <a:pathLst>
                <a:path w="10489184" h="1887093">
                  <a:moveTo>
                    <a:pt x="0" y="221996"/>
                  </a:moveTo>
                  <a:cubicBezTo>
                    <a:pt x="0" y="99441"/>
                    <a:pt x="99441" y="0"/>
                    <a:pt x="221996" y="0"/>
                  </a:cubicBezTo>
                  <a:lnTo>
                    <a:pt x="10267188" y="0"/>
                  </a:lnTo>
                  <a:cubicBezTo>
                    <a:pt x="10389870" y="0"/>
                    <a:pt x="10489184" y="99441"/>
                    <a:pt x="10489184" y="221996"/>
                  </a:cubicBezTo>
                  <a:lnTo>
                    <a:pt x="10489184" y="1665097"/>
                  </a:lnTo>
                  <a:cubicBezTo>
                    <a:pt x="10489184" y="1787779"/>
                    <a:pt x="10389743" y="1887093"/>
                    <a:pt x="10267188" y="1887093"/>
                  </a:cubicBezTo>
                  <a:lnTo>
                    <a:pt x="221996" y="1887093"/>
                  </a:lnTo>
                  <a:cubicBezTo>
                    <a:pt x="99441" y="1887220"/>
                    <a:pt x="0" y="1787779"/>
                    <a:pt x="0" y="1665097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sp>
        <p:nvSpPr>
          <p:cNvPr id="81" name="TextBox 81"/>
          <p:cNvSpPr txBox="1"/>
          <p:nvPr/>
        </p:nvSpPr>
        <p:spPr>
          <a:xfrm>
            <a:off x="9608706" y="2347274"/>
            <a:ext cx="7330069" cy="370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99"/>
              </a:lnSpc>
            </a:pPr>
            <a:r>
              <a:rPr lang="en-US" sz="1666" b="1">
                <a:solidFill>
                  <a:srgbClr val="6DE0D2"/>
                </a:solidFill>
                <a:latin typeface="Aptos Bold"/>
                <a:ea typeface="Aptos Bold"/>
                <a:cs typeface="Aptos Bold"/>
                <a:sym typeface="Aptos Bold"/>
              </a:rPr>
              <a:t>Davies et al. (2024).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9608706" y="2786529"/>
            <a:ext cx="7330069" cy="590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9"/>
              </a:lnSpc>
            </a:pPr>
            <a:r>
              <a:rPr lang="en-US" sz="1441">
                <a:solidFill>
                  <a:srgbClr val="F3F6FB"/>
                </a:solidFill>
                <a:latin typeface="Aptos"/>
                <a:ea typeface="Aptos"/>
                <a:cs typeface="Aptos"/>
                <a:sym typeface="Aptos"/>
              </a:rPr>
              <a:t>Io’s polar volcanic thermal emission indicative of magma ocean and shallow tidal heating models. Nature Astronomy. doi:10.1038/s41550-023-02123-5</a:t>
            </a:r>
          </a:p>
        </p:txBody>
      </p:sp>
      <p:grpSp>
        <p:nvGrpSpPr>
          <p:cNvPr id="83" name="Group 83"/>
          <p:cNvGrpSpPr/>
          <p:nvPr/>
        </p:nvGrpSpPr>
        <p:grpSpPr>
          <a:xfrm>
            <a:off x="9353998" y="3794674"/>
            <a:ext cx="7866936" cy="1415377"/>
            <a:chOff x="0" y="0"/>
            <a:chExt cx="10489248" cy="1887169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10489184" cy="1887093"/>
            </a:xfrm>
            <a:custGeom>
              <a:avLst/>
              <a:gdLst/>
              <a:ahLst/>
              <a:cxnLst/>
              <a:rect l="l" t="t" r="r" b="b"/>
              <a:pathLst>
                <a:path w="10489184" h="1887093">
                  <a:moveTo>
                    <a:pt x="0" y="221996"/>
                  </a:moveTo>
                  <a:cubicBezTo>
                    <a:pt x="0" y="99441"/>
                    <a:pt x="99441" y="0"/>
                    <a:pt x="221996" y="0"/>
                  </a:cubicBezTo>
                  <a:lnTo>
                    <a:pt x="10267188" y="0"/>
                  </a:lnTo>
                  <a:cubicBezTo>
                    <a:pt x="10389870" y="0"/>
                    <a:pt x="10489184" y="99441"/>
                    <a:pt x="10489184" y="221996"/>
                  </a:cubicBezTo>
                  <a:lnTo>
                    <a:pt x="10489184" y="1665097"/>
                  </a:lnTo>
                  <a:cubicBezTo>
                    <a:pt x="10489184" y="1787779"/>
                    <a:pt x="10389743" y="1887093"/>
                    <a:pt x="10267188" y="1887093"/>
                  </a:cubicBezTo>
                  <a:lnTo>
                    <a:pt x="221996" y="1887093"/>
                  </a:lnTo>
                  <a:cubicBezTo>
                    <a:pt x="99441" y="1887220"/>
                    <a:pt x="0" y="1787779"/>
                    <a:pt x="0" y="1665097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sp>
        <p:nvSpPr>
          <p:cNvPr id="85" name="TextBox 85"/>
          <p:cNvSpPr txBox="1"/>
          <p:nvPr/>
        </p:nvSpPr>
        <p:spPr>
          <a:xfrm>
            <a:off x="9608706" y="3994480"/>
            <a:ext cx="7330069" cy="370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99"/>
              </a:lnSpc>
            </a:pPr>
            <a:r>
              <a:rPr lang="en-US" sz="1666" b="1">
                <a:solidFill>
                  <a:srgbClr val="6DE0D2"/>
                </a:solidFill>
                <a:latin typeface="Aptos Bold"/>
                <a:ea typeface="Aptos Bold"/>
                <a:cs typeface="Aptos Bold"/>
                <a:sym typeface="Aptos Bold"/>
              </a:rPr>
              <a:t>Williams et al. (2011).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9608706" y="4433735"/>
            <a:ext cx="7330069" cy="590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9"/>
              </a:lnSpc>
            </a:pPr>
            <a:r>
              <a:rPr lang="en-US" sz="1441">
                <a:solidFill>
                  <a:srgbClr val="F3F6FB"/>
                </a:solidFill>
                <a:latin typeface="Aptos"/>
                <a:ea typeface="Aptos"/>
                <a:cs typeface="Aptos"/>
                <a:sym typeface="Aptos"/>
              </a:rPr>
              <a:t>Geologic map of Io. U.S. Geological Survey Scientific Investigations Map 3168.</a:t>
            </a:r>
          </a:p>
        </p:txBody>
      </p:sp>
      <p:grpSp>
        <p:nvGrpSpPr>
          <p:cNvPr id="87" name="Group 87"/>
          <p:cNvGrpSpPr/>
          <p:nvPr/>
        </p:nvGrpSpPr>
        <p:grpSpPr>
          <a:xfrm>
            <a:off x="9353998" y="5441880"/>
            <a:ext cx="7866936" cy="1415377"/>
            <a:chOff x="0" y="0"/>
            <a:chExt cx="10489248" cy="1887169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10489184" cy="1887093"/>
            </a:xfrm>
            <a:custGeom>
              <a:avLst/>
              <a:gdLst/>
              <a:ahLst/>
              <a:cxnLst/>
              <a:rect l="l" t="t" r="r" b="b"/>
              <a:pathLst>
                <a:path w="10489184" h="1887093">
                  <a:moveTo>
                    <a:pt x="0" y="221996"/>
                  </a:moveTo>
                  <a:cubicBezTo>
                    <a:pt x="0" y="99441"/>
                    <a:pt x="99441" y="0"/>
                    <a:pt x="221996" y="0"/>
                  </a:cubicBezTo>
                  <a:lnTo>
                    <a:pt x="10267188" y="0"/>
                  </a:lnTo>
                  <a:cubicBezTo>
                    <a:pt x="10389870" y="0"/>
                    <a:pt x="10489184" y="99441"/>
                    <a:pt x="10489184" y="221996"/>
                  </a:cubicBezTo>
                  <a:lnTo>
                    <a:pt x="10489184" y="1665097"/>
                  </a:lnTo>
                  <a:cubicBezTo>
                    <a:pt x="10489184" y="1787779"/>
                    <a:pt x="10389743" y="1887093"/>
                    <a:pt x="10267188" y="1887093"/>
                  </a:cubicBezTo>
                  <a:lnTo>
                    <a:pt x="221996" y="1887093"/>
                  </a:lnTo>
                  <a:cubicBezTo>
                    <a:pt x="99441" y="1887220"/>
                    <a:pt x="0" y="1787779"/>
                    <a:pt x="0" y="1665097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sp>
        <p:nvSpPr>
          <p:cNvPr id="89" name="TextBox 89"/>
          <p:cNvSpPr txBox="1"/>
          <p:nvPr/>
        </p:nvSpPr>
        <p:spPr>
          <a:xfrm>
            <a:off x="9608706" y="5641686"/>
            <a:ext cx="7330069" cy="370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99"/>
              </a:lnSpc>
            </a:pPr>
            <a:r>
              <a:rPr lang="en-US" sz="1666" b="1">
                <a:solidFill>
                  <a:srgbClr val="6DE0D2"/>
                </a:solidFill>
                <a:latin typeface="Aptos Bold"/>
                <a:ea typeface="Aptos Bold"/>
                <a:cs typeface="Aptos Bold"/>
                <a:sym typeface="Aptos Bold"/>
              </a:rPr>
              <a:t>NASA Planetary Data System.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9608706" y="6080941"/>
            <a:ext cx="7330069" cy="590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9"/>
              </a:lnSpc>
            </a:pPr>
            <a:r>
              <a:rPr lang="en-US" sz="1441">
                <a:solidFill>
                  <a:srgbClr val="F3F6FB"/>
                </a:solidFill>
                <a:latin typeface="Aptos"/>
                <a:ea typeface="Aptos"/>
                <a:cs typeface="Aptos"/>
                <a:sym typeface="Aptos"/>
              </a:rPr>
              <a:t>Magellan Venus radar data archive and global radar mosaic. science.nasa.gov/photojournal/venus-global-view-centered-at-180-degrees/</a:t>
            </a:r>
          </a:p>
        </p:txBody>
      </p:sp>
      <p:grpSp>
        <p:nvGrpSpPr>
          <p:cNvPr id="91" name="Group 91"/>
          <p:cNvGrpSpPr/>
          <p:nvPr/>
        </p:nvGrpSpPr>
        <p:grpSpPr>
          <a:xfrm>
            <a:off x="9353998" y="7089086"/>
            <a:ext cx="7866936" cy="1415377"/>
            <a:chOff x="0" y="0"/>
            <a:chExt cx="10489248" cy="1887169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10489184" cy="1887093"/>
            </a:xfrm>
            <a:custGeom>
              <a:avLst/>
              <a:gdLst/>
              <a:ahLst/>
              <a:cxnLst/>
              <a:rect l="l" t="t" r="r" b="b"/>
              <a:pathLst>
                <a:path w="10489184" h="1887093">
                  <a:moveTo>
                    <a:pt x="0" y="221996"/>
                  </a:moveTo>
                  <a:cubicBezTo>
                    <a:pt x="0" y="99441"/>
                    <a:pt x="99441" y="0"/>
                    <a:pt x="221996" y="0"/>
                  </a:cubicBezTo>
                  <a:lnTo>
                    <a:pt x="10267188" y="0"/>
                  </a:lnTo>
                  <a:cubicBezTo>
                    <a:pt x="10389870" y="0"/>
                    <a:pt x="10489184" y="99441"/>
                    <a:pt x="10489184" y="221996"/>
                  </a:cubicBezTo>
                  <a:lnTo>
                    <a:pt x="10489184" y="1665097"/>
                  </a:lnTo>
                  <a:cubicBezTo>
                    <a:pt x="10489184" y="1787779"/>
                    <a:pt x="10389743" y="1887093"/>
                    <a:pt x="10267188" y="1887093"/>
                  </a:cubicBezTo>
                  <a:lnTo>
                    <a:pt x="221996" y="1887093"/>
                  </a:lnTo>
                  <a:cubicBezTo>
                    <a:pt x="99441" y="1887220"/>
                    <a:pt x="0" y="1787779"/>
                    <a:pt x="0" y="1665097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sp>
        <p:nvSpPr>
          <p:cNvPr id="93" name="TextBox 93"/>
          <p:cNvSpPr txBox="1"/>
          <p:nvPr/>
        </p:nvSpPr>
        <p:spPr>
          <a:xfrm>
            <a:off x="9608706" y="7288892"/>
            <a:ext cx="7330069" cy="370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99"/>
              </a:lnSpc>
            </a:pPr>
            <a:r>
              <a:rPr lang="en-US" sz="1666" b="1">
                <a:solidFill>
                  <a:srgbClr val="6DE0D2"/>
                </a:solidFill>
                <a:latin typeface="Aptos Bold"/>
                <a:ea typeface="Aptos Bold"/>
                <a:cs typeface="Aptos Bold"/>
                <a:sym typeface="Aptos Bold"/>
              </a:rPr>
              <a:t>Matsuyama et al. (2022); Collinet et al. (2025).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9608706" y="7728147"/>
            <a:ext cx="7330069" cy="590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9"/>
              </a:lnSpc>
            </a:pPr>
            <a:r>
              <a:rPr lang="en-US" sz="1441">
                <a:solidFill>
                  <a:srgbClr val="F3F6FB"/>
                </a:solidFill>
                <a:latin typeface="Aptos"/>
                <a:ea typeface="Aptos"/>
                <a:cs typeface="Aptos"/>
                <a:sym typeface="Aptos"/>
              </a:rPr>
              <a:t>Tidal heating / magmatic heat transport on Io; possible diversity in Venusian magmatism, as cited in the project.</a:t>
            </a:r>
          </a:p>
        </p:txBody>
      </p:sp>
      <p:grpSp>
        <p:nvGrpSpPr>
          <p:cNvPr id="95" name="Group 95"/>
          <p:cNvGrpSpPr/>
          <p:nvPr/>
        </p:nvGrpSpPr>
        <p:grpSpPr>
          <a:xfrm>
            <a:off x="1125588" y="9059637"/>
            <a:ext cx="16060264" cy="301990"/>
            <a:chOff x="0" y="0"/>
            <a:chExt cx="21413686" cy="402654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21413690" cy="402651"/>
            </a:xfrm>
            <a:custGeom>
              <a:avLst/>
              <a:gdLst/>
              <a:ahLst/>
              <a:cxnLst/>
              <a:rect l="l" t="t" r="r" b="b"/>
              <a:pathLst>
                <a:path w="21413690" h="402651">
                  <a:moveTo>
                    <a:pt x="0" y="0"/>
                  </a:moveTo>
                  <a:lnTo>
                    <a:pt x="21413690" y="0"/>
                  </a:lnTo>
                  <a:lnTo>
                    <a:pt x="21413690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86249" b="-986249"/>
              </a:stretch>
            </a:blipFill>
          </p:spPr>
        </p:sp>
        <p:sp>
          <p:nvSpPr>
            <p:cNvPr id="97" name="TextBox 97"/>
            <p:cNvSpPr txBox="1"/>
            <p:nvPr/>
          </p:nvSpPr>
          <p:spPr>
            <a:xfrm>
              <a:off x="0" y="-9525"/>
              <a:ext cx="21413686" cy="41217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639"/>
                </a:lnSpc>
              </a:pPr>
              <a:r>
                <a:rPr lang="en-US" sz="1366" i="1">
                  <a:solidFill>
                    <a:srgbClr val="A9B8CA"/>
                  </a:solidFill>
                  <a:latin typeface="Aptos Italics"/>
                  <a:ea typeface="Aptos Italics"/>
                  <a:cs typeface="Aptos Italics"/>
                  <a:sym typeface="Aptos Italics"/>
                </a:rPr>
                <a:t>Scientific facts and numerical estimates are attributed to their original studies; illustrations in this deck are newly created conceptual visuals.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35" y="-9535"/>
            <a:ext cx="18320909" cy="10314108"/>
            <a:chOff x="0" y="0"/>
            <a:chExt cx="24427878" cy="137521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27814" cy="13752195"/>
            </a:xfrm>
            <a:custGeom>
              <a:avLst/>
              <a:gdLst/>
              <a:ahLst/>
              <a:cxnLst/>
              <a:rect l="l" t="t" r="r" b="b"/>
              <a:pathLst>
                <a:path w="24427814" h="13752195">
                  <a:moveTo>
                    <a:pt x="0" y="0"/>
                  </a:moveTo>
                  <a:lnTo>
                    <a:pt x="24427814" y="0"/>
                  </a:lnTo>
                  <a:lnTo>
                    <a:pt x="24427814" y="13752195"/>
                  </a:lnTo>
                  <a:lnTo>
                    <a:pt x="0" y="13752195"/>
                  </a:lnTo>
                  <a:close/>
                </a:path>
              </a:pathLst>
            </a:custGeom>
            <a:solidFill>
              <a:srgbClr val="07111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566995" y="663073"/>
            <a:ext cx="67113" cy="67113"/>
            <a:chOff x="0" y="0"/>
            <a:chExt cx="89484" cy="894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024073" y="1225877"/>
            <a:ext cx="46520" cy="46520"/>
            <a:chOff x="0" y="0"/>
            <a:chExt cx="62027" cy="6202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373397" y="484632"/>
            <a:ext cx="46520" cy="46520"/>
            <a:chOff x="0" y="0"/>
            <a:chExt cx="62027" cy="620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514759" y="1198416"/>
            <a:ext cx="46520" cy="46520"/>
            <a:chOff x="0" y="0"/>
            <a:chExt cx="62027" cy="620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1658181" y="800348"/>
            <a:ext cx="46520" cy="46520"/>
            <a:chOff x="0" y="0"/>
            <a:chExt cx="62027" cy="6202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4142720" y="1143514"/>
            <a:ext cx="67113" cy="67113"/>
            <a:chOff x="0" y="0"/>
            <a:chExt cx="89484" cy="894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7148877" y="608171"/>
            <a:ext cx="46520" cy="46520"/>
            <a:chOff x="0" y="0"/>
            <a:chExt cx="62027" cy="6202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459230" y="2873083"/>
            <a:ext cx="46520" cy="46520"/>
            <a:chOff x="0" y="0"/>
            <a:chExt cx="62027" cy="6202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5069357" y="2269103"/>
            <a:ext cx="46520" cy="46520"/>
            <a:chOff x="0" y="0"/>
            <a:chExt cx="62027" cy="6202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7897063" y="3353514"/>
            <a:ext cx="46520" cy="46520"/>
            <a:chOff x="0" y="0"/>
            <a:chExt cx="62027" cy="6202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11177749" y="2351465"/>
            <a:ext cx="67113" cy="67113"/>
            <a:chOff x="0" y="0"/>
            <a:chExt cx="89484" cy="8948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6476259" y="3010348"/>
            <a:ext cx="46520" cy="46520"/>
            <a:chOff x="0" y="0"/>
            <a:chExt cx="62027" cy="6202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17354769" y="4945818"/>
            <a:ext cx="46520" cy="46520"/>
            <a:chOff x="0" y="0"/>
            <a:chExt cx="62027" cy="6202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827799" y="5481161"/>
            <a:ext cx="46520" cy="46520"/>
            <a:chOff x="0" y="0"/>
            <a:chExt cx="62027" cy="6202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3833946" y="4863455"/>
            <a:ext cx="46520" cy="46520"/>
            <a:chOff x="0" y="0"/>
            <a:chExt cx="62027" cy="6202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6524387" y="6991093"/>
            <a:ext cx="67113" cy="67113"/>
            <a:chOff x="0" y="0"/>
            <a:chExt cx="89484" cy="8948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9736445" y="5975318"/>
            <a:ext cx="46520" cy="46520"/>
            <a:chOff x="0" y="0"/>
            <a:chExt cx="62027" cy="6202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13387749" y="8089230"/>
            <a:ext cx="46520" cy="46520"/>
            <a:chOff x="0" y="0"/>
            <a:chExt cx="62027" cy="62027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6531171" y="7128367"/>
            <a:ext cx="46520" cy="46520"/>
            <a:chOff x="0" y="0"/>
            <a:chExt cx="62027" cy="6202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2269103" y="9050103"/>
            <a:ext cx="46520" cy="46520"/>
            <a:chOff x="0" y="0"/>
            <a:chExt cx="62027" cy="6202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4" name="Group 44"/>
          <p:cNvGrpSpPr/>
          <p:nvPr/>
        </p:nvGrpSpPr>
        <p:grpSpPr>
          <a:xfrm>
            <a:off x="7402897" y="9475632"/>
            <a:ext cx="67113" cy="67113"/>
            <a:chOff x="0" y="0"/>
            <a:chExt cx="89484" cy="8948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9535" cy="89535"/>
            </a:xfrm>
            <a:custGeom>
              <a:avLst/>
              <a:gdLst/>
              <a:ahLst/>
              <a:cxnLst/>
              <a:rect l="l" t="t" r="r" b="b"/>
              <a:pathLst>
                <a:path w="89535" h="89535">
                  <a:moveTo>
                    <a:pt x="0" y="44704"/>
                  </a:moveTo>
                  <a:cubicBezTo>
                    <a:pt x="0" y="20066"/>
                    <a:pt x="20066" y="0"/>
                    <a:pt x="44704" y="0"/>
                  </a:cubicBezTo>
                  <a:cubicBezTo>
                    <a:pt x="69342" y="0"/>
                    <a:pt x="89535" y="20066"/>
                    <a:pt x="89535" y="44704"/>
                  </a:cubicBezTo>
                  <a:cubicBezTo>
                    <a:pt x="89535" y="69342"/>
                    <a:pt x="69469" y="89535"/>
                    <a:pt x="44704" y="89535"/>
                  </a:cubicBezTo>
                  <a:cubicBezTo>
                    <a:pt x="19939" y="89535"/>
                    <a:pt x="0" y="69469"/>
                    <a:pt x="0" y="44704"/>
                  </a:cubicBezTo>
                  <a:close/>
                </a:path>
              </a:pathLst>
            </a:custGeom>
            <a:solidFill>
              <a:srgbClr val="6DE0D2">
                <a:alpha val="6667"/>
              </a:srgbClr>
            </a:solidFill>
          </p:spPr>
        </p:sp>
      </p:grpSp>
      <p:grpSp>
        <p:nvGrpSpPr>
          <p:cNvPr id="46" name="Group 46"/>
          <p:cNvGrpSpPr/>
          <p:nvPr/>
        </p:nvGrpSpPr>
        <p:grpSpPr>
          <a:xfrm>
            <a:off x="11260112" y="9187377"/>
            <a:ext cx="46520" cy="46520"/>
            <a:chOff x="0" y="0"/>
            <a:chExt cx="62027" cy="62027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48" name="Group 48"/>
          <p:cNvGrpSpPr/>
          <p:nvPr/>
        </p:nvGrpSpPr>
        <p:grpSpPr>
          <a:xfrm>
            <a:off x="15570298" y="9118740"/>
            <a:ext cx="46520" cy="46520"/>
            <a:chOff x="0" y="0"/>
            <a:chExt cx="62027" cy="62027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1976" cy="61976"/>
            </a:xfrm>
            <a:custGeom>
              <a:avLst/>
              <a:gdLst/>
              <a:ahLst/>
              <a:cxnLst/>
              <a:rect l="l" t="t" r="r" b="b"/>
              <a:pathLst>
                <a:path w="61976" h="61976">
                  <a:moveTo>
                    <a:pt x="0" y="30988"/>
                  </a:moveTo>
                  <a:cubicBezTo>
                    <a:pt x="0" y="13843"/>
                    <a:pt x="13843" y="0"/>
                    <a:pt x="30988" y="0"/>
                  </a:cubicBezTo>
                  <a:cubicBezTo>
                    <a:pt x="48133" y="0"/>
                    <a:pt x="61976" y="13843"/>
                    <a:pt x="61976" y="30988"/>
                  </a:cubicBezTo>
                  <a:cubicBezTo>
                    <a:pt x="61976" y="48133"/>
                    <a:pt x="48133" y="61976"/>
                    <a:pt x="30988" y="61976"/>
                  </a:cubicBezTo>
                  <a:cubicBezTo>
                    <a:pt x="13843" y="61976"/>
                    <a:pt x="0" y="48133"/>
                    <a:pt x="0" y="30988"/>
                  </a:cubicBezTo>
                  <a:close/>
                </a:path>
              </a:pathLst>
            </a:custGeom>
            <a:solidFill>
              <a:srgbClr val="9BAFC5">
                <a:alpha val="6667"/>
              </a:srgbClr>
            </a:solidFill>
          </p:spPr>
        </p:sp>
      </p:grpSp>
      <p:grpSp>
        <p:nvGrpSpPr>
          <p:cNvPr id="50" name="Group 50"/>
          <p:cNvGrpSpPr/>
          <p:nvPr/>
        </p:nvGrpSpPr>
        <p:grpSpPr>
          <a:xfrm>
            <a:off x="851059" y="370618"/>
            <a:ext cx="10981382" cy="301990"/>
            <a:chOff x="0" y="0"/>
            <a:chExt cx="14641843" cy="402654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4641840" cy="402651"/>
            </a:xfrm>
            <a:custGeom>
              <a:avLst/>
              <a:gdLst/>
              <a:ahLst/>
              <a:cxnLst/>
              <a:rect l="l" t="t" r="r" b="b"/>
              <a:pathLst>
                <a:path w="14641840" h="402651">
                  <a:moveTo>
                    <a:pt x="0" y="0"/>
                  </a:moveTo>
                  <a:lnTo>
                    <a:pt x="14641840" y="0"/>
                  </a:lnTo>
                  <a:lnTo>
                    <a:pt x="14641840" y="402651"/>
                  </a:lnTo>
                  <a:lnTo>
                    <a:pt x="0" y="4026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8546" b="-658547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0"/>
              <a:ext cx="14641843" cy="402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85"/>
                </a:lnSpc>
              </a:pPr>
              <a:r>
                <a:rPr lang="en-US" sz="1321" b="1" spc="240">
                  <a:solidFill>
                    <a:srgbClr val="6DE0D2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SELECTED REFERENCES • 2 OF 2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51059" y="782422"/>
            <a:ext cx="16540705" cy="754970"/>
            <a:chOff x="0" y="0"/>
            <a:chExt cx="22054274" cy="1006626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22054269" cy="1006625"/>
            </a:xfrm>
            <a:custGeom>
              <a:avLst/>
              <a:gdLst/>
              <a:ahLst/>
              <a:cxnLst/>
              <a:rect l="l" t="t" r="r" b="b"/>
              <a:pathLst>
                <a:path w="22054269" h="1006625">
                  <a:moveTo>
                    <a:pt x="0" y="0"/>
                  </a:moveTo>
                  <a:lnTo>
                    <a:pt x="22054269" y="0"/>
                  </a:lnTo>
                  <a:lnTo>
                    <a:pt x="22054269" y="1006625"/>
                  </a:lnTo>
                  <a:lnTo>
                    <a:pt x="0" y="10066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76899" b="-376900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0"/>
              <a:ext cx="22054274" cy="10066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683"/>
                </a:lnSpc>
              </a:pPr>
              <a:r>
                <a:rPr lang="en-US" sz="3903" b="1">
                  <a:solidFill>
                    <a:srgbClr val="F3F6FB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Sources for L 98-59 d and Current Uncertainty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 rot="3180">
            <a:off x="843429" y="1697355"/>
            <a:ext cx="16624592" cy="0"/>
          </a:xfrm>
          <a:prstGeom prst="line">
            <a:avLst/>
          </a:prstGeom>
          <a:ln w="9525" cap="rnd">
            <a:solidFill>
              <a:srgbClr val="2A4057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7" name="Group 57"/>
          <p:cNvGrpSpPr/>
          <p:nvPr/>
        </p:nvGrpSpPr>
        <p:grpSpPr>
          <a:xfrm>
            <a:off x="851059" y="9883245"/>
            <a:ext cx="10295039" cy="192176"/>
            <a:chOff x="0" y="0"/>
            <a:chExt cx="13726719" cy="256235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3726723" cy="256232"/>
            </a:xfrm>
            <a:custGeom>
              <a:avLst/>
              <a:gdLst/>
              <a:ahLst/>
              <a:cxnLst/>
              <a:rect l="l" t="t" r="r" b="b"/>
              <a:pathLst>
                <a:path w="13726723" h="256232">
                  <a:moveTo>
                    <a:pt x="0" y="0"/>
                  </a:moveTo>
                  <a:lnTo>
                    <a:pt x="13726723" y="0"/>
                  </a:lnTo>
                  <a:lnTo>
                    <a:pt x="13726723" y="256232"/>
                  </a:lnTo>
                  <a:lnTo>
                    <a:pt x="0" y="25623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93840" b="-993841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0"/>
              <a:ext cx="13726719" cy="2562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387"/>
                </a:lnSpc>
              </a:pPr>
              <a:r>
                <a:rPr lang="en-US" sz="1155" spc="105">
                  <a:solidFill>
                    <a:srgbClr val="74869B"/>
                  </a:solidFill>
                  <a:latin typeface="Aptos"/>
                  <a:ea typeface="Aptos"/>
                  <a:cs typeface="Aptos"/>
                  <a:sym typeface="Aptos"/>
                </a:rPr>
                <a:t>COMPARATIVE PLANETOLOGY  •  SPACE RESEARCH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6609333" y="9842059"/>
            <a:ext cx="754971" cy="247079"/>
            <a:chOff x="0" y="0"/>
            <a:chExt cx="1006627" cy="32943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006626" cy="329441"/>
            </a:xfrm>
            <a:custGeom>
              <a:avLst/>
              <a:gdLst/>
              <a:ahLst/>
              <a:cxnLst/>
              <a:rect l="l" t="t" r="r" b="b"/>
              <a:pathLst>
                <a:path w="1006626" h="329441">
                  <a:moveTo>
                    <a:pt x="0" y="0"/>
                  </a:moveTo>
                  <a:lnTo>
                    <a:pt x="1006626" y="0"/>
                  </a:lnTo>
                  <a:lnTo>
                    <a:pt x="1006626" y="329441"/>
                  </a:lnTo>
                  <a:lnTo>
                    <a:pt x="0" y="32944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538" b="-9537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9525"/>
              <a:ext cx="1006627" cy="3389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1"/>
                </a:lnSpc>
              </a:pPr>
              <a:r>
                <a:rPr lang="en-US" sz="1351" b="1">
                  <a:solidFill>
                    <a:srgbClr val="A9B8CA"/>
                  </a:solidFill>
                  <a:latin typeface="Aptos Bold"/>
                  <a:ea typeface="Aptos Bold"/>
                  <a:cs typeface="Aptos Bold"/>
                  <a:sym typeface="Aptos Bold"/>
                </a:rPr>
                <a:t>16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1035606" y="2133743"/>
            <a:ext cx="7866936" cy="1758544"/>
            <a:chOff x="0" y="0"/>
            <a:chExt cx="10489248" cy="2344725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0489311" cy="2344801"/>
            </a:xfrm>
            <a:custGeom>
              <a:avLst/>
              <a:gdLst/>
              <a:ahLst/>
              <a:cxnLst/>
              <a:rect l="l" t="t" r="r" b="b"/>
              <a:pathLst>
                <a:path w="10489311" h="2344801">
                  <a:moveTo>
                    <a:pt x="0" y="221615"/>
                  </a:moveTo>
                  <a:cubicBezTo>
                    <a:pt x="0" y="99187"/>
                    <a:pt x="99187" y="0"/>
                    <a:pt x="221615" y="0"/>
                  </a:cubicBezTo>
                  <a:lnTo>
                    <a:pt x="10267696" y="0"/>
                  </a:lnTo>
                  <a:cubicBezTo>
                    <a:pt x="10389997" y="0"/>
                    <a:pt x="10489311" y="99187"/>
                    <a:pt x="10489311" y="221615"/>
                  </a:cubicBezTo>
                  <a:lnTo>
                    <a:pt x="10489311" y="2123186"/>
                  </a:lnTo>
                  <a:cubicBezTo>
                    <a:pt x="10489311" y="2245487"/>
                    <a:pt x="10390124" y="2344801"/>
                    <a:pt x="10267696" y="2344801"/>
                  </a:cubicBezTo>
                  <a:lnTo>
                    <a:pt x="221615" y="2344801"/>
                  </a:lnTo>
                  <a:cubicBezTo>
                    <a:pt x="99187" y="2344674"/>
                    <a:pt x="0" y="2245487"/>
                    <a:pt x="0" y="2123186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sp>
        <p:nvSpPr>
          <p:cNvPr id="65" name="TextBox 65"/>
          <p:cNvSpPr txBox="1"/>
          <p:nvPr/>
        </p:nvSpPr>
        <p:spPr>
          <a:xfrm>
            <a:off x="1290314" y="2333539"/>
            <a:ext cx="7330069" cy="356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5"/>
              </a:lnSpc>
            </a:pPr>
            <a:r>
              <a:rPr lang="en-US" sz="1621" b="1">
                <a:solidFill>
                  <a:srgbClr val="B8A5FF"/>
                </a:solidFill>
                <a:latin typeface="Aptos Bold"/>
                <a:ea typeface="Aptos Bold"/>
                <a:cs typeface="Aptos Bold"/>
                <a:sym typeface="Aptos Bold"/>
              </a:rPr>
              <a:t>Kostov et al. (2019); Cadieux et al. (2025).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290314" y="2800255"/>
            <a:ext cx="7330069" cy="851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11"/>
              </a:lnSpc>
            </a:pPr>
            <a:r>
              <a:rPr lang="en-US" sz="1426">
                <a:solidFill>
                  <a:srgbClr val="F3F6FB"/>
                </a:solidFill>
                <a:latin typeface="Aptos"/>
                <a:ea typeface="Aptos"/>
                <a:cs typeface="Aptos"/>
                <a:sym typeface="Aptos"/>
              </a:rPr>
              <a:t>Discovery and bulk properties of planets in the L 98-59 system.</a:t>
            </a:r>
          </a:p>
        </p:txBody>
      </p:sp>
      <p:grpSp>
        <p:nvGrpSpPr>
          <p:cNvPr id="67" name="Group 67"/>
          <p:cNvGrpSpPr/>
          <p:nvPr/>
        </p:nvGrpSpPr>
        <p:grpSpPr>
          <a:xfrm>
            <a:off x="1035606" y="4220204"/>
            <a:ext cx="7866936" cy="1758544"/>
            <a:chOff x="0" y="0"/>
            <a:chExt cx="10489248" cy="2344725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10489311" cy="2344801"/>
            </a:xfrm>
            <a:custGeom>
              <a:avLst/>
              <a:gdLst/>
              <a:ahLst/>
              <a:cxnLst/>
              <a:rect l="l" t="t" r="r" b="b"/>
              <a:pathLst>
                <a:path w="10489311" h="2344801">
                  <a:moveTo>
                    <a:pt x="0" y="221615"/>
                  </a:moveTo>
                  <a:cubicBezTo>
                    <a:pt x="0" y="99187"/>
                    <a:pt x="99187" y="0"/>
                    <a:pt x="221615" y="0"/>
                  </a:cubicBezTo>
                  <a:lnTo>
                    <a:pt x="10267696" y="0"/>
                  </a:lnTo>
                  <a:cubicBezTo>
                    <a:pt x="10389997" y="0"/>
                    <a:pt x="10489311" y="99187"/>
                    <a:pt x="10489311" y="221615"/>
                  </a:cubicBezTo>
                  <a:lnTo>
                    <a:pt x="10489311" y="2123186"/>
                  </a:lnTo>
                  <a:cubicBezTo>
                    <a:pt x="10489311" y="2245487"/>
                    <a:pt x="10390124" y="2344801"/>
                    <a:pt x="10267696" y="2344801"/>
                  </a:cubicBezTo>
                  <a:lnTo>
                    <a:pt x="221615" y="2344801"/>
                  </a:lnTo>
                  <a:cubicBezTo>
                    <a:pt x="99187" y="2344674"/>
                    <a:pt x="0" y="2245487"/>
                    <a:pt x="0" y="2123186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sp>
        <p:nvSpPr>
          <p:cNvPr id="69" name="TextBox 69"/>
          <p:cNvSpPr txBox="1"/>
          <p:nvPr/>
        </p:nvSpPr>
        <p:spPr>
          <a:xfrm>
            <a:off x="1290314" y="4420010"/>
            <a:ext cx="7330069" cy="356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5"/>
              </a:lnSpc>
            </a:pPr>
            <a:r>
              <a:rPr lang="en-US" sz="1621" b="1">
                <a:solidFill>
                  <a:srgbClr val="B8A5FF"/>
                </a:solidFill>
                <a:latin typeface="Aptos Bold"/>
                <a:ea typeface="Aptos Bold"/>
                <a:cs typeface="Aptos Bold"/>
                <a:sym typeface="Aptos Bold"/>
              </a:rPr>
              <a:t>Banerjee et al. (2024).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1290314" y="4886716"/>
            <a:ext cx="7330069" cy="851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11"/>
              </a:lnSpc>
            </a:pPr>
            <a:r>
              <a:rPr lang="en-US" sz="1426">
                <a:solidFill>
                  <a:srgbClr val="F3F6FB"/>
                </a:solidFill>
                <a:latin typeface="Aptos"/>
                <a:ea typeface="Aptos"/>
                <a:cs typeface="Aptos"/>
                <a:sym typeface="Aptos"/>
              </a:rPr>
              <a:t>Atmospheric retrievals suggest the presence of a secondary atmosphere and possible sulfur species on L 98-59 d from JWST NIRSpec G395H transmission spectroscopy. arXiv:2408.15707.</a:t>
            </a:r>
          </a:p>
        </p:txBody>
      </p:sp>
      <p:grpSp>
        <p:nvGrpSpPr>
          <p:cNvPr id="71" name="Group 71"/>
          <p:cNvGrpSpPr/>
          <p:nvPr/>
        </p:nvGrpSpPr>
        <p:grpSpPr>
          <a:xfrm>
            <a:off x="1035606" y="6306664"/>
            <a:ext cx="7866936" cy="1758544"/>
            <a:chOff x="0" y="0"/>
            <a:chExt cx="10489248" cy="2344725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0489311" cy="2344801"/>
            </a:xfrm>
            <a:custGeom>
              <a:avLst/>
              <a:gdLst/>
              <a:ahLst/>
              <a:cxnLst/>
              <a:rect l="l" t="t" r="r" b="b"/>
              <a:pathLst>
                <a:path w="10489311" h="2344801">
                  <a:moveTo>
                    <a:pt x="0" y="221615"/>
                  </a:moveTo>
                  <a:cubicBezTo>
                    <a:pt x="0" y="99187"/>
                    <a:pt x="99187" y="0"/>
                    <a:pt x="221615" y="0"/>
                  </a:cubicBezTo>
                  <a:lnTo>
                    <a:pt x="10267696" y="0"/>
                  </a:lnTo>
                  <a:cubicBezTo>
                    <a:pt x="10389997" y="0"/>
                    <a:pt x="10489311" y="99187"/>
                    <a:pt x="10489311" y="221615"/>
                  </a:cubicBezTo>
                  <a:lnTo>
                    <a:pt x="10489311" y="2123186"/>
                  </a:lnTo>
                  <a:cubicBezTo>
                    <a:pt x="10489311" y="2245487"/>
                    <a:pt x="10390124" y="2344801"/>
                    <a:pt x="10267696" y="2344801"/>
                  </a:cubicBezTo>
                  <a:lnTo>
                    <a:pt x="221615" y="2344801"/>
                  </a:lnTo>
                  <a:cubicBezTo>
                    <a:pt x="99187" y="2344674"/>
                    <a:pt x="0" y="2245487"/>
                    <a:pt x="0" y="2123186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sp>
        <p:nvSpPr>
          <p:cNvPr id="73" name="TextBox 73"/>
          <p:cNvSpPr txBox="1"/>
          <p:nvPr/>
        </p:nvSpPr>
        <p:spPr>
          <a:xfrm>
            <a:off x="1290314" y="6506470"/>
            <a:ext cx="7330069" cy="356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5"/>
              </a:lnSpc>
            </a:pPr>
            <a:r>
              <a:rPr lang="en-US" sz="1621" b="1">
                <a:solidFill>
                  <a:srgbClr val="B8A5FF"/>
                </a:solidFill>
                <a:latin typeface="Aptos Bold"/>
                <a:ea typeface="Aptos Bold"/>
                <a:cs typeface="Aptos Bold"/>
                <a:sym typeface="Aptos Bold"/>
              </a:rPr>
              <a:t>Nicholls et al. (2025).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1290314" y="6973176"/>
            <a:ext cx="7330069" cy="851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11"/>
              </a:lnSpc>
            </a:pPr>
            <a:r>
              <a:rPr lang="en-US" sz="1426">
                <a:solidFill>
                  <a:srgbClr val="F3F6FB"/>
                </a:solidFill>
                <a:latin typeface="Aptos"/>
                <a:ea typeface="Aptos"/>
                <a:cs typeface="Aptos"/>
                <a:sym typeface="Aptos"/>
              </a:rPr>
              <a:t>Self-limited tidal heating and prolonged magma oceans in the L 98-59 system. Monthly Notices of the Royal Astronomical Society, 541, 2566 onward.</a:t>
            </a:r>
          </a:p>
        </p:txBody>
      </p:sp>
      <p:grpSp>
        <p:nvGrpSpPr>
          <p:cNvPr id="75" name="Group 75"/>
          <p:cNvGrpSpPr/>
          <p:nvPr/>
        </p:nvGrpSpPr>
        <p:grpSpPr>
          <a:xfrm>
            <a:off x="9353998" y="2133743"/>
            <a:ext cx="7866936" cy="1758544"/>
            <a:chOff x="0" y="0"/>
            <a:chExt cx="10489248" cy="2344725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10489311" cy="2344801"/>
            </a:xfrm>
            <a:custGeom>
              <a:avLst/>
              <a:gdLst/>
              <a:ahLst/>
              <a:cxnLst/>
              <a:rect l="l" t="t" r="r" b="b"/>
              <a:pathLst>
                <a:path w="10489311" h="2344801">
                  <a:moveTo>
                    <a:pt x="0" y="221615"/>
                  </a:moveTo>
                  <a:cubicBezTo>
                    <a:pt x="0" y="99187"/>
                    <a:pt x="99187" y="0"/>
                    <a:pt x="221615" y="0"/>
                  </a:cubicBezTo>
                  <a:lnTo>
                    <a:pt x="10267696" y="0"/>
                  </a:lnTo>
                  <a:cubicBezTo>
                    <a:pt x="10389997" y="0"/>
                    <a:pt x="10489311" y="99187"/>
                    <a:pt x="10489311" y="221615"/>
                  </a:cubicBezTo>
                  <a:lnTo>
                    <a:pt x="10489311" y="2123186"/>
                  </a:lnTo>
                  <a:cubicBezTo>
                    <a:pt x="10489311" y="2245487"/>
                    <a:pt x="10390124" y="2344801"/>
                    <a:pt x="10267696" y="2344801"/>
                  </a:cubicBezTo>
                  <a:lnTo>
                    <a:pt x="221615" y="2344801"/>
                  </a:lnTo>
                  <a:cubicBezTo>
                    <a:pt x="99187" y="2344674"/>
                    <a:pt x="0" y="2245487"/>
                    <a:pt x="0" y="2123186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sp>
        <p:nvSpPr>
          <p:cNvPr id="77" name="TextBox 77"/>
          <p:cNvSpPr txBox="1"/>
          <p:nvPr/>
        </p:nvSpPr>
        <p:spPr>
          <a:xfrm>
            <a:off x="9608706" y="2333539"/>
            <a:ext cx="7330069" cy="356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5"/>
              </a:lnSpc>
            </a:pPr>
            <a:r>
              <a:rPr lang="en-US" sz="1621" b="1">
                <a:solidFill>
                  <a:srgbClr val="B8A5FF"/>
                </a:solidFill>
                <a:latin typeface="Aptos Bold"/>
                <a:ea typeface="Aptos Bold"/>
                <a:cs typeface="Aptos Bold"/>
                <a:sym typeface="Aptos Bold"/>
              </a:rPr>
              <a:t>Nicholls et al. (2026).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608706" y="2800255"/>
            <a:ext cx="7330069" cy="851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11"/>
              </a:lnSpc>
            </a:pPr>
            <a:r>
              <a:rPr lang="en-US" sz="1426">
                <a:solidFill>
                  <a:srgbClr val="F3F6FB"/>
                </a:solidFill>
                <a:latin typeface="Aptos"/>
                <a:ea typeface="Aptos"/>
                <a:cs typeface="Aptos"/>
                <a:sym typeface="Aptos"/>
              </a:rPr>
              <a:t>Volatile-rich evolution of molten super-Earth L 98-59 d. Nature Astronomy, 10, 809–817. doi:10.1038/s41550-026-02815-8.</a:t>
            </a:r>
          </a:p>
        </p:txBody>
      </p:sp>
      <p:grpSp>
        <p:nvGrpSpPr>
          <p:cNvPr id="79" name="Group 79"/>
          <p:cNvGrpSpPr/>
          <p:nvPr/>
        </p:nvGrpSpPr>
        <p:grpSpPr>
          <a:xfrm>
            <a:off x="9353998" y="4220204"/>
            <a:ext cx="7866936" cy="1758544"/>
            <a:chOff x="0" y="0"/>
            <a:chExt cx="10489248" cy="2344725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10489311" cy="2344801"/>
            </a:xfrm>
            <a:custGeom>
              <a:avLst/>
              <a:gdLst/>
              <a:ahLst/>
              <a:cxnLst/>
              <a:rect l="l" t="t" r="r" b="b"/>
              <a:pathLst>
                <a:path w="10489311" h="2344801">
                  <a:moveTo>
                    <a:pt x="0" y="221615"/>
                  </a:moveTo>
                  <a:cubicBezTo>
                    <a:pt x="0" y="99187"/>
                    <a:pt x="99187" y="0"/>
                    <a:pt x="221615" y="0"/>
                  </a:cubicBezTo>
                  <a:lnTo>
                    <a:pt x="10267696" y="0"/>
                  </a:lnTo>
                  <a:cubicBezTo>
                    <a:pt x="10389997" y="0"/>
                    <a:pt x="10489311" y="99187"/>
                    <a:pt x="10489311" y="221615"/>
                  </a:cubicBezTo>
                  <a:lnTo>
                    <a:pt x="10489311" y="2123186"/>
                  </a:lnTo>
                  <a:cubicBezTo>
                    <a:pt x="10489311" y="2245487"/>
                    <a:pt x="10390124" y="2344801"/>
                    <a:pt x="10267696" y="2344801"/>
                  </a:cubicBezTo>
                  <a:lnTo>
                    <a:pt x="221615" y="2344801"/>
                  </a:lnTo>
                  <a:cubicBezTo>
                    <a:pt x="99187" y="2344674"/>
                    <a:pt x="0" y="2245487"/>
                    <a:pt x="0" y="2123186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sp>
        <p:nvSpPr>
          <p:cNvPr id="81" name="TextBox 81"/>
          <p:cNvSpPr txBox="1"/>
          <p:nvPr/>
        </p:nvSpPr>
        <p:spPr>
          <a:xfrm>
            <a:off x="9608706" y="4420010"/>
            <a:ext cx="7330069" cy="356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5"/>
              </a:lnSpc>
            </a:pPr>
            <a:r>
              <a:rPr lang="en-US" sz="1621" b="1">
                <a:solidFill>
                  <a:srgbClr val="B8A5FF"/>
                </a:solidFill>
                <a:latin typeface="Aptos Bold"/>
                <a:ea typeface="Aptos Bold"/>
                <a:cs typeface="Aptos Bold"/>
                <a:sym typeface="Aptos Bold"/>
              </a:rPr>
              <a:t>Cheverall et al. (2026).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9608706" y="4886716"/>
            <a:ext cx="7330069" cy="851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11"/>
              </a:lnSpc>
            </a:pPr>
            <a:r>
              <a:rPr lang="en-US" sz="1426">
                <a:solidFill>
                  <a:srgbClr val="F3F6FB"/>
                </a:solidFill>
                <a:latin typeface="Aptos"/>
                <a:ea typeface="Aptos"/>
                <a:cs typeface="Aptos"/>
                <a:sym typeface="Aptos"/>
              </a:rPr>
              <a:t>High-resolution ground-based spectroscopy and reported H₂S evidence for L 98-59 d, as cited in the project bibliography.</a:t>
            </a:r>
          </a:p>
        </p:txBody>
      </p:sp>
      <p:grpSp>
        <p:nvGrpSpPr>
          <p:cNvPr id="83" name="Group 83"/>
          <p:cNvGrpSpPr/>
          <p:nvPr/>
        </p:nvGrpSpPr>
        <p:grpSpPr>
          <a:xfrm>
            <a:off x="9353998" y="6306664"/>
            <a:ext cx="7866936" cy="1758544"/>
            <a:chOff x="0" y="0"/>
            <a:chExt cx="10489248" cy="2344725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10489311" cy="2344801"/>
            </a:xfrm>
            <a:custGeom>
              <a:avLst/>
              <a:gdLst/>
              <a:ahLst/>
              <a:cxnLst/>
              <a:rect l="l" t="t" r="r" b="b"/>
              <a:pathLst>
                <a:path w="10489311" h="2344801">
                  <a:moveTo>
                    <a:pt x="0" y="221615"/>
                  </a:moveTo>
                  <a:cubicBezTo>
                    <a:pt x="0" y="99187"/>
                    <a:pt x="99187" y="0"/>
                    <a:pt x="221615" y="0"/>
                  </a:cubicBezTo>
                  <a:lnTo>
                    <a:pt x="10267696" y="0"/>
                  </a:lnTo>
                  <a:cubicBezTo>
                    <a:pt x="10389997" y="0"/>
                    <a:pt x="10489311" y="99187"/>
                    <a:pt x="10489311" y="221615"/>
                  </a:cubicBezTo>
                  <a:lnTo>
                    <a:pt x="10489311" y="2123186"/>
                  </a:lnTo>
                  <a:cubicBezTo>
                    <a:pt x="10489311" y="2245487"/>
                    <a:pt x="10390124" y="2344801"/>
                    <a:pt x="10267696" y="2344801"/>
                  </a:cubicBezTo>
                  <a:lnTo>
                    <a:pt x="221615" y="2344801"/>
                  </a:lnTo>
                  <a:cubicBezTo>
                    <a:pt x="99187" y="2344674"/>
                    <a:pt x="0" y="2245487"/>
                    <a:pt x="0" y="2123186"/>
                  </a:cubicBezTo>
                  <a:close/>
                </a:path>
              </a:pathLst>
            </a:custGeom>
            <a:solidFill>
              <a:srgbClr val="101F32"/>
            </a:solidFill>
            <a:ln w="15252" cap="sq">
              <a:solidFill>
                <a:srgbClr val="2A4057"/>
              </a:solidFill>
              <a:prstDash val="solid"/>
              <a:miter/>
            </a:ln>
          </p:spPr>
        </p:sp>
      </p:grpSp>
      <p:sp>
        <p:nvSpPr>
          <p:cNvPr id="85" name="TextBox 85"/>
          <p:cNvSpPr txBox="1"/>
          <p:nvPr/>
        </p:nvSpPr>
        <p:spPr>
          <a:xfrm>
            <a:off x="9608706" y="6506470"/>
            <a:ext cx="7330069" cy="356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5"/>
              </a:lnSpc>
            </a:pPr>
            <a:r>
              <a:rPr lang="en-US" sz="1621" b="1">
                <a:solidFill>
                  <a:srgbClr val="B8A5FF"/>
                </a:solidFill>
                <a:latin typeface="Aptos Bold"/>
                <a:ea typeface="Aptos Bold"/>
                <a:cs typeface="Aptos Bold"/>
                <a:sym typeface="Aptos Bold"/>
              </a:rPr>
              <a:t>Sulcanese et al. (2024); Bhiravarasu et al. (2026); Sulcanese et al. (2026).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9608706" y="6973176"/>
            <a:ext cx="7330069" cy="851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11"/>
              </a:lnSpc>
            </a:pPr>
            <a:r>
              <a:rPr lang="en-US" sz="1426">
                <a:solidFill>
                  <a:srgbClr val="F3F6FB"/>
                </a:solidFill>
                <a:latin typeface="Aptos"/>
                <a:ea typeface="Aptos"/>
                <a:cs typeface="Aptos"/>
                <a:sym typeface="Aptos"/>
              </a:rPr>
              <a:t>Evidence and subsequent debate over radar-based claims of ongoing volcanism on Venus. Nature Astronomy. doi:10.1038/s41550-024-02272-1; 10.1038/s41550-026-02832-7; 10.1038/s41550-026-02833-6.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2263</Words>
  <Application>Microsoft Office PowerPoint</Application>
  <PresentationFormat>Custom</PresentationFormat>
  <Paragraphs>347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Acumin Variable Concept Black</vt:lpstr>
      <vt:lpstr>Aptos Italics</vt:lpstr>
      <vt:lpstr>Aptos Bold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Geodynamic Drivers and Magmatic Mechanisms of Volcanism on Venus and Io,</dc:title>
  <dc:creator>Saumya Kumari</dc:creator>
  <cp:lastModifiedBy>Saumya Kumari</cp:lastModifiedBy>
  <cp:revision>3</cp:revision>
  <dcterms:created xsi:type="dcterms:W3CDTF">2006-08-16T00:00:00Z</dcterms:created>
  <dcterms:modified xsi:type="dcterms:W3CDTF">2026-10-23T05:21:27Z</dcterms:modified>
  <dc:identifier>DAHYUiqm74o</dc:identifier>
</cp:coreProperties>
</file>