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1" r:id="rId1"/>
  </p:sldMasterIdLst>
  <p:notesMasterIdLst>
    <p:notesMasterId r:id="rId14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662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66991-019F-4408-9A85-FC7F0E99AC41}" type="datetimeFigureOut">
              <a:rPr lang="en-AU" smtClean="0"/>
              <a:t>23/10/2026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388AEE-5AAB-47A8-8BF4-3301E40D85A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8477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=""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EC3AC0BF-04B5-45FC-88AB-124D78860A3D}" type="datetime1">
              <a:rPr lang="en-AU" smtClean="0"/>
              <a:t>23/10/2026</a:t>
            </a:fld>
            <a:endParaRPr lang="en-AU"/>
          </a:p>
        </p:txBody>
      </p:sp>
      <p:sp>
        <p:nvSpPr>
          <p:cNvPr id="14" name="Slide Number Placeholder 13">
            <a:extLst>
              <a:ext uri="{FF2B5EF4-FFF2-40B4-BE49-F238E27FC236}">
                <a16:creationId xmlns=""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095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extLst>
    <p:ext uri="{DCECCB84-F9BA-43D5-87BE-67443E8EF086}">
      <p15:sldGuideLst xmlns=""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0AB7B1-3688-4FD9-9253-32DDF457B750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68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FB7902-D0CF-4732-94EC-B063C942251F}" type="datetime1">
              <a:rPr lang="en-AU" smtClean="0"/>
              <a:t>23/10/2026</a:t>
            </a:fld>
            <a:endParaRPr lang="en-AU"/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1DABF624-39B6-C7A2-98E7-26593626B42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147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extLst>
    <p:ext uri="{DCECCB84-F9BA-43D5-87BE-67443E8EF086}">
      <p15:sldGuideLst xmlns=""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A10B934F-7AD0-6CA4-BC4D-9CC30854BF9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B227-952D-47FF-9145-25D8F095D5B3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579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extLst>
    <p:ext uri="{DCECCB84-F9BA-43D5-87BE-67443E8EF086}">
      <p15:sldGuideLst xmlns=""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BB784C-58F5-48F4-B9D6-14DED8BE5732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C4D523C5-E38D-F0DE-48C0-B6B8404B63B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80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extLst>
    <p:ext uri="{DCECCB84-F9BA-43D5-87BE-67443E8EF086}">
      <p15:sldGuideLst xmlns=""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=""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B5B47D7-E14F-4FFA-9570-0AA71FAFFCBD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514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82CA8A-C0C6-4C9B-AFCF-3B9E457662C2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ECD2C868-CE73-A5B1-1389-62A23B14E0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372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1B9A62-FA6A-4721-B828-1EB42F2FA0D4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EF4378AB-83E7-8777-F6CD-8F19BA4FEE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404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27810D-150F-436B-8C93-7957ED42D00F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C8293A07-68F2-BD10-B738-E87F3F3D8C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02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=""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9" name="Date Placeholder 4">
            <a:extLst>
              <a:ext uri="{FF2B5EF4-FFF2-40B4-BE49-F238E27FC236}">
                <a16:creationId xmlns=""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6CD40A1-EAB0-4AD7-9489-25C55B7348DC}" type="datetime1">
              <a:rPr lang="en-AU" smtClean="0"/>
              <a:t>23/10/2026</a:t>
            </a:fld>
            <a:endParaRPr lang="en-AU"/>
          </a:p>
        </p:txBody>
      </p:sp>
      <p:sp>
        <p:nvSpPr>
          <p:cNvPr id="11" name="Slide Number Placeholder 6">
            <a:extLst>
              <a:ext uri="{FF2B5EF4-FFF2-40B4-BE49-F238E27FC236}">
                <a16:creationId xmlns=""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50E2A219-E459-07B3-1ED3-CBF7D239BE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92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DF483F68-3490-71E7-A7DA-DA46BC485F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6B17ED02-33AF-4A2E-9DDE-CC5AC5801231}" type="datetime1">
              <a:rPr lang="en-AU" smtClean="0"/>
              <a:t>23/10/2026</a:t>
            </a:fld>
            <a:endParaRPr lang="en-AU"/>
          </a:p>
        </p:txBody>
      </p:sp>
      <p:sp>
        <p:nvSpPr>
          <p:cNvPr id="9" name="Footer Placeholder 8">
            <a:extLst>
              <a:ext uri="{FF2B5EF4-FFF2-40B4-BE49-F238E27FC236}">
                <a16:creationId xmlns=""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10" name="Slide Number Placeholder 9">
            <a:extLst>
              <a:ext uri="{FF2B5EF4-FFF2-40B4-BE49-F238E27FC236}">
                <a16:creationId xmlns=""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263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9BC07157-DE89-FE2F-0547-2E4055913A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ACD6EC3D-F79E-4A53-B3A9-C014FAABB011}" type="datetime1">
              <a:rPr lang="en-AU" smtClean="0"/>
              <a:t>23/10/2026</a:t>
            </a:fld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=""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45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3C626C00-7A36-46A2-880D-F484910B34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DCD00292-FC16-4909-9527-3FDD754B41CB}" type="datetime1">
              <a:rPr lang="en-AU" smtClean="0"/>
              <a:t>23/10/2026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522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1481977D-48BC-F135-96F9-1655E4BEE6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=""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D5F40ABF-8120-4311-A9B6-B3E728B4AD05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347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B18BEB48-A052-9364-6EF6-F698004CA57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=""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C7D7695C-65AF-4830-855F-31E1E12E46ED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948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=""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D9E7C8-E0C2-4903-9B95-3E5C0BCD4628}" type="datetime1">
              <a:rPr lang="en-AU" smtClean="0"/>
              <a:t>23/10/2026</a:t>
            </a:fld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2A2B6090-1D21-5610-7943-4C4F96A6C7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33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16" name="Picture Placeholder 15">
            <a:extLst>
              <a:ext uri="{FF2B5EF4-FFF2-40B4-BE49-F238E27FC236}">
                <a16:creationId xmlns=""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FB107E8-6059-43CB-A1D2-EC6593479B88}" type="datetime1">
              <a:rPr lang="en-AU" smtClean="0"/>
              <a:t>23/10/2026</a:t>
            </a:fld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619C3A72-7CAE-129F-7490-B687280EF1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82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=""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3" name="Date Placeholder 4">
            <a:extLst>
              <a:ext uri="{FF2B5EF4-FFF2-40B4-BE49-F238E27FC236}">
                <a16:creationId xmlns=""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56A0F918-61F6-4944-9970-07E84ADCDFC4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Slide Number Placeholder 6">
            <a:extLst>
              <a:ext uri="{FF2B5EF4-FFF2-40B4-BE49-F238E27FC236}">
                <a16:creationId xmlns=""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018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=""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BD587F-95D6-4896-B77B-677B476A888C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00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extLst>
    <p:ext uri="{DCECCB84-F9BA-43D5-87BE-67443E8EF086}">
      <p15:sldGuideLst xmlns=""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F89205-660F-4A55-A7BC-234F42A5998F}" type="datetime1">
              <a:rPr lang="en-AU" smtClean="0"/>
              <a:t>23/10/2026</a:t>
            </a:fld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  <p:sp>
        <p:nvSpPr>
          <p:cNvPr id="6" name="Freeform: Shape 15">
            <a:extLst>
              <a:ext uri="{FF2B5EF4-FFF2-40B4-BE49-F238E27FC236}">
                <a16:creationId xmlns="" xmlns:a16="http://schemas.microsoft.com/office/drawing/2014/main" id="{8EFA7EFC-C6F9-B1D5-025F-824C1CE9A2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2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=""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8" name="Content Placeholder 8">
            <a:extLst>
              <a:ext uri="{FF2B5EF4-FFF2-40B4-BE49-F238E27FC236}">
                <a16:creationId xmlns=""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="" xmlns:a16="http://schemas.microsoft.com/office/drawing/2014/main" id="{9F353A57-FA3C-A68C-4908-E774A52CB1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D76B85-CD40-44A8-8672-16DBA50851D5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178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extLst>
    <p:ext uri="{DCECCB84-F9BA-43D5-87BE-67443E8EF086}">
      <p15:sldGuideLst xmlns=""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=""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6B8DDC-FCE2-48E4-B7D5-0B0CAC1F5BC3}" type="datetime1">
              <a:rPr lang="en-AU" smtClean="0"/>
              <a:t>23/10/2026</a:t>
            </a:fld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8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=""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=""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1874F4-8801-4FA7-841C-371E3B479C0D}" type="datetime1">
              <a:rPr lang="en-AU" smtClean="0"/>
              <a:t>23/10/2026</a:t>
            </a:fld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21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=""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9A8563-C79E-40A5-B70F-F25A4F68CB2C}" type="datetime1">
              <a:rPr lang="en-AU" smtClean="0"/>
              <a:t>23/10/2026</a:t>
            </a:fld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560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A0CBAC-A286-48B3-8FD9-EACD8F449AC1}" type="datetime1">
              <a:rPr lang="en-AU" smtClean="0"/>
              <a:t>23/10/2026</a:t>
            </a:fld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44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3617B9-3365-4D7F-AED1-10E358DFDF61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52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=""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2" name="Content Placeholder 7">
            <a:extLst>
              <a:ext uri="{FF2B5EF4-FFF2-40B4-BE49-F238E27FC236}">
                <a16:creationId xmlns=""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F914A06-68A9-4453-A6A3-6BABA7BEBD27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994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extLst>
    <p:ext uri="{DCECCB84-F9BA-43D5-87BE-67443E8EF086}">
      <p15:sldGuideLst xmlns=""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6222" y="1246912"/>
            <a:ext cx="8919556" cy="3050766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1378" y="5345199"/>
            <a:ext cx="7289245" cy="118403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8FE9B-04B4-4203-A077-1617F70F7309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37833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extLst>
    <p:ext uri="{DCECCB84-F9BA-43D5-87BE-67443E8EF086}">
      <p15:sldGuideLst xmlns=""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D12A8E9C-A778-41BA-9276-15F2D940624E}" type="datetime1">
              <a:rPr lang="en-AU" smtClean="0"/>
              <a:t>23/10/2026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86602660-8B33-4A28-A6E4-B8116824F8B5}" type="slidenum">
              <a:rPr lang="en-AU" smtClean="0"/>
              <a:t>‹#›</a:t>
            </a:fld>
            <a:endParaRPr lang="en-AU"/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680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  <p:sldLayoutId id="2147484024" r:id="rId13"/>
    <p:sldLayoutId id="2147484025" r:id="rId14"/>
    <p:sldLayoutId id="2147484026" r:id="rId15"/>
    <p:sldLayoutId id="2147484027" r:id="rId16"/>
    <p:sldLayoutId id="2147484028" r:id="rId17"/>
    <p:sldLayoutId id="2147484029" r:id="rId18"/>
    <p:sldLayoutId id="2147484030" r:id="rId19"/>
    <p:sldLayoutId id="2147484031" r:id="rId20"/>
    <p:sldLayoutId id="2147484032" r:id="rId21"/>
    <p:sldLayoutId id="2147484033" r:id="rId22"/>
    <p:sldLayoutId id="2147484034" r:id="rId23"/>
    <p:sldLayoutId id="2147484035" r:id="rId24"/>
    <p:sldLayoutId id="2147484036" r:id="rId25"/>
    <p:sldLayoutId id="2147484037" r:id="rId26"/>
    <p:sldLayoutId id="2147484038" r:id="rId27"/>
    <p:sldLayoutId id="2147484039" r:id="rId28"/>
  </p:sldLayoutIdLst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63" y="1466029"/>
            <a:ext cx="5551037" cy="3925942"/>
          </a:xfrm>
          <a:prstGeom prst="rect">
            <a:avLst/>
          </a:prstGeom>
        </p:spPr>
      </p:pic>
      <p:sp>
        <p:nvSpPr>
          <p:cNvPr id="3" name="AutoShape 2" descr="blob:https://web.whatsapp.com/e56ef3b6-8c28-4476-8d06-30a531a18b6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blob:https://web.whatsapp.com/e56ef3b6-8c28-4476-8d06-30a531a18b6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blob:https://web.whatsapp.com/e56ef3b6-8c28-4476-8d06-30a531a18b6c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552" y="160338"/>
            <a:ext cx="1987300" cy="19095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8" t="18526" r="4012" b="18737"/>
          <a:stretch/>
        </p:blipFill>
        <p:spPr>
          <a:xfrm>
            <a:off x="6511607" y="261195"/>
            <a:ext cx="2502570" cy="17078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68169" y="4791806"/>
            <a:ext cx="40222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 err="1">
                <a:solidFill>
                  <a:schemeClr val="accent2">
                    <a:lumMod val="50000"/>
                  </a:schemeClr>
                </a:solidFill>
                <a:latin typeface="Acumin Variable Concept Black" pitchFamily="34" charset="0"/>
              </a:rPr>
              <a:t>Thinuri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  <a:latin typeface="Acumin Variable Concept Black" pitchFamily="34" charset="0"/>
              </a:rPr>
              <a:t> </a:t>
            </a:r>
            <a:r>
              <a:rPr lang="en-AU" b="1" dirty="0" err="1">
                <a:solidFill>
                  <a:schemeClr val="accent2">
                    <a:lumMod val="50000"/>
                  </a:schemeClr>
                </a:solidFill>
                <a:latin typeface="Acumin Variable Concept Black" pitchFamily="34" charset="0"/>
              </a:rPr>
              <a:t>Gawesha</a:t>
            </a:r>
            <a:r>
              <a:rPr lang="en-AU" b="1" dirty="0">
                <a:solidFill>
                  <a:schemeClr val="accent2">
                    <a:lumMod val="50000"/>
                  </a:schemeClr>
                </a:solidFill>
                <a:latin typeface="Acumin Variable Concept Black" pitchFamily="34" charset="0"/>
              </a:rPr>
              <a:t> </a:t>
            </a:r>
            <a:r>
              <a:rPr lang="en-AU" b="1" dirty="0" err="1" smtClean="0">
                <a:solidFill>
                  <a:schemeClr val="accent2">
                    <a:lumMod val="50000"/>
                  </a:schemeClr>
                </a:solidFill>
                <a:latin typeface="Acumin Variable Concept Black" pitchFamily="34" charset="0"/>
              </a:rPr>
              <a:t>Rajapaksha</a:t>
            </a:r>
            <a:endParaRPr lang="en-AU" b="1" dirty="0" smtClean="0">
              <a:solidFill>
                <a:schemeClr val="accent2">
                  <a:lumMod val="50000"/>
                </a:schemeClr>
              </a:solidFill>
              <a:latin typeface="Acumin Variable Concept Black" pitchFamily="34" charset="0"/>
            </a:endParaRPr>
          </a:p>
          <a:p>
            <a:pPr algn="ctr"/>
            <a:endParaRPr lang="en-AU" b="1" dirty="0" smtClean="0">
              <a:solidFill>
                <a:schemeClr val="accent2">
                  <a:lumMod val="50000"/>
                </a:schemeClr>
              </a:solidFill>
              <a:latin typeface="Acumin Variable Concept Black" pitchFamily="34" charset="0"/>
            </a:endParaRPr>
          </a:p>
          <a:p>
            <a:pPr algn="ctr"/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cumin Variable Concept Black" pitchFamily="34" charset="0"/>
              </a:rPr>
              <a:t>Ceylon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cumin Variable Concept Black" pitchFamily="34" charset="0"/>
              </a:rPr>
              <a:t>Institute of Space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cumin Variable Concept Black" pitchFamily="34" charset="0"/>
              </a:rPr>
              <a:t>Science</a:t>
            </a:r>
          </a:p>
          <a:p>
            <a:pPr algn="ctr"/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cumin Variable Concept Black" pitchFamily="34" charset="0"/>
              </a:rPr>
              <a:t>Sri Lanka</a:t>
            </a:r>
            <a:endParaRPr lang="en-GB" dirty="0">
              <a:solidFill>
                <a:schemeClr val="accent2">
                  <a:lumMod val="50000"/>
                </a:schemeClr>
              </a:solidFill>
              <a:latin typeface="Acumin Variable Concept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948" y="465138"/>
            <a:ext cx="622882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</a:rPr>
              <a:t>Session: Exoplanets</a:t>
            </a:r>
            <a:r>
              <a:rPr lang="en-GB" sz="2800" b="1" dirty="0">
                <a:solidFill>
                  <a:srgbClr val="C00000"/>
                </a:solidFill>
              </a:rPr>
              <a:t>, </a:t>
            </a:r>
            <a:r>
              <a:rPr lang="en-GB" sz="2800" b="1" dirty="0" smtClean="0">
                <a:solidFill>
                  <a:srgbClr val="C00000"/>
                </a:solidFill>
              </a:rPr>
              <a:t>Icy </a:t>
            </a:r>
            <a:r>
              <a:rPr lang="en-GB" sz="2800" b="1" dirty="0">
                <a:solidFill>
                  <a:srgbClr val="C00000"/>
                </a:solidFill>
              </a:rPr>
              <a:t>moons, </a:t>
            </a:r>
            <a:r>
              <a:rPr lang="en-GB" sz="2800" b="1" dirty="0" smtClean="0">
                <a:solidFill>
                  <a:srgbClr val="C00000"/>
                </a:solidFill>
              </a:rPr>
              <a:t>Asteroids</a:t>
            </a:r>
            <a:endParaRPr lang="en-GB" sz="2800" b="1" dirty="0">
              <a:solidFill>
                <a:srgbClr val="C00000"/>
              </a:solidFill>
            </a:endParaRPr>
          </a:p>
          <a:p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0375" y="6389389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PCS 2026 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76165" y="6389389"/>
            <a:ext cx="1145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23 - 10 - 2026</a:t>
            </a:r>
            <a:endParaRPr lang="en-GB" sz="14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6" b="11372"/>
          <a:stretch/>
        </p:blipFill>
        <p:spPr>
          <a:xfrm>
            <a:off x="8570178" y="2189559"/>
            <a:ext cx="1870523" cy="247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0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A645E5-3248-566E-B9D1-322E9032C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2113" y="2682919"/>
            <a:ext cx="6447493" cy="2707038"/>
          </a:xfrm>
        </p:spPr>
        <p:txBody>
          <a:bodyPr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2800" b="1" dirty="0">
                <a:solidFill>
                  <a:schemeClr val="tx1">
                    <a:alpha val="90000"/>
                  </a:schemeClr>
                </a:solidFill>
                <a:latin typeface="Bahnschrift SemiBold" panose="020B0502040204020203" pitchFamily="34" charset="0"/>
              </a:rPr>
              <a:t>A Computational model to generate artificial L4/L5 states via auxiliary mass systems in the Jovian circular restricted three body problem to investigate Europa</a:t>
            </a:r>
            <a:endParaRPr lang="en-AU" sz="4800" b="1" dirty="0">
              <a:solidFill>
                <a:schemeClr val="tx1">
                  <a:alpha val="90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87BE06C-CBA0-2871-5C35-9AA58E7C2A17}"/>
              </a:ext>
            </a:extLst>
          </p:cNvPr>
          <p:cNvSpPr txBox="1"/>
          <p:nvPr/>
        </p:nvSpPr>
        <p:spPr>
          <a:xfrm>
            <a:off x="7629670" y="1144877"/>
            <a:ext cx="44572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By: Saumya Pathirana &amp; Thinuri Rajapaksha</a:t>
            </a:r>
          </a:p>
          <a:p>
            <a:r>
              <a:rPr lang="en-AU" b="1" dirty="0"/>
              <a:t>Speaker: Thinuri Rajapaksha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401FD32D-6B4A-C462-773B-7C6A58CF95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99977" y="1503516"/>
            <a:ext cx="6858002" cy="385096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0375" y="6389389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PCS 2026 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76165" y="6389389"/>
            <a:ext cx="1145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23 - 10 - 2026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50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BDEC89-BDBF-1151-0491-2B4D43B59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accent1">
                    <a:lumMod val="50000"/>
                  </a:schemeClr>
                </a:solidFill>
              </a:rPr>
              <a:t>TABLE OF CONTENTS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8D46194-A0B9-C0D7-4B90-9665CE971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2000" dirty="0"/>
              <a:t>Introduction……………………………………………………………………………………………….03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/>
              <a:t>Stage 1 – First successful configuration………………………………………………………….04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/>
              <a:t>Stage 2 – Search for smaller masses……………………………………………………………….05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/>
              <a:t>Stage 3 – Stability test………………………………………………………………………………….06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/>
              <a:t>Stage 4 – Natural system control…………………………………………………………………...07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/>
              <a:t>Stage 5 – Simultaneous search……………………………………………………………………...08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/>
              <a:t>Stage 6 – Sanity check and refined search………………………………………………………09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/>
              <a:t>Stage 7 – Coarse to fine minimum mass search………………………………………………10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/>
              <a:t>Summary……………………………………………………………………………………………………11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0375" y="6389389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PCS 2026 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76165" y="6389389"/>
            <a:ext cx="1145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23 - 10 - 2026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89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C6A066-8EE5-BE4A-E33A-A81B5A14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accent1">
                    <a:lumMod val="50000"/>
                  </a:schemeClr>
                </a:solidFill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769339D-EDE5-2B5A-6F93-330DCD747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84" y="1810388"/>
            <a:ext cx="6615756" cy="4728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A simplified Jupiter–Europa rotating-frame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 Criteria for a successful configuration;</a:t>
            </a:r>
          </a:p>
          <a:p>
            <a:pPr marL="0" indent="0">
              <a:buNone/>
            </a:pPr>
            <a:r>
              <a:rPr lang="en-AU" sz="2000" dirty="0"/>
              <a:t> </a:t>
            </a:r>
          </a:p>
          <a:p>
            <a:pPr marL="0" indent="0">
              <a:buNone/>
            </a:pPr>
            <a:r>
              <a:rPr lang="en-AU" sz="2000" b="1" dirty="0"/>
              <a:t>Positioning:</a:t>
            </a:r>
            <a:r>
              <a:rPr lang="en-AU" sz="2000" dirty="0"/>
              <a:t> equilibrium position &lt; 5000km from the target.(L5-like     point)</a:t>
            </a:r>
          </a:p>
          <a:p>
            <a:pPr marL="0" indent="0">
              <a:buNone/>
            </a:pPr>
            <a:r>
              <a:rPr lang="en-AU" sz="2000" dirty="0"/>
              <a:t> </a:t>
            </a:r>
          </a:p>
          <a:p>
            <a:pPr marL="0" indent="0">
              <a:buNone/>
            </a:pPr>
            <a:r>
              <a:rPr lang="en-AU" sz="2000" b="1" dirty="0"/>
              <a:t>Stability:</a:t>
            </a:r>
            <a:r>
              <a:rPr lang="en-AU" sz="2000" dirty="0"/>
              <a:t> At a slight perturbation, maximum excursion &lt; 0.05 normalized distance units</a:t>
            </a:r>
          </a:p>
          <a:p>
            <a:pPr marL="0" indent="0">
              <a:buNone/>
            </a:pPr>
            <a:r>
              <a:rPr lang="en-AU" sz="2000" dirty="0"/>
              <a:t>         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DEECEBD-5F26-70F9-A984-DDFB6DC8D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913" y="1060067"/>
            <a:ext cx="4397434" cy="51049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460375" y="6389389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PCS 2026 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76165" y="6389389"/>
            <a:ext cx="1145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23 - 10 - 2026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19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D2AFB5-2F15-DFAF-B412-97B54D30D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b="1" dirty="0">
                <a:solidFill>
                  <a:schemeClr val="accent1">
                    <a:lumMod val="50000"/>
                  </a:schemeClr>
                </a:solidFill>
              </a:rPr>
              <a:t>Stage 1 - First successful configuration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4A054117-F191-5AD2-C0AE-5D7DFF3903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AU" sz="2000" dirty="0"/>
                  <a:t>Coordinates 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AU" i="1">
                            <a:latin typeface="Cambria Math"/>
                          </a:rPr>
                        </m:ctrlPr>
                      </m:d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0.9900,−0.0200</m:t>
                        </m:r>
                      </m:e>
                    </m:d>
                  </m:oMath>
                </a14:m>
                <a:endParaRPr lang="en-AU" sz="2000" dirty="0"/>
              </a:p>
              <a:p>
                <a:pPr>
                  <a:lnSpc>
                    <a:spcPct val="150000"/>
                  </a:lnSpc>
                </a:pPr>
                <a:r>
                  <a:rPr lang="en-AU" sz="2000" dirty="0"/>
                  <a:t>Distance from the target : 1,612.09 km</a:t>
                </a:r>
              </a:p>
              <a:p>
                <a:pPr>
                  <a:lnSpc>
                    <a:spcPct val="150000"/>
                  </a:lnSpc>
                </a:pPr>
                <a:r>
                  <a:rPr lang="en-AU" sz="2000" dirty="0"/>
                  <a:t>Max excursion : 0.03825 normalized units</a:t>
                </a:r>
              </a:p>
              <a:p>
                <a:pPr>
                  <a:lnSpc>
                    <a:spcPct val="150000"/>
                  </a:lnSpc>
                </a:pPr>
                <a:r>
                  <a:rPr lang="en-AU" sz="2000" dirty="0"/>
                  <a:t>Auxiliary source mass : 1% of Europa</a:t>
                </a:r>
              </a:p>
              <a:p>
                <a:pPr>
                  <a:lnSpc>
                    <a:spcPct val="150000"/>
                  </a:lnSpc>
                </a:pPr>
                <a:endParaRPr lang="en-AU" sz="2000" dirty="0"/>
              </a:p>
              <a:p>
                <a:pPr>
                  <a:lnSpc>
                    <a:spcPct val="100000"/>
                  </a:lnSpc>
                </a:pPr>
                <a:r>
                  <a:rPr lang="en-AU" sz="2000" b="1" dirty="0"/>
                  <a:t>Important : Both stability and positioning are tested.</a:t>
                </a:r>
              </a:p>
              <a:p>
                <a:pPr>
                  <a:lnSpc>
                    <a:spcPct val="100000"/>
                  </a:lnSpc>
                </a:pPr>
                <a:r>
                  <a:rPr lang="en-AU" sz="2000" b="1" dirty="0"/>
                  <a:t>                    Thus confirmed the feasibility of the model.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054117-F191-5AD2-C0AE-5D7DFF3903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874D43E-BE49-9EC1-2E9E-FBDE18A87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8730" y="1498018"/>
            <a:ext cx="4889597" cy="4000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460375" y="6389389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PCS 2026 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76165" y="6389389"/>
            <a:ext cx="1145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23 - 10 - 2026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55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19B682-7564-CDB0-18AC-D88F733AB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b="1" dirty="0">
                <a:solidFill>
                  <a:schemeClr val="accent1">
                    <a:lumMod val="50000"/>
                  </a:schemeClr>
                </a:solidFill>
              </a:rPr>
              <a:t>Stage 2 - Search for smaller masses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05121E19-AC28-EF32-6A7D-E71978D67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AU" sz="2000" dirty="0"/>
              <a:t>Tested 11 masses of range 1% to 0.01% of Europa.</a:t>
            </a:r>
          </a:p>
          <a:p>
            <a:pPr>
              <a:lnSpc>
                <a:spcPct val="200000"/>
              </a:lnSpc>
            </a:pPr>
            <a:r>
              <a:rPr lang="en-AU" sz="2000" b="1" dirty="0"/>
              <a:t>Results </a:t>
            </a:r>
          </a:p>
          <a:p>
            <a:pPr>
              <a:lnSpc>
                <a:spcPct val="100000"/>
              </a:lnSpc>
            </a:pPr>
            <a:r>
              <a:rPr lang="en-AU" sz="2000" dirty="0"/>
              <a:t>Coordinates :</a:t>
            </a:r>
            <a:r>
              <a:rPr lang="en-AU" b="1" dirty="0"/>
              <a:t>(</a:t>
            </a:r>
            <a:r>
              <a:rPr lang="en-AU" dirty="0"/>
              <a:t>0.9970,-0.0050).</a:t>
            </a:r>
            <a:endParaRPr lang="en-AU" sz="2000" dirty="0"/>
          </a:p>
          <a:p>
            <a:pPr>
              <a:lnSpc>
                <a:spcPct val="150000"/>
              </a:lnSpc>
            </a:pPr>
            <a:r>
              <a:rPr lang="en-AU" sz="2000" dirty="0"/>
              <a:t>Distance from the target : </a:t>
            </a:r>
            <a:r>
              <a:rPr lang="en-AU" dirty="0"/>
              <a:t>548.64 km </a:t>
            </a:r>
          </a:p>
          <a:p>
            <a:pPr>
              <a:lnSpc>
                <a:spcPct val="150000"/>
              </a:lnSpc>
            </a:pPr>
            <a:r>
              <a:rPr lang="en-AU" sz="2000" dirty="0"/>
              <a:t>Auxiliary source mass : 0.01% of Europa</a:t>
            </a:r>
          </a:p>
          <a:p>
            <a:pPr>
              <a:lnSpc>
                <a:spcPct val="150000"/>
              </a:lnSpc>
            </a:pPr>
            <a:endParaRPr lang="en-AU" sz="2000" dirty="0"/>
          </a:p>
          <a:p>
            <a:pPr>
              <a:lnSpc>
                <a:spcPct val="150000"/>
              </a:lnSpc>
            </a:pPr>
            <a:r>
              <a:rPr lang="en-AU" sz="2000" b="1" dirty="0"/>
              <a:t>Important : No stability test is performed.</a:t>
            </a:r>
          </a:p>
          <a:p>
            <a:pPr>
              <a:lnSpc>
                <a:spcPct val="150000"/>
              </a:lnSpc>
            </a:pPr>
            <a:endParaRPr lang="en-AU" sz="2000" dirty="0"/>
          </a:p>
          <a:p>
            <a:pPr>
              <a:lnSpc>
                <a:spcPct val="100000"/>
              </a:lnSpc>
            </a:pPr>
            <a:endParaRPr lang="en-AU" sz="2000" b="1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753D272-6E01-E141-4AB6-150230772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024" y="2584720"/>
            <a:ext cx="5531272" cy="3691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460375" y="6389389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PCS 2026 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76165" y="6389389"/>
            <a:ext cx="1145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23 - 10 - 2026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99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AAADDB-1106-F67F-7000-F04CE5AAA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accent1">
                    <a:lumMod val="50000"/>
                  </a:schemeClr>
                </a:solidFill>
              </a:rPr>
              <a:t>Stage 3 - Stability test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EF18C5-4A2B-495A-024C-98A9BD7C0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6272784" cy="492500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AU" sz="2000" dirty="0"/>
              <a:t>Stability test for configurations obtained in stage 2. </a:t>
            </a:r>
          </a:p>
          <a:p>
            <a:pPr>
              <a:lnSpc>
                <a:spcPct val="200000"/>
              </a:lnSpc>
            </a:pPr>
            <a:r>
              <a:rPr lang="en-AU" sz="2400" b="1" dirty="0"/>
              <a:t>Results</a:t>
            </a:r>
            <a:r>
              <a:rPr lang="en-AU" sz="2000" b="1" dirty="0"/>
              <a:t> </a:t>
            </a:r>
          </a:p>
          <a:p>
            <a:r>
              <a:rPr lang="en-AU" sz="2000" dirty="0"/>
              <a:t>Max excursions range : 130.49 to 132.79 normalized units. (results &gt; 0.05 normalized units.)</a:t>
            </a:r>
          </a:p>
          <a:p>
            <a:r>
              <a:rPr lang="en-AU" sz="2000" dirty="0"/>
              <a:t>All configurations failed. </a:t>
            </a:r>
          </a:p>
          <a:p>
            <a:endParaRPr lang="en-AU" sz="2000" dirty="0"/>
          </a:p>
          <a:p>
            <a:r>
              <a:rPr lang="en-AU" sz="2000" b="1" dirty="0"/>
              <a:t>Important : Only stability tests are carried out.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733D62F-B0AA-82ED-36BE-A4A3DB531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26" b="-1991"/>
          <a:stretch>
            <a:fillRect/>
          </a:stretch>
        </p:blipFill>
        <p:spPr>
          <a:xfrm>
            <a:off x="7041643" y="1658679"/>
            <a:ext cx="4470653" cy="4572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460375" y="6389389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PCS 2026 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76165" y="6389389"/>
            <a:ext cx="1145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23 - 10 - 2026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14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C8AFA8C-F553-0D64-2E2F-3CB88EA9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b="1" dirty="0">
                <a:solidFill>
                  <a:schemeClr val="accent1">
                    <a:lumMod val="50000"/>
                  </a:schemeClr>
                </a:solidFill>
              </a:rPr>
              <a:t>Stage 4 – natural system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23940BA-3213-D057-09B4-113628064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84" y="1796475"/>
            <a:ext cx="10780776" cy="4925000"/>
          </a:xfrm>
        </p:spPr>
        <p:txBody>
          <a:bodyPr>
            <a:normAutofit/>
          </a:bodyPr>
          <a:lstStyle/>
          <a:p>
            <a:pPr lvl="0"/>
            <a:r>
              <a:rPr lang="en-US" sz="2000" b="1" dirty="0"/>
              <a:t>Results </a:t>
            </a:r>
          </a:p>
          <a:p>
            <a:pPr lvl="0"/>
            <a:r>
              <a:rPr lang="en-US" sz="2000" dirty="0"/>
              <a:t>Natural equilibrium</a:t>
            </a:r>
            <a:r>
              <a:rPr lang="en-US" sz="2000" b="1" dirty="0"/>
              <a:t>:</a:t>
            </a:r>
            <a:r>
              <a:rPr lang="en-US" sz="2000" dirty="0"/>
              <a:t> (1.754850, 0.000000)</a:t>
            </a:r>
            <a:endParaRPr lang="en-AU" sz="2000" dirty="0"/>
          </a:p>
          <a:p>
            <a:pPr lvl="0"/>
            <a:r>
              <a:rPr lang="en-US" sz="2000" dirty="0"/>
              <a:t>Distance from target L5: 510,501.23 km (&gt; 5000km)</a:t>
            </a:r>
            <a:endParaRPr lang="en-AU" sz="2000" dirty="0"/>
          </a:p>
          <a:p>
            <a:pPr lvl="0"/>
            <a:r>
              <a:rPr lang="en-US" sz="2000" dirty="0"/>
              <a:t>Maximum excursion: 128.27893 normalized units (&gt;0.05)</a:t>
            </a:r>
            <a:endParaRPr lang="en-AU" sz="2000" dirty="0"/>
          </a:p>
          <a:p>
            <a:pPr lvl="0"/>
            <a:r>
              <a:rPr lang="en-US" sz="2000" dirty="0"/>
              <a:t>Maximum excursion: 86,087,986.59 km</a:t>
            </a:r>
            <a:endParaRPr lang="en-AU" sz="2000" dirty="0"/>
          </a:p>
          <a:p>
            <a:endParaRPr lang="en-US" sz="2000" b="1" dirty="0"/>
          </a:p>
          <a:p>
            <a:r>
              <a:rPr lang="en-US" sz="2000" b="1" dirty="0"/>
              <a:t>Important : Confirms the effect of the auxiliary mass </a:t>
            </a:r>
          </a:p>
          <a:p>
            <a:r>
              <a:rPr lang="en-US" sz="2000" b="1" dirty="0"/>
              <a:t>on the previous results.</a:t>
            </a:r>
            <a:endParaRPr lang="en-AU" sz="2000" b="1" dirty="0"/>
          </a:p>
          <a:p>
            <a:endParaRPr lang="en-AU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6A4F073-1F12-6F3B-55E9-3E67027CC8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2387"/>
          <a:stretch>
            <a:fillRect/>
          </a:stretch>
        </p:blipFill>
        <p:spPr>
          <a:xfrm>
            <a:off x="6837390" y="1796475"/>
            <a:ext cx="4361688" cy="42958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460375" y="6389389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PCS 2026 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76165" y="6389389"/>
            <a:ext cx="1145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23 - 10 - 2026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36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BA95A7-7916-7E68-23A5-B3C53970A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" y="0"/>
            <a:ext cx="10741152" cy="1132258"/>
          </a:xfrm>
        </p:spPr>
        <p:txBody>
          <a:bodyPr/>
          <a:lstStyle/>
          <a:p>
            <a:r>
              <a:rPr lang="en-AU" b="1" dirty="0">
                <a:solidFill>
                  <a:schemeClr val="accent1">
                    <a:lumMod val="50000"/>
                  </a:schemeClr>
                </a:solidFill>
              </a:rPr>
              <a:t>Stage 5 – simultaneous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CEAABA0-297B-FA7C-F0C3-15F9EEC51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31350"/>
            <a:ext cx="10780776" cy="4925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/>
              <a:t>Performed in 2 steps.     </a:t>
            </a:r>
          </a:p>
          <a:p>
            <a:r>
              <a:rPr lang="en-AU" sz="2000" i="1" dirty="0"/>
              <a:t>1. Equilibria search         2. Stability test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000" dirty="0"/>
              <a:t>21 artificial-source masses and 256 source positions per mass.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AU" sz="2000" dirty="0"/>
              <a:t>Closest configuration : </a:t>
            </a:r>
            <a:r>
              <a:rPr lang="en-US" sz="2000" dirty="0"/>
              <a:t>955,000 km from target. (&gt; 5000km)</a:t>
            </a:r>
          </a:p>
          <a:p>
            <a:pPr>
              <a:lnSpc>
                <a:spcPct val="100000"/>
              </a:lnSpc>
            </a:pPr>
            <a:r>
              <a:rPr lang="en-AU" b="1" dirty="0"/>
              <a:t>Important : Since positioning failed,</a:t>
            </a:r>
          </a:p>
          <a:p>
            <a:pPr>
              <a:lnSpc>
                <a:spcPct val="100000"/>
              </a:lnSpc>
            </a:pPr>
            <a:r>
              <a:rPr lang="en-AU" b="1" dirty="0"/>
              <a:t> no stability tests were performed.</a:t>
            </a:r>
          </a:p>
          <a:p>
            <a:endParaRPr lang="en-AU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9BBF587-A74B-DD0D-B608-4ED23ABEC0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026" r="44203" b="21561"/>
          <a:stretch>
            <a:fillRect/>
          </a:stretch>
        </p:blipFill>
        <p:spPr>
          <a:xfrm>
            <a:off x="7801355" y="2143954"/>
            <a:ext cx="4075636" cy="32826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273AC1B-3C73-C676-14AC-F7E9701034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163" t="12533" b="22400"/>
          <a:stretch>
            <a:fillRect/>
          </a:stretch>
        </p:blipFill>
        <p:spPr>
          <a:xfrm>
            <a:off x="4604034" y="3694176"/>
            <a:ext cx="3197321" cy="3163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460375" y="6389389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PCS 2026 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76165" y="6389389"/>
            <a:ext cx="1145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23 - 10 - 2026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89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929604-2CF9-3C63-F1EF-17722F84A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b="1" dirty="0">
                <a:solidFill>
                  <a:schemeClr val="accent1">
                    <a:lumMod val="50000"/>
                  </a:schemeClr>
                </a:solidFill>
              </a:rPr>
              <a:t>Stage 6 – sanity check &amp; refined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327FB2B-343B-80A4-8AB6-2D27AA098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394" y="1613912"/>
            <a:ext cx="10780776" cy="49250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Mass range : 0.0100% - 0.0001% of Europa.</a:t>
            </a:r>
          </a:p>
          <a:p>
            <a:r>
              <a:rPr lang="en-AU" dirty="0"/>
              <a:t>Step 1 : Sanity check for 1% mass configuration. (passed)</a:t>
            </a:r>
          </a:p>
          <a:p>
            <a:r>
              <a:rPr lang="en-AU" dirty="0"/>
              <a:t>Step 2 : Refined the search around the previously successful region.</a:t>
            </a:r>
          </a:p>
          <a:p>
            <a:pPr>
              <a:lnSpc>
                <a:spcPct val="150000"/>
              </a:lnSpc>
            </a:pPr>
            <a:r>
              <a:rPr lang="en-AU" sz="2000" b="1" dirty="0"/>
              <a:t>Results </a:t>
            </a:r>
          </a:p>
          <a:p>
            <a:r>
              <a:rPr lang="en-AU" dirty="0"/>
              <a:t>Coordinates : (0.9900,-0.0175</a:t>
            </a:r>
            <a:r>
              <a:rPr lang="en-AU" b="1" dirty="0"/>
              <a:t>)</a:t>
            </a:r>
            <a:endParaRPr lang="en-AU" dirty="0"/>
          </a:p>
          <a:p>
            <a:r>
              <a:rPr lang="en-AU" dirty="0"/>
              <a:t>Distance from the target : 87.41 km </a:t>
            </a:r>
          </a:p>
          <a:p>
            <a:r>
              <a:rPr lang="en-AU" dirty="0"/>
              <a:t>Max excursion : 25,691.87 km</a:t>
            </a:r>
          </a:p>
          <a:p>
            <a:pPr>
              <a:lnSpc>
                <a:spcPct val="100000"/>
              </a:lnSpc>
            </a:pPr>
            <a:r>
              <a:rPr lang="en-AU" dirty="0"/>
              <a:t>Auxiliary source mass : 0.01% of Europa</a:t>
            </a:r>
          </a:p>
          <a:p>
            <a:endParaRPr lang="en-AU" sz="2000" b="1" dirty="0"/>
          </a:p>
          <a:p>
            <a:endParaRPr lang="en-AU" sz="2000" b="1" dirty="0"/>
          </a:p>
          <a:p>
            <a:endParaRPr lang="en-AU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725208A-C4D7-E1A7-23A3-658F7052B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168" y="1498018"/>
            <a:ext cx="5225164" cy="4317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460375" y="6389389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PCS 2026 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76165" y="6389389"/>
            <a:ext cx="1145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23 - 10 - 2026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1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866902-AE79-D25B-9FB1-3AC470ACB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b="1" dirty="0">
                <a:solidFill>
                  <a:schemeClr val="accent1">
                    <a:lumMod val="50000"/>
                  </a:schemeClr>
                </a:solidFill>
              </a:rPr>
              <a:t>Stage 7 – coarse to fine minimum mass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7A7D2B1-4DD2-C534-F4C0-D40459F70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000" b="1" dirty="0"/>
              <a:t>Results (coarse search</a:t>
            </a:r>
            <a:r>
              <a:rPr lang="en-AU" b="1" dirty="0"/>
              <a:t>)</a:t>
            </a:r>
            <a:r>
              <a:rPr lang="en-US" dirty="0"/>
              <a:t> </a:t>
            </a:r>
            <a:endParaRPr lang="en-AU" dirty="0"/>
          </a:p>
          <a:p>
            <a:r>
              <a:rPr lang="en-US" dirty="0"/>
              <a:t>Coordinates : (0.9900, -0.0175). </a:t>
            </a:r>
            <a:endParaRPr lang="en-AU" dirty="0"/>
          </a:p>
          <a:p>
            <a:r>
              <a:rPr lang="en-US" dirty="0"/>
              <a:t>Distance from the target : 88.26 km</a:t>
            </a:r>
            <a:endParaRPr lang="en-AU" dirty="0"/>
          </a:p>
          <a:p>
            <a:r>
              <a:rPr lang="en-US" dirty="0"/>
              <a:t>Max excursion : 25,711.47 km</a:t>
            </a:r>
          </a:p>
          <a:p>
            <a:r>
              <a:rPr lang="en-AU" dirty="0"/>
              <a:t>Auxiliary source mass: </a:t>
            </a:r>
            <a:r>
              <a:rPr lang="en-US" dirty="0"/>
              <a:t>0.00001%</a:t>
            </a:r>
          </a:p>
          <a:p>
            <a:endParaRPr lang="en-US" dirty="0"/>
          </a:p>
          <a:p>
            <a:r>
              <a:rPr lang="en-US" b="1" dirty="0"/>
              <a:t>Results (Refined search)</a:t>
            </a:r>
          </a:p>
          <a:p>
            <a:r>
              <a:rPr lang="en-US" dirty="0"/>
              <a:t>Coordinates : (0.9797624073, −0.0000000008)</a:t>
            </a:r>
          </a:p>
          <a:p>
            <a:r>
              <a:rPr lang="en-US" dirty="0"/>
              <a:t>Distance from the target : 79.620 km</a:t>
            </a:r>
            <a:endParaRPr lang="en-AU" dirty="0"/>
          </a:p>
          <a:p>
            <a:r>
              <a:rPr lang="en-US" dirty="0"/>
              <a:t>Max excursion :  25,710.888 km</a:t>
            </a:r>
          </a:p>
          <a:p>
            <a:r>
              <a:rPr lang="en-AU" dirty="0"/>
              <a:t>Auxiliary source mass: </a:t>
            </a:r>
            <a:r>
              <a:rPr lang="en-US" dirty="0"/>
              <a:t>0.000005% </a:t>
            </a:r>
            <a:endParaRPr lang="en-US" b="1" dirty="0"/>
          </a:p>
          <a:p>
            <a:endParaRPr lang="en-AU" b="1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C0C20DF-4BE3-D2AA-8101-539F01DEF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2713" y="1520883"/>
            <a:ext cx="6256893" cy="41712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460375" y="6389389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PCS 2026 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76165" y="6389389"/>
            <a:ext cx="1145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23 - 10 - 2026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2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509EED-E2D0-83AD-0D59-E10C3059E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accent1">
                    <a:lumMod val="50000"/>
                  </a:schemeClr>
                </a:solidFill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20BBBA6-68DE-8FBB-5160-E239F7E2A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b="1" dirty="0"/>
              <a:t>Objective:</a:t>
            </a:r>
            <a:r>
              <a:rPr lang="en-AU" dirty="0"/>
              <a:t> Shift a spacecraft equilibrium toward a predefined L5-like target near Europa.</a:t>
            </a:r>
          </a:p>
          <a:p>
            <a:pPr lvl="0"/>
            <a:r>
              <a:rPr lang="en-AU" b="1" dirty="0"/>
              <a:t>Method:</a:t>
            </a:r>
            <a:r>
              <a:rPr lang="en-AU" dirty="0"/>
              <a:t> Simplified Jupiter–Europa CR3BP model using Python simulations.</a:t>
            </a:r>
          </a:p>
          <a:p>
            <a:pPr lvl="0"/>
            <a:r>
              <a:rPr lang="en-AU" b="1" dirty="0"/>
              <a:t>Coarse search:</a:t>
            </a:r>
            <a:r>
              <a:rPr lang="en-AU" dirty="0"/>
              <a:t> </a:t>
            </a:r>
            <a:r>
              <a:rPr lang="en-AU" b="1" dirty="0"/>
              <a:t>0.00001%</a:t>
            </a:r>
            <a:r>
              <a:rPr lang="en-AU" dirty="0"/>
              <a:t>.</a:t>
            </a:r>
          </a:p>
          <a:p>
            <a:pPr lvl="0"/>
            <a:r>
              <a:rPr lang="en-AU" b="1" dirty="0"/>
              <a:t>Fine refinement:</a:t>
            </a:r>
            <a:r>
              <a:rPr lang="en-AU" dirty="0"/>
              <a:t> </a:t>
            </a:r>
            <a:r>
              <a:rPr lang="en-AU" b="1" dirty="0"/>
              <a:t>0.000005%</a:t>
            </a:r>
            <a:r>
              <a:rPr lang="en-AU" dirty="0"/>
              <a:t>.</a:t>
            </a:r>
          </a:p>
          <a:p>
            <a:pPr lvl="0"/>
            <a:r>
              <a:rPr lang="en-AU" b="1" dirty="0"/>
              <a:t>Best result:</a:t>
            </a:r>
            <a:r>
              <a:rPr lang="en-AU" dirty="0"/>
              <a:t> Equilibrium - target </a:t>
            </a:r>
            <a:r>
              <a:rPr lang="en-AU" b="1" dirty="0"/>
              <a:t>79.62 km</a:t>
            </a:r>
            <a:r>
              <a:rPr lang="en-AU" dirty="0"/>
              <a:t> </a:t>
            </a:r>
          </a:p>
          <a:p>
            <a:pPr lvl="0"/>
            <a:r>
              <a:rPr lang="en-AU" b="1" dirty="0"/>
              <a:t>Stability test:</a:t>
            </a:r>
            <a:r>
              <a:rPr lang="en-AU" dirty="0"/>
              <a:t> Maximum simulated excursion, </a:t>
            </a:r>
            <a:r>
              <a:rPr lang="en-AU" b="1" dirty="0"/>
              <a:t>25,711 km.</a:t>
            </a:r>
            <a:endParaRPr lang="en-AU" dirty="0"/>
          </a:p>
          <a:p>
            <a:pPr lvl="0"/>
            <a:r>
              <a:rPr lang="en-AU" b="1" dirty="0"/>
              <a:t>Conclusion:</a:t>
            </a:r>
            <a:r>
              <a:rPr lang="en-AU" dirty="0"/>
              <a:t> A theoretical proof of concept within the tested model and conditions.</a:t>
            </a:r>
          </a:p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01A27F1-F1FE-634F-B6A7-98E7D0A36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02660-8B33-4A28-A6E4-B8116824F8B5}" type="slidenum">
              <a:rPr lang="en-AU" smtClean="0"/>
              <a:t>12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39057A9-6BCA-38C2-1CC5-7CA9F06E2B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35148" y="1504181"/>
            <a:ext cx="6861034" cy="3852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0375" y="6389389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PCS 2026 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69790" y="6389389"/>
            <a:ext cx="1145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23 - 10 - 2026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31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chway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rchway" id="{CCBE687C-D9F1-4254-B066-5079611C2397}" vid="{9D57D580-D4A7-454F-BF49-8DDDB4A81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28904</TotalTime>
  <Words>713</Words>
  <Application>Microsoft Office PowerPoint</Application>
  <PresentationFormat>Custom</PresentationFormat>
  <Paragraphs>120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Archway</vt:lpstr>
      <vt:lpstr>PowerPoint Presentation</vt:lpstr>
      <vt:lpstr>A Computational model to generate artificial L4/L5 states via auxiliary mass systems in the Jovian circular restricted three body problem to investigate Europa</vt:lpstr>
      <vt:lpstr>TABLE OF CONTENTS</vt:lpstr>
      <vt:lpstr>introduction</vt:lpstr>
      <vt:lpstr>Stage 1 - First successful configuration</vt:lpstr>
      <vt:lpstr>Stage 2 - Search for smaller masses</vt:lpstr>
      <vt:lpstr>Stage 3 - Stability test </vt:lpstr>
      <vt:lpstr>Stage 4 – natural system control</vt:lpstr>
      <vt:lpstr>Stage 5 – simultaneous search</vt:lpstr>
      <vt:lpstr>Stage 6 – sanity check &amp; refined search</vt:lpstr>
      <vt:lpstr>Stage 7 – coarse to fine minimum mass search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Thinuri Rajapaksha</dc:creator>
  <cp:lastModifiedBy>Saumya Kumari</cp:lastModifiedBy>
  <cp:revision>14</cp:revision>
  <dcterms:created xsi:type="dcterms:W3CDTF">2026-09-30T17:00:34Z</dcterms:created>
  <dcterms:modified xsi:type="dcterms:W3CDTF">2026-10-23T06:50:15Z</dcterms:modified>
</cp:coreProperties>
</file>