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2" r:id="rId2"/>
    <p:sldId id="299" r:id="rId3"/>
    <p:sldId id="298" r:id="rId4"/>
    <p:sldId id="290" r:id="rId5"/>
    <p:sldId id="283" r:id="rId6"/>
    <p:sldId id="256" r:id="rId7"/>
    <p:sldId id="284" r:id="rId8"/>
    <p:sldId id="258" r:id="rId9"/>
    <p:sldId id="259" r:id="rId10"/>
    <p:sldId id="257" r:id="rId11"/>
    <p:sldId id="260" r:id="rId12"/>
    <p:sldId id="263" r:id="rId13"/>
    <p:sldId id="300" r:id="rId14"/>
    <p:sldId id="264" r:id="rId15"/>
    <p:sldId id="261" r:id="rId16"/>
    <p:sldId id="279" r:id="rId17"/>
    <p:sldId id="267" r:id="rId18"/>
    <p:sldId id="269" r:id="rId19"/>
    <p:sldId id="265" r:id="rId20"/>
    <p:sldId id="266" r:id="rId21"/>
    <p:sldId id="268" r:id="rId22"/>
    <p:sldId id="270" r:id="rId23"/>
    <p:sldId id="273" r:id="rId24"/>
    <p:sldId id="280" r:id="rId25"/>
    <p:sldId id="271" r:id="rId26"/>
    <p:sldId id="272" r:id="rId27"/>
    <p:sldId id="278" r:id="rId28"/>
    <p:sldId id="274" r:id="rId29"/>
    <p:sldId id="281" r:id="rId30"/>
    <p:sldId id="275" r:id="rId31"/>
    <p:sldId id="282" r:id="rId32"/>
    <p:sldId id="276" r:id="rId33"/>
    <p:sldId id="285" r:id="rId34"/>
    <p:sldId id="286" r:id="rId35"/>
    <p:sldId id="287" r:id="rId36"/>
    <p:sldId id="288" r:id="rId37"/>
    <p:sldId id="297" r:id="rId38"/>
    <p:sldId id="292" r:id="rId39"/>
    <p:sldId id="293" r:id="rId40"/>
    <p:sldId id="294" r:id="rId41"/>
    <p:sldId id="295" r:id="rId42"/>
    <p:sldId id="296" r:id="rId43"/>
    <p:sldId id="27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/>
    <p:restoredTop sz="94674"/>
  </p:normalViewPr>
  <p:slideViewPr>
    <p:cSldViewPr snapToGrid="0">
      <p:cViewPr varScale="1">
        <p:scale>
          <a:sx n="124" d="100"/>
          <a:sy n="124" d="100"/>
        </p:scale>
        <p:origin x="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4B95C-D0A5-8A41-9490-B6BC47FA6AAA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F3293-E71D-F24A-98DA-B39AF3F6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5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9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8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3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0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7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66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5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94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4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6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14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8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7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7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09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6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F3293-E71D-F24A-98DA-B39AF3F63C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4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E823-9D42-9BEE-3A87-01541C947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F2965-81AC-0885-2521-69089641F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89B8-BFE4-4E97-7174-4BE57D4E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53E7-0D61-4B25-8248-A1632096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FA86C-F69B-FED7-9570-6C1928AB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1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FA7B-E482-3288-2CD3-DB3A4AB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DA535-CF0C-6724-0CE3-A593A0524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7A4C-D04C-B50E-4DB4-2701ABF8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3A6C2-F5CC-570E-8A0B-D5F7DE14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F273C-2B87-3477-0838-8C064C9D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5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87EC3-6264-392D-4358-EC45C38E2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27D-CD41-989D-C803-F65DC0492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4FCD4-75E7-ED3D-3FF6-5D8F9280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92D8C-2B31-1662-5D31-20E2D804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C57C8-4942-1CD0-DDF6-1163985B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0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C8D3-46A4-34A3-9425-62D46F1B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7D36D-9356-E728-91DD-DC7DE43B6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B9A7D-B5EA-8DAF-CF4F-86707B6E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43F35-07D8-C390-98FB-38AA4747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6A093-98A1-2FEF-38FD-3AE26C5D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769F-EAC0-029C-D3A9-C119FEBD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312F4-DA0C-0BF4-F369-E614988A7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BDE5-0B9D-8E19-FE78-8B1F9E22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92029-D8FB-080D-44DB-49821E1A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F70EE-7FD0-66B1-12A6-6A385DDD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7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6069-D487-9442-45D5-00790B54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3D59-EB67-ACD6-D4FD-C501AF7C8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62DC7-0F22-8700-226B-F9805AE7A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A953A-C22C-4616-8579-26E2DF0C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8019B-03F6-CFC1-CDA4-DCA1289F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C681C-0F3C-6F80-3AD5-95EB4BC4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B0D5-4A36-E0DF-3051-BFEF9D1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CDC77-EA90-AC97-B921-C9B5E046D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04B3C-35B6-554B-6A3A-0D4EA144D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A7D47-40B8-D3A4-F2FE-022403942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397CE-BFBE-B1CB-92CD-BC88B8C11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EA974-848F-3713-CA03-E7C07068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A49CC-45B2-EF0C-C3F0-719A75C6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14DC8-8482-AEF4-9FF6-DD1AB9A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3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0ADA-E080-1A53-CF42-36B9860A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D4EA6-5FE5-D3B4-5FB4-6B4000E0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FEED2-DD03-740E-D4C8-7DBCF9A3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08942-739B-347D-AA94-ED03C858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1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5D8A8-746C-806D-7EEB-440E5727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4F7F6-4C9A-B6A1-1B93-82972610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345FF-DC9C-35AD-E3AE-12202B22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9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82D0-B32D-711B-31D4-12B88345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1AF8A-1FFE-A398-B66D-D6BD79E4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72529-3945-5BD4-2AE6-450FC352D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DB297-617B-BE36-61E2-D32BDF3D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83AB5-AE78-F735-9596-BBCE3F9B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6969D-EA38-2811-FF10-552CFBD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4183-4BE2-714A-4738-BCDBC74D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55C51-6036-FBF1-8E49-EB3A48C38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74EA8-0329-5B9E-8AD5-2544E109A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7EB0B-3280-31BC-C882-5CEEC760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4E244-1337-C4AF-3EEB-4C4465FD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30271-7AFA-8A33-5715-2BF7591D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9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4DD6E-A2C9-8B1E-C680-85E851ED9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0E40E-F5C1-3DE7-C704-36574A045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D09E0-5326-D292-5A16-79130C09E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93246-F812-8C43-B902-9F9C96EB59A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85B2D-B24D-1355-83C9-6AD50E451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71EC-E62B-781B-F860-4E104A2B9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05FC-FF73-1E4E-8CCD-25B95B6D5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8E2FBF-1532-2221-14DB-A501DFC15C4B}"/>
              </a:ext>
            </a:extLst>
          </p:cNvPr>
          <p:cNvSpPr txBox="1"/>
          <p:nvPr/>
        </p:nvSpPr>
        <p:spPr>
          <a:xfrm>
            <a:off x="753762" y="1865870"/>
            <a:ext cx="10787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Reducing Background in Germanium Detectors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Early Developments, Recent Applications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Some Issues  for CUPID</a:t>
            </a:r>
          </a:p>
          <a:p>
            <a:pPr algn="ctr"/>
            <a:endParaRPr lang="en-US" sz="3600" b="1" i="1" dirty="0">
              <a:solidFill>
                <a:srgbClr val="0070C0"/>
              </a:solidFill>
            </a:endParaRP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Frank </a:t>
            </a:r>
            <a:r>
              <a:rPr lang="en-US" sz="2400" i="1" dirty="0" err="1">
                <a:solidFill>
                  <a:srgbClr val="0070C0"/>
                </a:solidFill>
              </a:rPr>
              <a:t>Avignone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University of South Carolina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Columbia, South Carolina, USA</a:t>
            </a:r>
          </a:p>
          <a:p>
            <a:pPr algn="ctr"/>
            <a:endParaRPr lang="en-US" sz="3600" i="1" dirty="0"/>
          </a:p>
          <a:p>
            <a:pPr algn="ctr"/>
            <a:endParaRPr lang="en-US" sz="3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8FABD-0FBC-2237-6839-E4DBD2440B50}"/>
              </a:ext>
            </a:extLst>
          </p:cNvPr>
          <p:cNvSpPr txBox="1"/>
          <p:nvPr/>
        </p:nvSpPr>
        <p:spPr>
          <a:xfrm>
            <a:off x="1828800" y="1064712"/>
            <a:ext cx="780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Some early History in Neutrino Physics; </a:t>
            </a:r>
            <a:r>
              <a:rPr lang="en-US" sz="2800" b="1" i="1" dirty="0" err="1">
                <a:solidFill>
                  <a:schemeClr val="accent1"/>
                </a:solidFill>
              </a:rPr>
              <a:t>Cerca</a:t>
            </a:r>
            <a:r>
              <a:rPr lang="en-US" sz="2800" b="1" i="1" dirty="0">
                <a:solidFill>
                  <a:schemeClr val="accent1"/>
                </a:solidFill>
              </a:rPr>
              <a:t> 1960s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B27F2-0BE2-88B9-DB29-A303E21EF5B3}"/>
              </a:ext>
            </a:extLst>
          </p:cNvPr>
          <p:cNvSpPr txBox="1"/>
          <p:nvPr/>
        </p:nvSpPr>
        <p:spPr>
          <a:xfrm>
            <a:off x="11907748" y="65343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50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05319-F08D-6F0E-C2C7-0BC1D6FF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72" y="1168399"/>
            <a:ext cx="8187456" cy="5541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1B3F8-7025-4178-6057-0DC517D5DE69}"/>
              </a:ext>
            </a:extLst>
          </p:cNvPr>
          <p:cNvSpPr txBox="1"/>
          <p:nvPr/>
        </p:nvSpPr>
        <p:spPr>
          <a:xfrm>
            <a:off x="2125362" y="1408670"/>
            <a:ext cx="323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Cerca</a:t>
            </a:r>
            <a:r>
              <a:rPr lang="en-US" sz="2000" dirty="0"/>
              <a:t> 1983, Jim Reeves’ Garage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DAFBF4-8BE4-075E-D6C9-3B254B72809B}"/>
              </a:ext>
            </a:extLst>
          </p:cNvPr>
          <p:cNvSpPr txBox="1"/>
          <p:nvPr/>
        </p:nvSpPr>
        <p:spPr>
          <a:xfrm>
            <a:off x="11815281" y="63391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2920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C9C35-9AC4-F2D1-8136-D5FC77CC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25503"/>
            <a:ext cx="7722867" cy="5188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36B81-49C7-46FE-D7D6-AF6F4179AE41}"/>
              </a:ext>
            </a:extLst>
          </p:cNvPr>
          <p:cNvSpPr txBox="1"/>
          <p:nvPr/>
        </p:nvSpPr>
        <p:spPr>
          <a:xfrm>
            <a:off x="1643450" y="926757"/>
            <a:ext cx="9242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Was Our First Attempt Made in the Early 1980s For the First Dark=Matter 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DE34C-B1E3-BE27-57FD-A49407E025CE}"/>
              </a:ext>
            </a:extLst>
          </p:cNvPr>
          <p:cNvSpPr txBox="1"/>
          <p:nvPr/>
        </p:nvSpPr>
        <p:spPr>
          <a:xfrm>
            <a:off x="11825555" y="63288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6814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CE2D7-E85B-F351-DC3F-306B697E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738" y="803189"/>
            <a:ext cx="7772400" cy="5851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6FD78-C38A-089A-5CF5-73A2CA2CFE77}"/>
              </a:ext>
            </a:extLst>
          </p:cNvPr>
          <p:cNvSpPr txBox="1"/>
          <p:nvPr/>
        </p:nvSpPr>
        <p:spPr>
          <a:xfrm>
            <a:off x="11763910" y="62466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1091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EB5F0-DA15-8EED-C71C-3D815029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053" y="785509"/>
            <a:ext cx="8886828" cy="6072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BA3C8-34A3-B014-EB22-D0E36B63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323" y="6172200"/>
            <a:ext cx="135890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07EDE-5BA2-2104-943F-034A50DC1D40}"/>
              </a:ext>
            </a:extLst>
          </p:cNvPr>
          <p:cNvSpPr txBox="1"/>
          <p:nvPr/>
        </p:nvSpPr>
        <p:spPr>
          <a:xfrm>
            <a:off x="11676223" y="62569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3288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7D3F3-6AC6-9DAB-2F65-1D8EA804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640" y="1507524"/>
            <a:ext cx="8079351" cy="5226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8D12A-C05F-9EA6-1E0C-2FB2056AA8E2}"/>
              </a:ext>
            </a:extLst>
          </p:cNvPr>
          <p:cNvSpPr txBox="1"/>
          <p:nvPr/>
        </p:nvSpPr>
        <p:spPr>
          <a:xfrm>
            <a:off x="1717589" y="827903"/>
            <a:ext cx="899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 The First Attempt at an IGEX Cryostat.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60EB7-1851-D805-DD91-E89284FF50A6}"/>
              </a:ext>
            </a:extLst>
          </p:cNvPr>
          <p:cNvSpPr txBox="1"/>
          <p:nvPr/>
        </p:nvSpPr>
        <p:spPr>
          <a:xfrm>
            <a:off x="11866652" y="62980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7335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1C9C0-BB35-4A1A-7768-7EE12E3AF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70" y="984422"/>
            <a:ext cx="6252519" cy="5666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FD240-35EC-54FD-2A91-78B2D0DE206D}"/>
              </a:ext>
            </a:extLst>
          </p:cNvPr>
          <p:cNvSpPr txBox="1"/>
          <p:nvPr/>
        </p:nvSpPr>
        <p:spPr>
          <a:xfrm>
            <a:off x="185351" y="1507524"/>
            <a:ext cx="41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Pacific Northwest-Univ. South Carolina</a:t>
            </a:r>
          </a:p>
          <a:p>
            <a:r>
              <a:rPr lang="en-US" sz="2000" dirty="0"/>
              <a:t>~1988</a:t>
            </a:r>
          </a:p>
          <a:p>
            <a:r>
              <a:rPr lang="en-US" sz="2000" dirty="0"/>
              <a:t>The International Germanium </a:t>
            </a:r>
          </a:p>
          <a:p>
            <a:r>
              <a:rPr lang="en-US" sz="2000" dirty="0"/>
              <a:t>Experiment “IGEX” Format.. Two 100%  Efficient Ge Detectors in Electroformed Copper Cryostats.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52471-529C-773D-C227-45FD0DB22272}"/>
              </a:ext>
            </a:extLst>
          </p:cNvPr>
          <p:cNvSpPr txBox="1"/>
          <p:nvPr/>
        </p:nvSpPr>
        <p:spPr>
          <a:xfrm>
            <a:off x="11743362" y="63802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080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FD240-35EC-54FD-2A91-78B2D0DE206D}"/>
              </a:ext>
            </a:extLst>
          </p:cNvPr>
          <p:cNvSpPr txBox="1"/>
          <p:nvPr/>
        </p:nvSpPr>
        <p:spPr>
          <a:xfrm>
            <a:off x="185351" y="1507524"/>
            <a:ext cx="41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Pacific Northwest-Univ. South Carolina</a:t>
            </a:r>
          </a:p>
          <a:p>
            <a:r>
              <a:rPr lang="en-US" sz="2000" dirty="0"/>
              <a:t>~1988</a:t>
            </a:r>
          </a:p>
          <a:p>
            <a:r>
              <a:rPr lang="en-US" sz="2000" dirty="0"/>
              <a:t>The International Germanium </a:t>
            </a:r>
          </a:p>
          <a:p>
            <a:r>
              <a:rPr lang="en-US" sz="2000" dirty="0"/>
              <a:t>Experiment “IGEX” Format.. Two 100%  Efficient Ge Detectors in Electroformed Copper Cryostats.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9104-0FDD-1BC0-404A-10087A33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07524"/>
            <a:ext cx="7772400" cy="5254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B150AB-69C2-50C9-C3D8-54E0009A0F95}"/>
              </a:ext>
            </a:extLst>
          </p:cNvPr>
          <p:cNvSpPr txBox="1"/>
          <p:nvPr/>
        </p:nvSpPr>
        <p:spPr>
          <a:xfrm>
            <a:off x="185351" y="63083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10851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65357-DF7E-5CBD-7292-071668EB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56" y="711379"/>
            <a:ext cx="7327327" cy="6045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2ADD9-0815-2A98-A456-F36F0B0AA2EC}"/>
              </a:ext>
            </a:extLst>
          </p:cNvPr>
          <p:cNvSpPr txBox="1"/>
          <p:nvPr/>
        </p:nvSpPr>
        <p:spPr>
          <a:xfrm>
            <a:off x="11712539" y="62980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1864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743C7-3933-3008-A038-25E9C518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218" y="688363"/>
            <a:ext cx="7772400" cy="6169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5634F7-42AA-406C-B5C3-DFA6FF4EC2B4}"/>
              </a:ext>
            </a:extLst>
          </p:cNvPr>
          <p:cNvSpPr txBox="1"/>
          <p:nvPr/>
        </p:nvSpPr>
        <p:spPr>
          <a:xfrm>
            <a:off x="11650894" y="62877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4515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8AF3A-B2C3-AECD-5047-6F4760882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703" y="1649113"/>
            <a:ext cx="5943600" cy="506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966D3-EF50-16D5-2722-E02E9B581C78}"/>
              </a:ext>
            </a:extLst>
          </p:cNvPr>
          <p:cNvSpPr txBox="1"/>
          <p:nvPr/>
        </p:nvSpPr>
        <p:spPr>
          <a:xfrm>
            <a:off x="1149178" y="815546"/>
            <a:ext cx="1015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</a:t>
            </a:r>
            <a:r>
              <a:rPr lang="en-US" sz="2000" dirty="0"/>
              <a:t>AJORANA </a:t>
            </a:r>
            <a:r>
              <a:rPr lang="en-US" sz="2400" dirty="0"/>
              <a:t>D</a:t>
            </a:r>
            <a:r>
              <a:rPr lang="en-US" sz="2000" dirty="0"/>
              <a:t>EMONSTRATOR Collaboration via PNNL Grows Major Copper Parts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893C7-9ADD-B719-8A4B-E4C792DFA82D}"/>
              </a:ext>
            </a:extLst>
          </p:cNvPr>
          <p:cNvSpPr txBox="1"/>
          <p:nvPr/>
        </p:nvSpPr>
        <p:spPr>
          <a:xfrm>
            <a:off x="11784458" y="63699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5543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7D37BE-EC0F-DD3A-93EE-67AECFAD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01" y="939570"/>
            <a:ext cx="9107041" cy="5918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113BA-4B6C-5E68-9433-AAF78B228C83}"/>
              </a:ext>
            </a:extLst>
          </p:cNvPr>
          <p:cNvSpPr txBox="1"/>
          <p:nvPr/>
        </p:nvSpPr>
        <p:spPr>
          <a:xfrm>
            <a:off x="11938571" y="65343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517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4A8557-2683-112D-A9B6-4B2C1FC2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98" y="1710038"/>
            <a:ext cx="8220004" cy="4974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50AC3-5F79-4AD1-AB03-B84FAE41109E}"/>
              </a:ext>
            </a:extLst>
          </p:cNvPr>
          <p:cNvSpPr txBox="1"/>
          <p:nvPr/>
        </p:nvSpPr>
        <p:spPr>
          <a:xfrm>
            <a:off x="1124465" y="951470"/>
            <a:ext cx="968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In M</a:t>
            </a:r>
            <a:r>
              <a:rPr lang="en-US" sz="2000" dirty="0"/>
              <a:t>AJORANA, Even Large Pieces of Inner Shielding Were of Electroformed Copper! 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BFB4D4-EBFD-DFE7-3C96-81B0BBEE6DBE}"/>
              </a:ext>
            </a:extLst>
          </p:cNvPr>
          <p:cNvSpPr txBox="1"/>
          <p:nvPr/>
        </p:nvSpPr>
        <p:spPr>
          <a:xfrm>
            <a:off x="11702265" y="62775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26225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114EE-F97F-AC8F-0D57-617979F3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002614"/>
            <a:ext cx="7772400" cy="5605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AD170-D780-A901-6775-2A79CA677FC7}"/>
              </a:ext>
            </a:extLst>
          </p:cNvPr>
          <p:cNvSpPr txBox="1"/>
          <p:nvPr/>
        </p:nvSpPr>
        <p:spPr>
          <a:xfrm>
            <a:off x="11671443" y="63186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37789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3054E-0ED5-CB1D-3FB1-AA3828510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35" y="688362"/>
            <a:ext cx="9187250" cy="607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1FC90-692F-DC65-8DAB-CF4FCEBB8D90}"/>
              </a:ext>
            </a:extLst>
          </p:cNvPr>
          <p:cNvSpPr txBox="1"/>
          <p:nvPr/>
        </p:nvSpPr>
        <p:spPr>
          <a:xfrm>
            <a:off x="1421027" y="1272746"/>
            <a:ext cx="1841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  50 KW 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8491BC-6CBB-E799-6FAE-23BFE662A813}"/>
              </a:ext>
            </a:extLst>
          </p:cNvPr>
          <p:cNvSpPr txBox="1"/>
          <p:nvPr/>
        </p:nvSpPr>
        <p:spPr>
          <a:xfrm>
            <a:off x="11805007" y="63802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511820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4EB6D-6B0B-5988-CF18-B2473CA52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270" y="893978"/>
            <a:ext cx="7772400" cy="585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51920-61E3-2044-0C60-9CF6FC703C21}"/>
              </a:ext>
            </a:extLst>
          </p:cNvPr>
          <p:cNvSpPr txBox="1"/>
          <p:nvPr/>
        </p:nvSpPr>
        <p:spPr>
          <a:xfrm>
            <a:off x="345989" y="1309816"/>
            <a:ext cx="30026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MELLEN Sunfire Furnace</a:t>
            </a:r>
          </a:p>
          <a:p>
            <a:r>
              <a:rPr lang="en-US" dirty="0"/>
              <a:t>Purchased be the University of South Carolina with NSF  Funding.</a:t>
            </a:r>
          </a:p>
          <a:p>
            <a:endParaRPr lang="en-US" dirty="0"/>
          </a:p>
          <a:p>
            <a:r>
              <a:rPr lang="en-US" dirty="0"/>
              <a:t>It is about 7 ft between Flanges.</a:t>
            </a:r>
          </a:p>
          <a:p>
            <a:endParaRPr lang="en-US" dirty="0"/>
          </a:p>
          <a:p>
            <a:r>
              <a:rPr lang="en-US" dirty="0"/>
              <a:t>It Runs by Heating Coils that are Programmed to Move Heat Zones at Selected Speeds over the Sample.</a:t>
            </a:r>
          </a:p>
          <a:p>
            <a:endParaRPr lang="en-US" dirty="0"/>
          </a:p>
          <a:p>
            <a:r>
              <a:rPr lang="en-US" dirty="0"/>
              <a:t>It needs 80 Amps of 240 V</a:t>
            </a:r>
          </a:p>
          <a:p>
            <a:r>
              <a:rPr lang="en-US" dirty="0"/>
              <a:t>Single Phase power.</a:t>
            </a:r>
          </a:p>
          <a:p>
            <a:endParaRPr lang="en-US" dirty="0"/>
          </a:p>
          <a:p>
            <a:r>
              <a:rPr lang="en-US" dirty="0"/>
              <a:t>For Pure N</a:t>
            </a:r>
            <a:r>
              <a:rPr lang="en-US" baseline="30000" dirty="0"/>
              <a:t>2 </a:t>
            </a:r>
            <a:r>
              <a:rPr lang="en-US" dirty="0"/>
              <a:t>Gas, One Uses Gas from a LN-Tank</a:t>
            </a:r>
          </a:p>
          <a:p>
            <a:r>
              <a:rPr lang="en-US" dirty="0"/>
              <a:t>That lasts for more than 30 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D82B1-0710-050B-504D-4C8589E7E2A0}"/>
              </a:ext>
            </a:extLst>
          </p:cNvPr>
          <p:cNvSpPr txBox="1"/>
          <p:nvPr/>
        </p:nvSpPr>
        <p:spPr>
          <a:xfrm>
            <a:off x="11805007" y="633915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3843808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4EB6D-6B0B-5988-CF18-B2473CA52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270" y="893978"/>
            <a:ext cx="7772400" cy="585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51920-61E3-2044-0C60-9CF6FC703C21}"/>
              </a:ext>
            </a:extLst>
          </p:cNvPr>
          <p:cNvSpPr txBox="1"/>
          <p:nvPr/>
        </p:nvSpPr>
        <p:spPr>
          <a:xfrm>
            <a:off x="345989" y="1309816"/>
            <a:ext cx="3002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Perfectly Safe Device!</a:t>
            </a:r>
          </a:p>
          <a:p>
            <a:endParaRPr lang="en-US" dirty="0"/>
          </a:p>
          <a:p>
            <a:r>
              <a:rPr lang="en-US" dirty="0"/>
              <a:t>Any Undergraduate or Graduate Student can Master its Operation in a very Brief Time.</a:t>
            </a:r>
          </a:p>
          <a:p>
            <a:endParaRPr lang="en-US" dirty="0"/>
          </a:p>
          <a:p>
            <a:r>
              <a:rPr lang="en-US" dirty="0"/>
              <a:t>The Contacts Shown are Low-Voltage  Thermistor Wires.</a:t>
            </a:r>
          </a:p>
          <a:p>
            <a:endParaRPr lang="en-US" dirty="0"/>
          </a:p>
          <a:p>
            <a:r>
              <a:rPr lang="en-US" dirty="0"/>
              <a:t>Touching The Main Body During Operation is safe. </a:t>
            </a:r>
          </a:p>
          <a:p>
            <a:endParaRPr lang="en-US" dirty="0"/>
          </a:p>
          <a:p>
            <a:r>
              <a:rPr lang="en-US" dirty="0"/>
              <a:t>Very minor Burns Can Occur by Touching the End Flanges During Operation.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F8B41-EA35-0F44-36D8-C8483C9499CF}"/>
              </a:ext>
            </a:extLst>
          </p:cNvPr>
          <p:cNvSpPr txBox="1"/>
          <p:nvPr/>
        </p:nvSpPr>
        <p:spPr>
          <a:xfrm>
            <a:off x="11784458" y="634942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156018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ED218-E9D0-1BA1-C476-D671D598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870" y="1557967"/>
            <a:ext cx="4064000" cy="462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11844-DCFF-D2D1-6C68-597DABDE2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989" y="1557967"/>
            <a:ext cx="3684356" cy="2733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31DAB-A01C-750D-40D0-C2BDBF986147}"/>
              </a:ext>
            </a:extLst>
          </p:cNvPr>
          <p:cNvSpPr txBox="1"/>
          <p:nvPr/>
        </p:nvSpPr>
        <p:spPr>
          <a:xfrm>
            <a:off x="308919" y="1149178"/>
            <a:ext cx="30026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Hydrogen we use a Parker-Hannaford 100 cc/min generator. </a:t>
            </a:r>
          </a:p>
          <a:p>
            <a:endParaRPr lang="en-US" sz="2400" dirty="0"/>
          </a:p>
          <a:p>
            <a:r>
              <a:rPr lang="en-US" sz="2400" dirty="0"/>
              <a:t>The price is &lt; 10 K$</a:t>
            </a:r>
          </a:p>
          <a:p>
            <a:endParaRPr lang="en-US" sz="2400" dirty="0"/>
          </a:p>
          <a:p>
            <a:r>
              <a:rPr lang="en-US" sz="2400" dirty="0"/>
              <a:t>It eats only Deionized Water. 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B1AFD-4973-DA3A-EF12-4F6F0938ED90}"/>
              </a:ext>
            </a:extLst>
          </p:cNvPr>
          <p:cNvSpPr txBox="1"/>
          <p:nvPr/>
        </p:nvSpPr>
        <p:spPr>
          <a:xfrm>
            <a:off x="11856378" y="63699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127410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AA59A-421A-53B5-7C2F-83AEC02A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03" y="1248032"/>
            <a:ext cx="4197403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007AE-AF6E-7C19-A688-B2C63C75A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2" y="2645032"/>
            <a:ext cx="6972300" cy="317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8E45B-F287-79AE-C140-86E72BCB9C4A}"/>
              </a:ext>
            </a:extLst>
          </p:cNvPr>
          <p:cNvSpPr txBox="1"/>
          <p:nvPr/>
        </p:nvSpPr>
        <p:spPr>
          <a:xfrm>
            <a:off x="620412" y="1013254"/>
            <a:ext cx="68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1.16 kg bar of Zone-refined Ge ready to be M Measured  for Resistivity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8883F-59F0-9858-EB45-7831B1090FE3}"/>
              </a:ext>
            </a:extLst>
          </p:cNvPr>
          <p:cNvSpPr txBox="1"/>
          <p:nvPr/>
        </p:nvSpPr>
        <p:spPr>
          <a:xfrm>
            <a:off x="11753636" y="6318607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2454667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1FC90-692F-DC65-8DAB-CF4FCEBB8D90}"/>
              </a:ext>
            </a:extLst>
          </p:cNvPr>
          <p:cNvSpPr txBox="1"/>
          <p:nvPr/>
        </p:nvSpPr>
        <p:spPr>
          <a:xfrm>
            <a:off x="1421027" y="1272746"/>
            <a:ext cx="1841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  50 KW RF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65538-F4EC-93E9-2E0B-7B648A4C1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573" y="1272746"/>
            <a:ext cx="7772400" cy="5365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CEFACC-B2FD-C6CB-BD51-C9C839B1B5F6}"/>
              </a:ext>
            </a:extLst>
          </p:cNvPr>
          <p:cNvSpPr txBox="1"/>
          <p:nvPr/>
        </p:nvSpPr>
        <p:spPr>
          <a:xfrm>
            <a:off x="11774184" y="63699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61801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8F946-0F09-78C4-75AF-B754ED1A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62" y="795122"/>
            <a:ext cx="7772400" cy="589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F5297-E7E3-14FE-3D54-A28569F21EC0}"/>
              </a:ext>
            </a:extLst>
          </p:cNvPr>
          <p:cNvSpPr txBox="1"/>
          <p:nvPr/>
        </p:nvSpPr>
        <p:spPr>
          <a:xfrm>
            <a:off x="531341" y="1408670"/>
            <a:ext cx="3447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Jandel</a:t>
            </a:r>
            <a:r>
              <a:rPr lang="en-US" sz="2400" dirty="0"/>
              <a:t> Four-Probe Resistivity Measurement set-up.</a:t>
            </a:r>
          </a:p>
          <a:p>
            <a:endParaRPr lang="en-US" sz="2400" dirty="0"/>
          </a:p>
          <a:p>
            <a:r>
              <a:rPr lang="en-US" sz="2400" dirty="0"/>
              <a:t>What about temperature control?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C25E0-A8AB-30D8-9BBA-05E7193060B0}"/>
              </a:ext>
            </a:extLst>
          </p:cNvPr>
          <p:cNvSpPr txBox="1"/>
          <p:nvPr/>
        </p:nvSpPr>
        <p:spPr>
          <a:xfrm>
            <a:off x="184935" y="63905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54532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F5297-E7E3-14FE-3D54-A28569F21EC0}"/>
              </a:ext>
            </a:extLst>
          </p:cNvPr>
          <p:cNvSpPr txBox="1"/>
          <p:nvPr/>
        </p:nvSpPr>
        <p:spPr>
          <a:xfrm>
            <a:off x="531341" y="1408670"/>
            <a:ext cx="344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AABF8-490D-05E2-F5B0-3E57A4D66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35" y="824569"/>
            <a:ext cx="7772400" cy="5804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829E6-D7F4-2465-D585-DE800910960E}"/>
              </a:ext>
            </a:extLst>
          </p:cNvPr>
          <p:cNvSpPr txBox="1"/>
          <p:nvPr/>
        </p:nvSpPr>
        <p:spPr>
          <a:xfrm flipH="1">
            <a:off x="284379" y="1408670"/>
            <a:ext cx="3447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Industrial standard is to have a temperature-controlled room to keep everything at 20C.</a:t>
            </a:r>
          </a:p>
          <a:p>
            <a:r>
              <a:rPr lang="en-US" sz="2400" dirty="0"/>
              <a:t>This is costly and unnecessary! </a:t>
            </a:r>
          </a:p>
          <a:p>
            <a:r>
              <a:rPr lang="en-US" sz="2400" dirty="0"/>
              <a:t>Instead, just use  High-quality Laser Thermometer. Then make the small corrections given in the Table on the next view.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66EC2-30F4-8C40-2875-FA867EBF178D}"/>
              </a:ext>
            </a:extLst>
          </p:cNvPr>
          <p:cNvSpPr txBox="1"/>
          <p:nvPr/>
        </p:nvSpPr>
        <p:spPr>
          <a:xfrm>
            <a:off x="154112" y="63083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32650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0DC2A-7FAE-6C43-C778-8ADD4D2C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9" y="1136650"/>
            <a:ext cx="11328817" cy="4657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B2CCD-F0A8-EC11-987F-A159636C5828}"/>
              </a:ext>
            </a:extLst>
          </p:cNvPr>
          <p:cNvSpPr txBox="1"/>
          <p:nvPr/>
        </p:nvSpPr>
        <p:spPr>
          <a:xfrm>
            <a:off x="11849516" y="64932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0755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53C367-5B5E-319E-EF44-DC011FEA2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352" y="688362"/>
            <a:ext cx="8939295" cy="5982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403FB-6F80-C8B5-3BE1-763285DE7D8E}"/>
              </a:ext>
            </a:extLst>
          </p:cNvPr>
          <p:cNvSpPr txBox="1"/>
          <p:nvPr/>
        </p:nvSpPr>
        <p:spPr>
          <a:xfrm>
            <a:off x="11722813" y="63391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031874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D09DE8-4CEB-ED26-2357-AE92F49B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83" y="965853"/>
            <a:ext cx="6321515" cy="5787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70F3E9-143D-4851-1628-35350AE62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4" y="965853"/>
            <a:ext cx="4120938" cy="5836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22EA9-6076-C231-48BD-AB548F35DE14}"/>
              </a:ext>
            </a:extLst>
          </p:cNvPr>
          <p:cNvSpPr txBox="1"/>
          <p:nvPr/>
        </p:nvSpPr>
        <p:spPr>
          <a:xfrm>
            <a:off x="11784458" y="634942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3984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2482-51A6-6AF1-C8D0-EECC2658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141" y="1245286"/>
            <a:ext cx="7772400" cy="5523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F5590-9CA7-7679-742C-05ACFDBB0F82}"/>
              </a:ext>
            </a:extLst>
          </p:cNvPr>
          <p:cNvSpPr txBox="1"/>
          <p:nvPr/>
        </p:nvSpPr>
        <p:spPr>
          <a:xfrm>
            <a:off x="444844" y="1606378"/>
            <a:ext cx="41532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SUNFIRE could be placed underground,  or near an underground space, with some overburden to reduce  cosmic-ray activation of the Ge.</a:t>
            </a:r>
          </a:p>
          <a:p>
            <a:endParaRPr lang="en-US" sz="2400" dirty="0"/>
          </a:p>
          <a:p>
            <a:r>
              <a:rPr lang="en-US" sz="2400" dirty="0"/>
              <a:t>The plot shows spectra from (red) Ge detectors made from Ge that remained underground whenever not in production. The </a:t>
            </a:r>
            <a:r>
              <a:rPr lang="en-US" sz="2400" baseline="30000" dirty="0"/>
              <a:t>3</a:t>
            </a:r>
            <a:r>
              <a:rPr lang="en-US" sz="2400" dirty="0"/>
              <a:t>H-beta spectrum is significantly Reduced.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828FF-D1EC-AF36-0719-4697EC395652}"/>
              </a:ext>
            </a:extLst>
          </p:cNvPr>
          <p:cNvSpPr txBox="1"/>
          <p:nvPr/>
        </p:nvSpPr>
        <p:spPr>
          <a:xfrm>
            <a:off x="7593876" y="1606378"/>
            <a:ext cx="390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Figure taken from the MAJORANA</a:t>
            </a:r>
          </a:p>
          <a:p>
            <a:r>
              <a:rPr lang="en-US" i="1" dirty="0">
                <a:solidFill>
                  <a:srgbClr val="FF0000"/>
                </a:solidFill>
              </a:rPr>
              <a:t>Publication-NIM, A 877,314 (2018)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97664-182F-E0DD-BACA-5C152C6E9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241" y="7048709"/>
            <a:ext cx="5372100" cy="292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9B3C-2B9A-CCAF-698F-2CEAA7988770}"/>
              </a:ext>
            </a:extLst>
          </p:cNvPr>
          <p:cNvSpPr txBox="1"/>
          <p:nvPr/>
        </p:nvSpPr>
        <p:spPr>
          <a:xfrm>
            <a:off x="444843" y="780836"/>
            <a:ext cx="1105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Tritium Production in Ge by Cosmic-Ray Neutrons; How to Minimize 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04376-5705-1A08-EA5D-A2BA252C66F3}"/>
              </a:ext>
            </a:extLst>
          </p:cNvPr>
          <p:cNvSpPr txBox="1"/>
          <p:nvPr/>
        </p:nvSpPr>
        <p:spPr>
          <a:xfrm>
            <a:off x="11733088" y="63802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098206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97664-182F-E0DD-BACA-5C152C6E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241" y="7048709"/>
            <a:ext cx="53721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9B05D-942F-3D18-FF62-D837B6C73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009" y="688362"/>
            <a:ext cx="10449304" cy="6038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F96A-77D4-5D92-AF15-D5E1296EC843}"/>
              </a:ext>
            </a:extLst>
          </p:cNvPr>
          <p:cNvSpPr txBox="1"/>
          <p:nvPr/>
        </p:nvSpPr>
        <p:spPr>
          <a:xfrm>
            <a:off x="11825555" y="64110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93258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97664-182F-E0DD-BACA-5C152C6E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241" y="7048709"/>
            <a:ext cx="537210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5AA22-AA86-0956-547E-D0F54B251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67" y="1107498"/>
            <a:ext cx="11491217" cy="5170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25D149-2156-AA34-2500-140A438BB1F0}"/>
              </a:ext>
            </a:extLst>
          </p:cNvPr>
          <p:cNvSpPr txBox="1"/>
          <p:nvPr/>
        </p:nvSpPr>
        <p:spPr>
          <a:xfrm>
            <a:off x="11774184" y="63905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952792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97664-182F-E0DD-BACA-5C152C6E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241" y="7048709"/>
            <a:ext cx="5372100" cy="29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93A9E-A454-9A22-1E48-F9B483D7D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76" y="1164170"/>
            <a:ext cx="11605727" cy="4885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DD66C-15DE-C68B-C1B4-A1AB23DC8237}"/>
              </a:ext>
            </a:extLst>
          </p:cNvPr>
          <p:cNvSpPr txBox="1"/>
          <p:nvPr/>
        </p:nvSpPr>
        <p:spPr>
          <a:xfrm>
            <a:off x="11763910" y="6369978"/>
            <a:ext cx="54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385648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97664-182F-E0DD-BACA-5C152C6E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241" y="7048709"/>
            <a:ext cx="537210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32E4-8513-B0AC-AB6A-D1C77C866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0" y="1225550"/>
            <a:ext cx="11921672" cy="4414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0EB39-D8C3-A660-BA9C-F54B158BA06B}"/>
              </a:ext>
            </a:extLst>
          </p:cNvPr>
          <p:cNvSpPr txBox="1"/>
          <p:nvPr/>
        </p:nvSpPr>
        <p:spPr>
          <a:xfrm>
            <a:off x="11805007" y="63802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31637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981C2-F5A3-7DC5-1038-5065D582D508}"/>
              </a:ext>
            </a:extLst>
          </p:cNvPr>
          <p:cNvSpPr txBox="1"/>
          <p:nvPr/>
        </p:nvSpPr>
        <p:spPr>
          <a:xfrm>
            <a:off x="544530" y="2291137"/>
            <a:ext cx="1145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How about purification of the initial materials for the Li</a:t>
            </a:r>
            <a:r>
              <a:rPr lang="en-US" sz="2800" i="1" baseline="-25000" dirty="0"/>
              <a:t>2</a:t>
            </a:r>
            <a:r>
              <a:rPr lang="en-US" sz="2800" i="1" dirty="0"/>
              <a:t>MoO</a:t>
            </a:r>
            <a:r>
              <a:rPr lang="en-US" sz="2800" i="1" baseline="-25000" dirty="0"/>
              <a:t>4 </a:t>
            </a:r>
            <a:r>
              <a:rPr lang="en-US" sz="2800" i="1" dirty="0"/>
              <a:t>for CUPID?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865FA-C12C-BC81-A136-6D66A805B260}"/>
              </a:ext>
            </a:extLst>
          </p:cNvPr>
          <p:cNvSpPr txBox="1"/>
          <p:nvPr/>
        </p:nvSpPr>
        <p:spPr>
          <a:xfrm>
            <a:off x="11805007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26295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7CAF2C-5055-16AD-0590-7A3FD8948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17" y="1447800"/>
            <a:ext cx="11580091" cy="4716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F1A0E9-DBC9-AB43-BDF3-4E30FC0EF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78" y="4978400"/>
            <a:ext cx="939800" cy="343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5A01DA-488B-7ABB-50C8-7ACB335BD5AB}"/>
              </a:ext>
            </a:extLst>
          </p:cNvPr>
          <p:cNvSpPr txBox="1"/>
          <p:nvPr/>
        </p:nvSpPr>
        <p:spPr>
          <a:xfrm>
            <a:off x="11661169" y="6349429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37</a:t>
            </a:r>
          </a:p>
        </p:txBody>
      </p:sp>
    </p:spTree>
    <p:extLst>
      <p:ext uri="{BB962C8B-B14F-4D97-AF65-F5344CB8AC3E}">
        <p14:creationId xmlns:p14="http://schemas.microsoft.com/office/powerpoint/2010/main" val="471484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1D3B1-359B-7A8E-B2E4-E19F4364D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0" y="1316599"/>
            <a:ext cx="11718140" cy="4846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7FB81-B942-5F1C-BC7A-F7E700F20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50" y="3257550"/>
            <a:ext cx="127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CD0DA-471B-FFDA-2CA5-22AAF58F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60" y="5011221"/>
            <a:ext cx="1638300" cy="36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67785-6496-2A6D-6CC4-E7EFAEDA64E0}"/>
              </a:ext>
            </a:extLst>
          </p:cNvPr>
          <p:cNvSpPr txBox="1"/>
          <p:nvPr/>
        </p:nvSpPr>
        <p:spPr>
          <a:xfrm>
            <a:off x="11722813" y="63288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46180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F1B29-DCA0-EADE-9954-67E3A7AFC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03" y="1280689"/>
            <a:ext cx="10643095" cy="485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8C0A6-F67E-B10C-1DF9-00253693C457}"/>
              </a:ext>
            </a:extLst>
          </p:cNvPr>
          <p:cNvSpPr txBox="1"/>
          <p:nvPr/>
        </p:nvSpPr>
        <p:spPr>
          <a:xfrm>
            <a:off x="11948845" y="64932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7277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7FB81-B942-5F1C-BC7A-F7E700F20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3257550"/>
            <a:ext cx="127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CD0DA-471B-FFDA-2CA5-22AAF58F3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60" y="5011221"/>
            <a:ext cx="16383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CB58B3-9F4D-4A85-9CD2-C72B173AF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99" y="1478478"/>
            <a:ext cx="11339693" cy="3658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A990FD-7244-B815-5A27-6E8EE56A6477}"/>
              </a:ext>
            </a:extLst>
          </p:cNvPr>
          <p:cNvSpPr txBox="1"/>
          <p:nvPr/>
        </p:nvSpPr>
        <p:spPr>
          <a:xfrm>
            <a:off x="11763910" y="64110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471929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7FB81-B942-5F1C-BC7A-F7E700F20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3257550"/>
            <a:ext cx="127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CD0DA-471B-FFDA-2CA5-22AAF58F3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60" y="5011221"/>
            <a:ext cx="1638300" cy="36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B3543-B7AC-689D-FA40-CBBF7E7D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010" y="1074268"/>
            <a:ext cx="8988867" cy="5052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EB6BF-0C82-188B-DCA4-C4DD54E11552}"/>
              </a:ext>
            </a:extLst>
          </p:cNvPr>
          <p:cNvSpPr txBox="1"/>
          <p:nvPr/>
        </p:nvSpPr>
        <p:spPr>
          <a:xfrm>
            <a:off x="744591" y="6126631"/>
            <a:ext cx="1042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several zonings we loose stoichiometry and form another Li Compound 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5922F-F705-1011-5F31-F49ECEAFA85D}"/>
              </a:ext>
            </a:extLst>
          </p:cNvPr>
          <p:cNvSpPr txBox="1"/>
          <p:nvPr/>
        </p:nvSpPr>
        <p:spPr>
          <a:xfrm>
            <a:off x="11763910" y="63597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714838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37A16-6BBE-4077-5655-DB4CCED5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16" y="1502229"/>
            <a:ext cx="3553097" cy="24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7FB81-B942-5F1C-BC7A-F7E700F20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3257550"/>
            <a:ext cx="127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ACD0DA-471B-FFDA-2CA5-22AAF58F3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60" y="5011221"/>
            <a:ext cx="1638300" cy="36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6ACA82-AB36-A735-888D-F96F9CE0AFC1}"/>
              </a:ext>
            </a:extLst>
          </p:cNvPr>
          <p:cNvSpPr txBox="1"/>
          <p:nvPr/>
        </p:nvSpPr>
        <p:spPr>
          <a:xfrm>
            <a:off x="1304818" y="1910993"/>
            <a:ext cx="9806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Our TeO</a:t>
            </a:r>
            <a:r>
              <a:rPr lang="en-US" sz="2400" baseline="-25000" dirty="0"/>
              <a:t>2 </a:t>
            </a:r>
            <a:r>
              <a:rPr lang="en-US" sz="2400" dirty="0"/>
              <a:t> crystals for CUORE were grown with the Bridgman growth technique, but with seed crystals to grow single crystals.</a:t>
            </a:r>
          </a:p>
          <a:p>
            <a:endParaRPr lang="en-US" sz="2400" dirty="0"/>
          </a:p>
          <a:p>
            <a:r>
              <a:rPr lang="en-US" sz="2400" dirty="0"/>
              <a:t>Growing single crystals maintains stoichiometry and the CUORE crystals did show evidence of good stoichiometry.</a:t>
            </a:r>
          </a:p>
          <a:p>
            <a:endParaRPr lang="en-US" sz="2400" dirty="0"/>
          </a:p>
          <a:p>
            <a:r>
              <a:rPr lang="en-US" sz="2400" dirty="0"/>
              <a:t>Bridgeman single crystal growth requires a large single crystal as a seed. This is not practical with isotopically enriched MoO</a:t>
            </a:r>
            <a:r>
              <a:rPr lang="en-US" sz="2400" baseline="-25000" dirty="0"/>
              <a:t>3</a:t>
            </a:r>
            <a:r>
              <a:rPr lang="en-US" sz="2400" dirty="0"/>
              <a:t>; The seeds must be grown by the </a:t>
            </a:r>
            <a:r>
              <a:rPr lang="en-US" sz="2400" dirty="0" err="1"/>
              <a:t>Czochralski</a:t>
            </a:r>
            <a:r>
              <a:rPr lang="en-US" sz="2400" baseline="-25000" dirty="0"/>
              <a:t> </a:t>
            </a:r>
            <a:r>
              <a:rPr lang="en-US" sz="2400" dirty="0"/>
              <a:t> method that requires only a tiny seed.</a:t>
            </a:r>
          </a:p>
          <a:p>
            <a:endParaRPr lang="en-US" sz="2400" dirty="0"/>
          </a:p>
          <a:p>
            <a:r>
              <a:rPr lang="en-US" sz="2400" dirty="0"/>
              <a:t>A small CUORE team tested using a natural abundance TeO</a:t>
            </a:r>
            <a:r>
              <a:rPr lang="en-US" sz="2400" baseline="-25000" dirty="0"/>
              <a:t>2 </a:t>
            </a:r>
            <a:r>
              <a:rPr lang="en-US" sz="2400" dirty="0"/>
              <a:t>seed for a Bridgman crystal growth with enriched TeO</a:t>
            </a:r>
            <a:r>
              <a:rPr lang="en-US" sz="2400" baseline="-25000" dirty="0"/>
              <a:t>2</a:t>
            </a:r>
            <a:r>
              <a:rPr lang="en-US" sz="2400" dirty="0"/>
              <a:t>. The total crystal suffered significant isotopic dilution.</a:t>
            </a:r>
          </a:p>
          <a:p>
            <a:endParaRPr lang="en-US" sz="2400" baseline="-25000" dirty="0"/>
          </a:p>
          <a:p>
            <a:r>
              <a:rPr lang="en-US" sz="2400" baseline="-25000" dirty="0"/>
              <a:t>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E5A05-424D-64C4-93C1-8B6CF1BA13D8}"/>
              </a:ext>
            </a:extLst>
          </p:cNvPr>
          <p:cNvSpPr txBox="1"/>
          <p:nvPr/>
        </p:nvSpPr>
        <p:spPr>
          <a:xfrm>
            <a:off x="11702265" y="626723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41</a:t>
            </a:r>
          </a:p>
        </p:txBody>
      </p:sp>
    </p:spTree>
    <p:extLst>
      <p:ext uri="{BB962C8B-B14F-4D97-AF65-F5344CB8AC3E}">
        <p14:creationId xmlns:p14="http://schemas.microsoft.com/office/powerpoint/2010/main" val="828282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D74CE-8872-AC79-C969-499A772D1C32}"/>
              </a:ext>
            </a:extLst>
          </p:cNvPr>
          <p:cNvSpPr txBox="1"/>
          <p:nvPr/>
        </p:nvSpPr>
        <p:spPr>
          <a:xfrm>
            <a:off x="274320" y="953589"/>
            <a:ext cx="115998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CONCLUSION</a:t>
            </a:r>
          </a:p>
          <a:p>
            <a:r>
              <a:rPr lang="en-US" sz="2400" dirty="0"/>
              <a:t>Many of the LEGEND-1000 Ge-Detector Blanks will likely be grown in the Oak Ridge, Tennessee region. Therefore, reprocessing of scrap should be done nearby.  </a:t>
            </a:r>
          </a:p>
          <a:p>
            <a:endParaRPr lang="en-US" sz="2400" dirty="0"/>
          </a:p>
          <a:p>
            <a:r>
              <a:rPr lang="en-US" sz="2400" dirty="0"/>
              <a:t>Using new developments built on our experience from the MAJORANA DEMONSTRATOR Project, it may be wise to consider alternative approaches developed since.</a:t>
            </a:r>
          </a:p>
          <a:p>
            <a:endParaRPr lang="en-US" sz="2400" dirty="0"/>
          </a:p>
          <a:p>
            <a:r>
              <a:rPr lang="en-US" sz="2400" dirty="0"/>
              <a:t>A MELLEN SUNFIRE could be located in a university laboratory or in a small building, and operated by students trained in the techniques including the careful preservation of valuable isotopically enriched Ge.</a:t>
            </a:r>
          </a:p>
          <a:p>
            <a:endParaRPr lang="en-US" sz="2400" dirty="0"/>
          </a:p>
          <a:p>
            <a:r>
              <a:rPr lang="en-US" sz="2400" dirty="0"/>
              <a:t>For CUPID, zone-refining and re-zone-refining can cause the loss of Stoichiometry.</a:t>
            </a:r>
          </a:p>
          <a:p>
            <a:endParaRPr lang="en-US" sz="2400" dirty="0"/>
          </a:p>
          <a:p>
            <a:r>
              <a:rPr lang="en-US" sz="2400" dirty="0"/>
              <a:t>For high level of purification, a single-crystal growth method will probably be required; </a:t>
            </a:r>
            <a:r>
              <a:rPr lang="en-US" sz="2400" dirty="0" err="1"/>
              <a:t>Czochralsky</a:t>
            </a:r>
            <a:r>
              <a:rPr lang="en-US" sz="2400" dirty="0"/>
              <a:t> for large seeds, or for the purification </a:t>
            </a:r>
            <a:r>
              <a:rPr lang="en-US" sz="2400"/>
              <a:t>growth itself.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617DE-43AC-6870-2E57-5E749FD6509B}"/>
              </a:ext>
            </a:extLst>
          </p:cNvPr>
          <p:cNvSpPr txBox="1"/>
          <p:nvPr/>
        </p:nvSpPr>
        <p:spPr>
          <a:xfrm>
            <a:off x="11753636" y="63391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65329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9D640-AED6-1896-DA0A-4EFB56E5C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104" y="1006861"/>
            <a:ext cx="7343630" cy="5851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45D19-CB94-46AB-5C17-0B74B9962A82}"/>
              </a:ext>
            </a:extLst>
          </p:cNvPr>
          <p:cNvSpPr txBox="1"/>
          <p:nvPr/>
        </p:nvSpPr>
        <p:spPr>
          <a:xfrm>
            <a:off x="287676" y="1037690"/>
            <a:ext cx="3870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The Beginning of my story was reading the article by Ettore </a:t>
            </a:r>
            <a:r>
              <a:rPr lang="en-US" dirty="0" err="1"/>
              <a:t>Fiorini</a:t>
            </a:r>
            <a:r>
              <a:rPr lang="en-US" dirty="0"/>
              <a:t> et al., </a:t>
            </a:r>
            <a:r>
              <a:rPr lang="en-US" i="1" dirty="0"/>
              <a:t>“A search for lepton non-conservation in double beta decay with a germanium detector.” Physics Letters </a:t>
            </a:r>
            <a:r>
              <a:rPr lang="en-US" b="1" i="1" dirty="0"/>
              <a:t>B 25 </a:t>
            </a:r>
            <a:r>
              <a:rPr lang="en-US" i="1" dirty="0"/>
              <a:t>(1967) 602</a:t>
            </a:r>
          </a:p>
          <a:p>
            <a:endParaRPr lang="en-US" i="1" dirty="0"/>
          </a:p>
          <a:p>
            <a:r>
              <a:rPr lang="en-US" i="1" dirty="0"/>
              <a:t>This started a long series of experiments finally ending with isotopic enrichment with: </a:t>
            </a:r>
            <a:r>
              <a:rPr lang="en-US" dirty="0"/>
              <a:t>GERDA, M</a:t>
            </a:r>
            <a:r>
              <a:rPr lang="en-US" sz="1400" dirty="0"/>
              <a:t>AJORANA </a:t>
            </a:r>
            <a:r>
              <a:rPr lang="en-US" dirty="0"/>
              <a:t>and LEGEND-200 and  the projected future LEGEND-1000.</a:t>
            </a: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AFDAB-D9DA-F94D-87F9-7851E3148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3" y="4712490"/>
            <a:ext cx="2229492" cy="1902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E2DB7-4700-7FFB-A6FE-D729C36B9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805" y="4693972"/>
            <a:ext cx="2123906" cy="1902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D3844-FA3E-79D0-88DE-FDCB0A3D7A8B}"/>
              </a:ext>
            </a:extLst>
          </p:cNvPr>
          <p:cNvSpPr txBox="1"/>
          <p:nvPr/>
        </p:nvSpPr>
        <p:spPr>
          <a:xfrm>
            <a:off x="5599417" y="6441897"/>
            <a:ext cx="484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sz="1600" dirty="0"/>
              <a:t>The Mont Blanc Tunnel Experiment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F77EA-C285-DF1F-172B-FE1C60FF7D80}"/>
              </a:ext>
            </a:extLst>
          </p:cNvPr>
          <p:cNvSpPr txBox="1"/>
          <p:nvPr/>
        </p:nvSpPr>
        <p:spPr>
          <a:xfrm>
            <a:off x="369870" y="6596008"/>
            <a:ext cx="3647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             April 1933 to April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CB5FF-C5B2-3090-5504-22ABE469171E}"/>
              </a:ext>
            </a:extLst>
          </p:cNvPr>
          <p:cNvSpPr txBox="1"/>
          <p:nvPr/>
        </p:nvSpPr>
        <p:spPr>
          <a:xfrm>
            <a:off x="11887200" y="64418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558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D9BC0-20F3-D165-AC0D-22924BB6B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373" y="1003559"/>
            <a:ext cx="7772400" cy="5854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3ABCB6-F0C2-E624-18D5-0ECEAC43EBCF}"/>
              </a:ext>
            </a:extLst>
          </p:cNvPr>
          <p:cNvSpPr txBox="1"/>
          <p:nvPr/>
        </p:nvSpPr>
        <p:spPr>
          <a:xfrm>
            <a:off x="11887200" y="63905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340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0E0F4-F605-FEFA-D077-5701AA2F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4287"/>
            <a:ext cx="4318747" cy="6033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756D6-10EC-5C40-4105-CDB95068EF0F}"/>
              </a:ext>
            </a:extLst>
          </p:cNvPr>
          <p:cNvSpPr txBox="1"/>
          <p:nvPr/>
        </p:nvSpPr>
        <p:spPr>
          <a:xfrm>
            <a:off x="3175685" y="2397211"/>
            <a:ext cx="43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F0B21-2987-276E-AF9C-16D41EDECEDC}"/>
              </a:ext>
            </a:extLst>
          </p:cNvPr>
          <p:cNvSpPr txBox="1"/>
          <p:nvPr/>
        </p:nvSpPr>
        <p:spPr>
          <a:xfrm>
            <a:off x="3039762" y="3694670"/>
            <a:ext cx="43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E5EDA-B69B-B4A3-3CFB-39D3900D35AD}"/>
              </a:ext>
            </a:extLst>
          </p:cNvPr>
          <p:cNvSpPr txBox="1"/>
          <p:nvPr/>
        </p:nvSpPr>
        <p:spPr>
          <a:xfrm>
            <a:off x="3472249" y="4337222"/>
            <a:ext cx="30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94A6A-4499-5666-13D8-4B84594CA3AB}"/>
              </a:ext>
            </a:extLst>
          </p:cNvPr>
          <p:cNvSpPr txBox="1"/>
          <p:nvPr/>
        </p:nvSpPr>
        <p:spPr>
          <a:xfrm>
            <a:off x="3410465" y="4917989"/>
            <a:ext cx="24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EE8BE-F19B-72B2-6A66-D58CC6A79E43}"/>
              </a:ext>
            </a:extLst>
          </p:cNvPr>
          <p:cNvSpPr txBox="1"/>
          <p:nvPr/>
        </p:nvSpPr>
        <p:spPr>
          <a:xfrm>
            <a:off x="3274541" y="552347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09345-C738-2385-CCEE-F2FD96575303}"/>
              </a:ext>
            </a:extLst>
          </p:cNvPr>
          <p:cNvSpPr txBox="1"/>
          <p:nvPr/>
        </p:nvSpPr>
        <p:spPr>
          <a:xfrm>
            <a:off x="4188941" y="1371600"/>
            <a:ext cx="69568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A.   </a:t>
            </a:r>
            <a:r>
              <a:rPr lang="en-US" dirty="0"/>
              <a:t>Ordinary Cryostat Assembly and 10 cm of lead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B.    </a:t>
            </a:r>
            <a:r>
              <a:rPr lang="en-US" dirty="0"/>
              <a:t>New Cryostat, Selected Materials, Anti-cosmic Shield, Above Ground</a:t>
            </a:r>
          </a:p>
          <a:p>
            <a:endParaRPr lang="en-US" b="1" dirty="0"/>
          </a:p>
          <a:p>
            <a:r>
              <a:rPr lang="en-US" b="1" dirty="0"/>
              <a:t>C.     </a:t>
            </a:r>
            <a:r>
              <a:rPr lang="en-US" dirty="0"/>
              <a:t>4000 Meter Water Equivalent Overburden, Modern Lead &amp; Copper     </a:t>
            </a:r>
          </a:p>
          <a:p>
            <a:r>
              <a:rPr lang="en-US" dirty="0"/>
              <a:t>         Inner Shield</a:t>
            </a:r>
          </a:p>
          <a:p>
            <a:endParaRPr lang="en-US" dirty="0"/>
          </a:p>
          <a:p>
            <a:r>
              <a:rPr lang="en-US" b="1" dirty="0"/>
              <a:t>D.     </a:t>
            </a:r>
            <a:r>
              <a:rPr lang="en-US" dirty="0"/>
              <a:t>Replace Copper Shield With 10 cm of 448 Year old Spanish Galleon</a:t>
            </a:r>
          </a:p>
          <a:p>
            <a:r>
              <a:rPr lang="en-US" dirty="0"/>
              <a:t>         Ballast Lead</a:t>
            </a:r>
          </a:p>
          <a:p>
            <a:endParaRPr lang="en-US" dirty="0"/>
          </a:p>
          <a:p>
            <a:r>
              <a:rPr lang="en-US" b="1" dirty="0"/>
              <a:t>E.      </a:t>
            </a:r>
            <a:r>
              <a:rPr lang="en-US" dirty="0"/>
              <a:t>Replace a Lead Solder Connection with a Crimp Connector.  </a:t>
            </a:r>
            <a:endParaRPr lang="en-US" b="1" dirty="0"/>
          </a:p>
          <a:p>
            <a:endParaRPr lang="en-US" dirty="0"/>
          </a:p>
          <a:p>
            <a:pPr marL="342900" indent="-342900">
              <a:buAutoNum type="alphaUcPeriod" startAt="3"/>
            </a:pPr>
            <a:endParaRPr lang="en-US" b="1" dirty="0"/>
          </a:p>
          <a:p>
            <a:pPr marL="342900" indent="-342900">
              <a:buAutoNum type="alphaUcPeriod" startAt="3"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2B912-627D-2D52-79CB-6AB2C33AC613}"/>
              </a:ext>
            </a:extLst>
          </p:cNvPr>
          <p:cNvSpPr txBox="1"/>
          <p:nvPr/>
        </p:nvSpPr>
        <p:spPr>
          <a:xfrm>
            <a:off x="1124465" y="963827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PNL-USC 1980 - 1983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49698-FDDE-55E3-498C-52FDD8BCDAA0}"/>
              </a:ext>
            </a:extLst>
          </p:cNvPr>
          <p:cNvSpPr txBox="1"/>
          <p:nvPr/>
        </p:nvSpPr>
        <p:spPr>
          <a:xfrm>
            <a:off x="11784458" y="62877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9394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F6EF6-E224-715A-867A-5C00756D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200150"/>
            <a:ext cx="6731000" cy="445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32B5B-55D2-C68E-0251-D551385DCA07}"/>
              </a:ext>
            </a:extLst>
          </p:cNvPr>
          <p:cNvSpPr txBox="1"/>
          <p:nvPr/>
        </p:nvSpPr>
        <p:spPr>
          <a:xfrm>
            <a:off x="6586151" y="1408670"/>
            <a:ext cx="2656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Let’s Try Electroforming a Copper Cryostat!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ED948-E504-F24A-9BFA-8682D8B0792B}"/>
              </a:ext>
            </a:extLst>
          </p:cNvPr>
          <p:cNvSpPr txBox="1"/>
          <p:nvPr/>
        </p:nvSpPr>
        <p:spPr>
          <a:xfrm>
            <a:off x="11743362" y="63802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583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4DA1C-057C-3C0D-9913-5CC00F10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9EAF4-648E-89D9-9E6E-7543571E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07015"/>
            <a:ext cx="7772400" cy="5204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BFD86-8D17-38BB-FEAD-85F9164573D8}"/>
              </a:ext>
            </a:extLst>
          </p:cNvPr>
          <p:cNvSpPr txBox="1"/>
          <p:nvPr/>
        </p:nvSpPr>
        <p:spPr>
          <a:xfrm>
            <a:off x="5288692" y="1408670"/>
            <a:ext cx="2965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Looks Promising!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89569-061E-AB82-B8C1-DC0FB7EAF6C8}"/>
              </a:ext>
            </a:extLst>
          </p:cNvPr>
          <p:cNvSpPr txBox="1"/>
          <p:nvPr/>
        </p:nvSpPr>
        <p:spPr>
          <a:xfrm>
            <a:off x="11846103" y="6411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60827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942</Words>
  <Application>Microsoft Macintosh PowerPoint</Application>
  <PresentationFormat>Widescreen</PresentationFormat>
  <Paragraphs>181</Paragraphs>
  <Slides>43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cp:lastPrinted>2024-09-30T12:48:21Z</cp:lastPrinted>
  <dcterms:created xsi:type="dcterms:W3CDTF">2024-09-10T17:24:36Z</dcterms:created>
  <dcterms:modified xsi:type="dcterms:W3CDTF">2024-09-30T15:13:53Z</dcterms:modified>
</cp:coreProperties>
</file>