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sldIdLst>
    <p:sldId id="257" r:id="rId2"/>
    <p:sldId id="258" r:id="rId3"/>
    <p:sldId id="259" r:id="rId4"/>
    <p:sldId id="260" r:id="rId5"/>
    <p:sldId id="261" r:id="rId6"/>
    <p:sldId id="316" r:id="rId7"/>
    <p:sldId id="274" r:id="rId8"/>
    <p:sldId id="310" r:id="rId9"/>
    <p:sldId id="275" r:id="rId10"/>
    <p:sldId id="276" r:id="rId11"/>
    <p:sldId id="299" r:id="rId12"/>
    <p:sldId id="264" r:id="rId13"/>
    <p:sldId id="272" r:id="rId14"/>
    <p:sldId id="311" r:id="rId15"/>
    <p:sldId id="273" r:id="rId16"/>
    <p:sldId id="300" r:id="rId17"/>
    <p:sldId id="301" r:id="rId18"/>
    <p:sldId id="303" r:id="rId19"/>
    <p:sldId id="309" r:id="rId20"/>
    <p:sldId id="304" r:id="rId21"/>
    <p:sldId id="305" r:id="rId22"/>
    <p:sldId id="306" r:id="rId23"/>
    <p:sldId id="312" r:id="rId24"/>
    <p:sldId id="313" r:id="rId25"/>
    <p:sldId id="317" r:id="rId26"/>
    <p:sldId id="314" r:id="rId27"/>
    <p:sldId id="315" r:id="rId28"/>
    <p:sldId id="307" r:id="rId29"/>
    <p:sldId id="320" r:id="rId30"/>
    <p:sldId id="262" r:id="rId31"/>
    <p:sldId id="265" r:id="rId32"/>
    <p:sldId id="266" r:id="rId33"/>
    <p:sldId id="267" r:id="rId34"/>
    <p:sldId id="268" r:id="rId35"/>
    <p:sldId id="269" r:id="rId36"/>
    <p:sldId id="270" r:id="rId37"/>
    <p:sldId id="271" r:id="rId38"/>
    <p:sldId id="302" r:id="rId39"/>
    <p:sldId id="308" r:id="rId40"/>
    <p:sldId id="31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1" autoAdjust="0"/>
    <p:restoredTop sz="94660"/>
  </p:normalViewPr>
  <p:slideViewPr>
    <p:cSldViewPr snapToGrid="0" showGuides="1">
      <p:cViewPr varScale="1">
        <p:scale>
          <a:sx n="86" d="100"/>
          <a:sy n="86" d="100"/>
        </p:scale>
        <p:origin x="1339" y="3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7C67B-AF1D-4AD5-BE5B-65DDF23E4423}" type="datetimeFigureOut">
              <a:rPr lang="en-US" smtClean="0"/>
              <a:t>9/26/2024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1BC95-C610-45B0-82D6-6F416DD09E0E}" type="slidenum">
              <a:rPr lang="en-US" smtClean="0"/>
              <a:t>‹#›</a:t>
            </a:fld>
            <a:endParaRPr lang="en-US"/>
          </a:p>
        </p:txBody>
      </p:sp>
    </p:spTree>
    <p:extLst>
      <p:ext uri="{BB962C8B-B14F-4D97-AF65-F5344CB8AC3E}">
        <p14:creationId xmlns:p14="http://schemas.microsoft.com/office/powerpoint/2010/main" val="57270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371600" y="1143000"/>
            <a:ext cx="4114800" cy="3086100"/>
          </a:xfrm>
          <a:ln/>
        </p:spPr>
      </p:sp>
      <p:sp>
        <p:nvSpPr>
          <p:cNvPr id="143363" name="Notes Placeholder 2"/>
          <p:cNvSpPr>
            <a:spLocks noGrp="1"/>
          </p:cNvSpPr>
          <p:nvPr>
            <p:ph type="body" idx="1"/>
          </p:nvPr>
        </p:nvSpPr>
        <p:spPr>
          <a:noFill/>
          <a:ln/>
        </p:spPr>
        <p:txBody>
          <a:bodyPr/>
          <a:lstStyle/>
          <a:p>
            <a:pPr eaLnBrk="1" hangingPunct="1"/>
            <a:endParaRPr lang="en-US"/>
          </a:p>
        </p:txBody>
      </p:sp>
      <p:sp>
        <p:nvSpPr>
          <p:cNvPr id="14336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B51E23-1BFC-4253-BCF7-650C872DD4D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48271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sz="1350"/>
          </a:p>
        </p:txBody>
      </p:sp>
      <p:sp>
        <p:nvSpPr>
          <p:cNvPr id="5" name="Line 8"/>
          <p:cNvSpPr>
            <a:spLocks noChangeShapeType="1"/>
          </p:cNvSpPr>
          <p:nvPr/>
        </p:nvSpPr>
        <p:spPr bwMode="auto">
          <a:xfrm>
            <a:off x="1981201" y="3962400"/>
            <a:ext cx="6511925" cy="0"/>
          </a:xfrm>
          <a:prstGeom prst="line">
            <a:avLst/>
          </a:prstGeom>
          <a:noFill/>
          <a:ln w="19050">
            <a:solidFill>
              <a:schemeClr val="accent1"/>
            </a:solidFill>
            <a:round/>
            <a:headEnd/>
            <a:tailEnd/>
          </a:ln>
          <a:effectLst/>
        </p:spPr>
        <p:txBody>
          <a:bodyPr/>
          <a:lstStyle/>
          <a:p>
            <a:pPr>
              <a:defRPr/>
            </a:pPr>
            <a:endParaRPr lang="en-US" sz="1350"/>
          </a:p>
        </p:txBody>
      </p:sp>
      <p:sp>
        <p:nvSpPr>
          <p:cNvPr id="281602" name="Rectangle 2"/>
          <p:cNvSpPr>
            <a:spLocks noGrp="1" noChangeArrowheads="1"/>
          </p:cNvSpPr>
          <p:nvPr>
            <p:ph type="ctrTitle"/>
          </p:nvPr>
        </p:nvSpPr>
        <p:spPr>
          <a:xfrm>
            <a:off x="914401" y="1524000"/>
            <a:ext cx="7623175" cy="1752600"/>
          </a:xfrm>
        </p:spPr>
        <p:txBody>
          <a:bodyPr/>
          <a:lstStyle>
            <a:lvl1pPr>
              <a:defRPr/>
            </a:lvl1pPr>
          </a:lstStyle>
          <a:p>
            <a:r>
              <a:rPr lang="en-US" altLang="en-US"/>
              <a:t>Click to edit Master title style</a:t>
            </a:r>
          </a:p>
        </p:txBody>
      </p:sp>
      <p:sp>
        <p:nvSpPr>
          <p:cNvPr id="281603" name="Rectangle 3"/>
          <p:cNvSpPr>
            <a:spLocks noGrp="1" noChangeArrowheads="1"/>
          </p:cNvSpPr>
          <p:nvPr>
            <p:ph type="subTitle" idx="1"/>
          </p:nvPr>
        </p:nvSpPr>
        <p:spPr>
          <a:xfrm>
            <a:off x="1981200" y="3962400"/>
            <a:ext cx="6553200" cy="1752600"/>
          </a:xfrm>
        </p:spPr>
        <p:txBody>
          <a:bodyPr/>
          <a:lstStyle>
            <a:lvl1pPr marL="0" indent="0" algn="ctr">
              <a:buFont typeface="Wingdings" pitchFamily="2" charset="2"/>
              <a:buNone/>
              <a:defRPr/>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r>
              <a:rPr lang="en-US"/>
              <a:t>10/2024</a:t>
            </a: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r>
              <a:rPr lang="en-US" altLang="en-US"/>
              <a:t>LRT 2024</a:t>
            </a:r>
          </a:p>
        </p:txBody>
      </p:sp>
      <p:sp>
        <p:nvSpPr>
          <p:cNvPr id="8" name="Rectangle 6"/>
          <p:cNvSpPr>
            <a:spLocks noGrp="1" noChangeArrowheads="1"/>
          </p:cNvSpPr>
          <p:nvPr>
            <p:ph type="sldNum" sz="quarter" idx="12"/>
          </p:nvPr>
        </p:nvSpPr>
        <p:spPr/>
        <p:txBody>
          <a:bodyPr/>
          <a:lstStyle>
            <a:lvl1pPr>
              <a:defRPr smtClean="0"/>
            </a:lvl1pPr>
          </a:lstStyle>
          <a:p>
            <a:pPr>
              <a:defRPr/>
            </a:pPr>
            <a:fld id="{379DB05C-E4B0-48D8-B0BA-0A44CA18CCCF}" type="slidenum">
              <a:rPr lang="en-US" altLang="en-US"/>
              <a:pPr>
                <a:defRPr/>
              </a:pPr>
              <a:t>‹#›</a:t>
            </a:fld>
            <a:endParaRPr lang="en-US" altLang="en-US"/>
          </a:p>
        </p:txBody>
      </p:sp>
    </p:spTree>
    <p:extLst>
      <p:ext uri="{BB962C8B-B14F-4D97-AF65-F5344CB8AC3E}">
        <p14:creationId xmlns:p14="http://schemas.microsoft.com/office/powerpoint/2010/main" val="4008479779"/>
      </p:ext>
    </p:extLst>
  </p:cSld>
  <p:clrMapOvr>
    <a:masterClrMapping/>
  </p:clrMapOvr>
  <p:transition>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10/2024</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LRT 2024</a:t>
            </a:r>
          </a:p>
        </p:txBody>
      </p:sp>
      <p:sp>
        <p:nvSpPr>
          <p:cNvPr id="6" name="Rectangle 6"/>
          <p:cNvSpPr>
            <a:spLocks noGrp="1" noChangeArrowheads="1"/>
          </p:cNvSpPr>
          <p:nvPr>
            <p:ph type="sldNum" sz="quarter" idx="12"/>
          </p:nvPr>
        </p:nvSpPr>
        <p:spPr>
          <a:ln/>
        </p:spPr>
        <p:txBody>
          <a:bodyPr/>
          <a:lstStyle>
            <a:lvl1pPr>
              <a:defRPr/>
            </a:lvl1pPr>
          </a:lstStyle>
          <a:p>
            <a:pPr>
              <a:defRPr/>
            </a:pPr>
            <a:fld id="{871AB18C-265C-41CA-B48B-F9BDD4C245FB}" type="slidenum">
              <a:rPr lang="en-US" altLang="en-US"/>
              <a:pPr>
                <a:defRPr/>
              </a:pPr>
              <a:t>‹#›</a:t>
            </a:fld>
            <a:endParaRPr lang="en-US" altLang="en-US"/>
          </a:p>
        </p:txBody>
      </p:sp>
    </p:spTree>
    <p:extLst>
      <p:ext uri="{BB962C8B-B14F-4D97-AF65-F5344CB8AC3E}">
        <p14:creationId xmlns:p14="http://schemas.microsoft.com/office/powerpoint/2010/main" val="647891927"/>
      </p:ext>
    </p:extLst>
  </p:cSld>
  <p:clrMapOvr>
    <a:masterClrMapping/>
  </p:clrMapOvr>
  <p:transition>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10/2024</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LRT 2024</a:t>
            </a:r>
          </a:p>
        </p:txBody>
      </p:sp>
      <p:sp>
        <p:nvSpPr>
          <p:cNvPr id="6" name="Rectangle 6"/>
          <p:cNvSpPr>
            <a:spLocks noGrp="1" noChangeArrowheads="1"/>
          </p:cNvSpPr>
          <p:nvPr>
            <p:ph type="sldNum" sz="quarter" idx="12"/>
          </p:nvPr>
        </p:nvSpPr>
        <p:spPr>
          <a:ln/>
        </p:spPr>
        <p:txBody>
          <a:bodyPr/>
          <a:lstStyle>
            <a:lvl1pPr>
              <a:defRPr/>
            </a:lvl1pPr>
          </a:lstStyle>
          <a:p>
            <a:pPr>
              <a:defRPr/>
            </a:pPr>
            <a:fld id="{BD661FF6-9B8E-45F6-90B6-50198355E46E}" type="slidenum">
              <a:rPr lang="en-US" altLang="en-US"/>
              <a:pPr>
                <a:defRPr/>
              </a:pPr>
              <a:t>‹#›</a:t>
            </a:fld>
            <a:endParaRPr lang="en-US" altLang="en-US"/>
          </a:p>
        </p:txBody>
      </p:sp>
    </p:spTree>
    <p:extLst>
      <p:ext uri="{BB962C8B-B14F-4D97-AF65-F5344CB8AC3E}">
        <p14:creationId xmlns:p14="http://schemas.microsoft.com/office/powerpoint/2010/main" val="1994322196"/>
      </p:ext>
    </p:extLst>
  </p:cSld>
  <p:clrMapOvr>
    <a:masterClrMapping/>
  </p:clrMapOvr>
  <p:transition>
    <p:pull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r>
              <a:rPr lang="en-US"/>
              <a:t>10/2024</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LRT 2024</a:t>
            </a:r>
          </a:p>
        </p:txBody>
      </p:sp>
      <p:sp>
        <p:nvSpPr>
          <p:cNvPr id="5" name="Rectangle 6"/>
          <p:cNvSpPr>
            <a:spLocks noGrp="1" noChangeArrowheads="1"/>
          </p:cNvSpPr>
          <p:nvPr>
            <p:ph type="sldNum" sz="quarter" idx="12"/>
          </p:nvPr>
        </p:nvSpPr>
        <p:spPr>
          <a:ln/>
        </p:spPr>
        <p:txBody>
          <a:bodyPr/>
          <a:lstStyle>
            <a:lvl1pPr>
              <a:defRPr/>
            </a:lvl1pPr>
          </a:lstStyle>
          <a:p>
            <a:pPr>
              <a:defRPr/>
            </a:pPr>
            <a:fld id="{7E41ABC0-F2AD-4BA3-9A37-24BD08D1355A}" type="slidenum">
              <a:rPr lang="en-US" altLang="en-US"/>
              <a:pPr>
                <a:defRPr/>
              </a:pPr>
              <a:t>‹#›</a:t>
            </a:fld>
            <a:endParaRPr lang="en-US" altLang="en-US"/>
          </a:p>
        </p:txBody>
      </p:sp>
    </p:spTree>
    <p:extLst>
      <p:ext uri="{BB962C8B-B14F-4D97-AF65-F5344CB8AC3E}">
        <p14:creationId xmlns:p14="http://schemas.microsoft.com/office/powerpoint/2010/main" val="4059455784"/>
      </p:ext>
    </p:extLst>
  </p:cSld>
  <p:clrMapOvr>
    <a:masterClrMapping/>
  </p:clrMapOvr>
  <p:transition>
    <p:pull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2"/>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10/2024</a:t>
            </a: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a:t>LRT 2024</a:t>
            </a:r>
          </a:p>
        </p:txBody>
      </p:sp>
      <p:sp>
        <p:nvSpPr>
          <p:cNvPr id="8" name="Rectangle 6"/>
          <p:cNvSpPr>
            <a:spLocks noGrp="1" noChangeArrowheads="1"/>
          </p:cNvSpPr>
          <p:nvPr>
            <p:ph type="sldNum" sz="quarter" idx="12"/>
          </p:nvPr>
        </p:nvSpPr>
        <p:spPr>
          <a:ln/>
        </p:spPr>
        <p:txBody>
          <a:bodyPr/>
          <a:lstStyle>
            <a:lvl1pPr>
              <a:defRPr/>
            </a:lvl1pPr>
          </a:lstStyle>
          <a:p>
            <a:pPr>
              <a:defRPr/>
            </a:pPr>
            <a:fld id="{3D7569F3-F78E-49E9-AD01-E4771DF1C615}" type="slidenum">
              <a:rPr lang="en-US" altLang="en-US"/>
              <a:pPr>
                <a:defRPr/>
              </a:pPr>
              <a:t>‹#›</a:t>
            </a:fld>
            <a:endParaRPr lang="en-US" altLang="en-US"/>
          </a:p>
        </p:txBody>
      </p:sp>
    </p:spTree>
    <p:extLst>
      <p:ext uri="{BB962C8B-B14F-4D97-AF65-F5344CB8AC3E}">
        <p14:creationId xmlns:p14="http://schemas.microsoft.com/office/powerpoint/2010/main" val="452471935"/>
      </p:ext>
    </p:extLst>
  </p:cSld>
  <p:clrMapOvr>
    <a:masterClrMapping/>
  </p:clrMapOvr>
  <p:transition>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10/2024</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LRT 2024</a:t>
            </a:r>
          </a:p>
        </p:txBody>
      </p:sp>
      <p:sp>
        <p:nvSpPr>
          <p:cNvPr id="6" name="Rectangle 6"/>
          <p:cNvSpPr>
            <a:spLocks noGrp="1" noChangeArrowheads="1"/>
          </p:cNvSpPr>
          <p:nvPr>
            <p:ph type="sldNum" sz="quarter" idx="12"/>
          </p:nvPr>
        </p:nvSpPr>
        <p:spPr>
          <a:ln/>
        </p:spPr>
        <p:txBody>
          <a:bodyPr/>
          <a:lstStyle>
            <a:lvl1pPr>
              <a:defRPr/>
            </a:lvl1pPr>
          </a:lstStyle>
          <a:p>
            <a:pPr>
              <a:defRPr/>
            </a:pPr>
            <a:fld id="{0E8D11C5-93D1-4CD1-9185-79946F3479B1}" type="slidenum">
              <a:rPr lang="en-US" altLang="en-US"/>
              <a:pPr>
                <a:defRPr/>
              </a:pPr>
              <a:t>‹#›</a:t>
            </a:fld>
            <a:endParaRPr lang="en-US" altLang="en-US"/>
          </a:p>
        </p:txBody>
      </p:sp>
    </p:spTree>
    <p:extLst>
      <p:ext uri="{BB962C8B-B14F-4D97-AF65-F5344CB8AC3E}">
        <p14:creationId xmlns:p14="http://schemas.microsoft.com/office/powerpoint/2010/main" val="703409054"/>
      </p:ext>
    </p:extLst>
  </p:cSld>
  <p:clrMapOvr>
    <a:masterClrMapping/>
  </p:clrMapOvr>
  <p:transition>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10/2024</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LRT 2024</a:t>
            </a:r>
          </a:p>
        </p:txBody>
      </p:sp>
      <p:sp>
        <p:nvSpPr>
          <p:cNvPr id="6" name="Rectangle 6"/>
          <p:cNvSpPr>
            <a:spLocks noGrp="1" noChangeArrowheads="1"/>
          </p:cNvSpPr>
          <p:nvPr>
            <p:ph type="sldNum" sz="quarter" idx="12"/>
          </p:nvPr>
        </p:nvSpPr>
        <p:spPr>
          <a:ln/>
        </p:spPr>
        <p:txBody>
          <a:bodyPr/>
          <a:lstStyle>
            <a:lvl1pPr>
              <a:defRPr/>
            </a:lvl1pPr>
          </a:lstStyle>
          <a:p>
            <a:pPr>
              <a:defRPr/>
            </a:pPr>
            <a:fld id="{28B66C70-D9B5-4CCC-8AFC-2461139A8743}" type="slidenum">
              <a:rPr lang="en-US" altLang="en-US"/>
              <a:pPr>
                <a:defRPr/>
              </a:pPr>
              <a:t>‹#›</a:t>
            </a:fld>
            <a:endParaRPr lang="en-US" altLang="en-US"/>
          </a:p>
        </p:txBody>
      </p:sp>
    </p:spTree>
    <p:extLst>
      <p:ext uri="{BB962C8B-B14F-4D97-AF65-F5344CB8AC3E}">
        <p14:creationId xmlns:p14="http://schemas.microsoft.com/office/powerpoint/2010/main" val="3395932234"/>
      </p:ext>
    </p:extLst>
  </p:cSld>
  <p:clrMapOvr>
    <a:masterClrMapping/>
  </p:clrMapOvr>
  <p:transition>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30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30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10/2024</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LRT 2024</a:t>
            </a:r>
          </a:p>
        </p:txBody>
      </p:sp>
      <p:sp>
        <p:nvSpPr>
          <p:cNvPr id="7" name="Rectangle 6"/>
          <p:cNvSpPr>
            <a:spLocks noGrp="1" noChangeArrowheads="1"/>
          </p:cNvSpPr>
          <p:nvPr>
            <p:ph type="sldNum" sz="quarter" idx="12"/>
          </p:nvPr>
        </p:nvSpPr>
        <p:spPr>
          <a:ln/>
        </p:spPr>
        <p:txBody>
          <a:bodyPr/>
          <a:lstStyle>
            <a:lvl1pPr>
              <a:defRPr/>
            </a:lvl1pPr>
          </a:lstStyle>
          <a:p>
            <a:pPr>
              <a:defRPr/>
            </a:pPr>
            <a:fld id="{D9FFE0BD-FCAC-43EE-93CA-37DFCB00E083}" type="slidenum">
              <a:rPr lang="en-US" altLang="en-US"/>
              <a:pPr>
                <a:defRPr/>
              </a:pPr>
              <a:t>‹#›</a:t>
            </a:fld>
            <a:endParaRPr lang="en-US" altLang="en-US"/>
          </a:p>
        </p:txBody>
      </p:sp>
    </p:spTree>
    <p:extLst>
      <p:ext uri="{BB962C8B-B14F-4D97-AF65-F5344CB8AC3E}">
        <p14:creationId xmlns:p14="http://schemas.microsoft.com/office/powerpoint/2010/main" val="2585781330"/>
      </p:ext>
    </p:extLst>
  </p:cSld>
  <p:clrMapOvr>
    <a:masterClrMapping/>
  </p:clrMapOvr>
  <p:transition>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10/2024</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LRT 2024</a:t>
            </a:r>
          </a:p>
        </p:txBody>
      </p:sp>
      <p:sp>
        <p:nvSpPr>
          <p:cNvPr id="9" name="Rectangle 6"/>
          <p:cNvSpPr>
            <a:spLocks noGrp="1" noChangeArrowheads="1"/>
          </p:cNvSpPr>
          <p:nvPr>
            <p:ph type="sldNum" sz="quarter" idx="12"/>
          </p:nvPr>
        </p:nvSpPr>
        <p:spPr>
          <a:ln/>
        </p:spPr>
        <p:txBody>
          <a:bodyPr/>
          <a:lstStyle>
            <a:lvl1pPr>
              <a:defRPr/>
            </a:lvl1pPr>
          </a:lstStyle>
          <a:p>
            <a:pPr>
              <a:defRPr/>
            </a:pPr>
            <a:fld id="{CF125F42-083C-4499-A08E-626FB8B26FC3}" type="slidenum">
              <a:rPr lang="en-US" altLang="en-US"/>
              <a:pPr>
                <a:defRPr/>
              </a:pPr>
              <a:t>‹#›</a:t>
            </a:fld>
            <a:endParaRPr lang="en-US" altLang="en-US"/>
          </a:p>
        </p:txBody>
      </p:sp>
    </p:spTree>
    <p:extLst>
      <p:ext uri="{BB962C8B-B14F-4D97-AF65-F5344CB8AC3E}">
        <p14:creationId xmlns:p14="http://schemas.microsoft.com/office/powerpoint/2010/main" val="15235146"/>
      </p:ext>
    </p:extLst>
  </p:cSld>
  <p:clrMapOvr>
    <a:masterClrMapping/>
  </p:clrMapOvr>
  <p:transition>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10/2024</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LRT 2024</a:t>
            </a:r>
          </a:p>
        </p:txBody>
      </p:sp>
      <p:sp>
        <p:nvSpPr>
          <p:cNvPr id="5" name="Rectangle 6"/>
          <p:cNvSpPr>
            <a:spLocks noGrp="1" noChangeArrowheads="1"/>
          </p:cNvSpPr>
          <p:nvPr>
            <p:ph type="sldNum" sz="quarter" idx="12"/>
          </p:nvPr>
        </p:nvSpPr>
        <p:spPr>
          <a:ln/>
        </p:spPr>
        <p:txBody>
          <a:bodyPr/>
          <a:lstStyle>
            <a:lvl1pPr>
              <a:defRPr/>
            </a:lvl1pPr>
          </a:lstStyle>
          <a:p>
            <a:pPr>
              <a:defRPr/>
            </a:pPr>
            <a:fld id="{8F831FCA-C7DC-4D33-94BC-0E662C0DA114}" type="slidenum">
              <a:rPr lang="en-US" altLang="en-US"/>
              <a:pPr>
                <a:defRPr/>
              </a:pPr>
              <a:t>‹#›</a:t>
            </a:fld>
            <a:endParaRPr lang="en-US" altLang="en-US"/>
          </a:p>
        </p:txBody>
      </p:sp>
    </p:spTree>
    <p:extLst>
      <p:ext uri="{BB962C8B-B14F-4D97-AF65-F5344CB8AC3E}">
        <p14:creationId xmlns:p14="http://schemas.microsoft.com/office/powerpoint/2010/main" val="373741282"/>
      </p:ext>
    </p:extLst>
  </p:cSld>
  <p:clrMapOvr>
    <a:masterClrMapping/>
  </p:clrMapOvr>
  <p:transition>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10/2024</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LRT 2024</a:t>
            </a:r>
          </a:p>
        </p:txBody>
      </p:sp>
      <p:sp>
        <p:nvSpPr>
          <p:cNvPr id="4" name="Rectangle 6"/>
          <p:cNvSpPr>
            <a:spLocks noGrp="1" noChangeArrowheads="1"/>
          </p:cNvSpPr>
          <p:nvPr>
            <p:ph type="sldNum" sz="quarter" idx="12"/>
          </p:nvPr>
        </p:nvSpPr>
        <p:spPr>
          <a:ln/>
        </p:spPr>
        <p:txBody>
          <a:bodyPr/>
          <a:lstStyle>
            <a:lvl1pPr>
              <a:defRPr/>
            </a:lvl1pPr>
          </a:lstStyle>
          <a:p>
            <a:pPr>
              <a:defRPr/>
            </a:pPr>
            <a:fld id="{A92ABA9D-0DFC-474F-9DDE-BDAA75D4A4B9}" type="slidenum">
              <a:rPr lang="en-US" altLang="en-US"/>
              <a:pPr>
                <a:defRPr/>
              </a:pPr>
              <a:t>‹#›</a:t>
            </a:fld>
            <a:endParaRPr lang="en-US" altLang="en-US"/>
          </a:p>
        </p:txBody>
      </p:sp>
    </p:spTree>
    <p:extLst>
      <p:ext uri="{BB962C8B-B14F-4D97-AF65-F5344CB8AC3E}">
        <p14:creationId xmlns:p14="http://schemas.microsoft.com/office/powerpoint/2010/main" val="1033074795"/>
      </p:ext>
    </p:extLst>
  </p:cSld>
  <p:clrMapOvr>
    <a:masterClrMapping/>
  </p:clrMapOvr>
  <p:transition>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10/2024</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LRT 2024</a:t>
            </a:r>
          </a:p>
        </p:txBody>
      </p:sp>
      <p:sp>
        <p:nvSpPr>
          <p:cNvPr id="7" name="Rectangle 6"/>
          <p:cNvSpPr>
            <a:spLocks noGrp="1" noChangeArrowheads="1"/>
          </p:cNvSpPr>
          <p:nvPr>
            <p:ph type="sldNum" sz="quarter" idx="12"/>
          </p:nvPr>
        </p:nvSpPr>
        <p:spPr>
          <a:ln/>
        </p:spPr>
        <p:txBody>
          <a:bodyPr/>
          <a:lstStyle>
            <a:lvl1pPr>
              <a:defRPr/>
            </a:lvl1pPr>
          </a:lstStyle>
          <a:p>
            <a:pPr>
              <a:defRPr/>
            </a:pPr>
            <a:fld id="{38447F13-BB42-4D64-8C5B-561367346CE3}" type="slidenum">
              <a:rPr lang="en-US" altLang="en-US"/>
              <a:pPr>
                <a:defRPr/>
              </a:pPr>
              <a:t>‹#›</a:t>
            </a:fld>
            <a:endParaRPr lang="en-US" altLang="en-US"/>
          </a:p>
        </p:txBody>
      </p:sp>
    </p:spTree>
    <p:extLst>
      <p:ext uri="{BB962C8B-B14F-4D97-AF65-F5344CB8AC3E}">
        <p14:creationId xmlns:p14="http://schemas.microsoft.com/office/powerpoint/2010/main" val="2955453914"/>
      </p:ext>
    </p:extLst>
  </p:cSld>
  <p:clrMapOvr>
    <a:masterClrMapping/>
  </p:clrMapOvr>
  <p:transition>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10/2024</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LRT 2024</a:t>
            </a:r>
          </a:p>
        </p:txBody>
      </p:sp>
      <p:sp>
        <p:nvSpPr>
          <p:cNvPr id="7" name="Rectangle 6"/>
          <p:cNvSpPr>
            <a:spLocks noGrp="1" noChangeArrowheads="1"/>
          </p:cNvSpPr>
          <p:nvPr>
            <p:ph type="sldNum" sz="quarter" idx="12"/>
          </p:nvPr>
        </p:nvSpPr>
        <p:spPr>
          <a:ln/>
        </p:spPr>
        <p:txBody>
          <a:bodyPr/>
          <a:lstStyle>
            <a:lvl1pPr>
              <a:defRPr/>
            </a:lvl1pPr>
          </a:lstStyle>
          <a:p>
            <a:pPr>
              <a:defRPr/>
            </a:pPr>
            <a:fld id="{B0730203-F716-4E5F-8C66-7BA296AB6685}" type="slidenum">
              <a:rPr lang="en-US" altLang="en-US"/>
              <a:pPr>
                <a:defRPr/>
              </a:pPr>
              <a:t>‹#›</a:t>
            </a:fld>
            <a:endParaRPr lang="en-US" altLang="en-US"/>
          </a:p>
        </p:txBody>
      </p:sp>
    </p:spTree>
    <p:extLst>
      <p:ext uri="{BB962C8B-B14F-4D97-AF65-F5344CB8AC3E}">
        <p14:creationId xmlns:p14="http://schemas.microsoft.com/office/powerpoint/2010/main" val="2966747732"/>
      </p:ext>
    </p:extLst>
  </p:cSld>
  <p:clrMapOvr>
    <a:masterClrMapping/>
  </p:clrMapOvr>
  <p:transition>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7815"/>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8435" name="Rectangle 3"/>
          <p:cNvSpPr>
            <a:spLocks noGrp="1" noChangeArrowheads="1"/>
          </p:cNvSpPr>
          <p:nvPr>
            <p:ph type="body" idx="1"/>
          </p:nvPr>
        </p:nvSpPr>
        <p:spPr bwMode="auto">
          <a:xfrm>
            <a:off x="457200" y="1600202"/>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058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900" smtClean="0">
                <a:latin typeface="+mj-lt"/>
              </a:defRPr>
            </a:lvl1pPr>
          </a:lstStyle>
          <a:p>
            <a:pPr>
              <a:defRPr/>
            </a:pPr>
            <a:r>
              <a:rPr lang="en-US"/>
              <a:t>10/2024</a:t>
            </a:r>
            <a:endParaRPr lang="en-US" altLang="en-US"/>
          </a:p>
        </p:txBody>
      </p:sp>
      <p:sp>
        <p:nvSpPr>
          <p:cNvPr id="2805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900" smtClean="0">
                <a:latin typeface="+mj-lt"/>
              </a:defRPr>
            </a:lvl1pPr>
          </a:lstStyle>
          <a:p>
            <a:pPr>
              <a:defRPr/>
            </a:pPr>
            <a:r>
              <a:rPr lang="en-US" altLang="en-US"/>
              <a:t>LRT 2024</a:t>
            </a:r>
          </a:p>
        </p:txBody>
      </p:sp>
      <p:sp>
        <p:nvSpPr>
          <p:cNvPr id="28058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smtClean="0">
                <a:latin typeface="+mj-lt"/>
              </a:defRPr>
            </a:lvl1pPr>
          </a:lstStyle>
          <a:p>
            <a:pPr>
              <a:defRPr/>
            </a:pPr>
            <a:fld id="{5A59FAC4-71DB-4469-889E-42EF1A152C82}" type="slidenum">
              <a:rPr lang="en-US" altLang="en-US"/>
              <a:pPr>
                <a:defRPr/>
              </a:pPr>
              <a:t>‹#›</a:t>
            </a:fld>
            <a:endParaRPr lang="en-US" altLang="en-US"/>
          </a:p>
        </p:txBody>
      </p:sp>
      <p:sp>
        <p:nvSpPr>
          <p:cNvPr id="28058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sz="1350"/>
          </a:p>
        </p:txBody>
      </p:sp>
      <p:sp>
        <p:nvSpPr>
          <p:cNvPr id="28058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sz="1350"/>
          </a:p>
        </p:txBody>
      </p:sp>
    </p:spTree>
    <p:extLst>
      <p:ext uri="{BB962C8B-B14F-4D97-AF65-F5344CB8AC3E}">
        <p14:creationId xmlns:p14="http://schemas.microsoft.com/office/powerpoint/2010/main" val="467559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pull dir="ld"/>
  </p:transition>
  <p:hf hdr="0"/>
  <p:txStyles>
    <p:titleStyle>
      <a:lvl1pPr algn="l" rtl="0" eaLnBrk="0" fontAlgn="base" hangingPunct="0">
        <a:spcBef>
          <a:spcPct val="0"/>
        </a:spcBef>
        <a:spcAft>
          <a:spcPct val="0"/>
        </a:spcAft>
        <a:defRPr sz="3150">
          <a:solidFill>
            <a:schemeClr val="tx2"/>
          </a:solidFill>
          <a:latin typeface="+mj-lt"/>
          <a:ea typeface="+mj-ea"/>
          <a:cs typeface="+mj-cs"/>
        </a:defRPr>
      </a:lvl1pPr>
      <a:lvl2pPr algn="l" rtl="0" eaLnBrk="0" fontAlgn="base" hangingPunct="0">
        <a:spcBef>
          <a:spcPct val="0"/>
        </a:spcBef>
        <a:spcAft>
          <a:spcPct val="0"/>
        </a:spcAft>
        <a:defRPr sz="3150">
          <a:solidFill>
            <a:schemeClr val="tx2"/>
          </a:solidFill>
          <a:latin typeface="Garamond" pitchFamily="18" charset="0"/>
        </a:defRPr>
      </a:lvl2pPr>
      <a:lvl3pPr algn="l" rtl="0" eaLnBrk="0" fontAlgn="base" hangingPunct="0">
        <a:spcBef>
          <a:spcPct val="0"/>
        </a:spcBef>
        <a:spcAft>
          <a:spcPct val="0"/>
        </a:spcAft>
        <a:defRPr sz="3150">
          <a:solidFill>
            <a:schemeClr val="tx2"/>
          </a:solidFill>
          <a:latin typeface="Garamond" pitchFamily="18" charset="0"/>
        </a:defRPr>
      </a:lvl3pPr>
      <a:lvl4pPr algn="l" rtl="0" eaLnBrk="0" fontAlgn="base" hangingPunct="0">
        <a:spcBef>
          <a:spcPct val="0"/>
        </a:spcBef>
        <a:spcAft>
          <a:spcPct val="0"/>
        </a:spcAft>
        <a:defRPr sz="3150">
          <a:solidFill>
            <a:schemeClr val="tx2"/>
          </a:solidFill>
          <a:latin typeface="Garamond" pitchFamily="18" charset="0"/>
        </a:defRPr>
      </a:lvl4pPr>
      <a:lvl5pPr algn="l" rtl="0" eaLnBrk="0" fontAlgn="base" hangingPunct="0">
        <a:spcBef>
          <a:spcPct val="0"/>
        </a:spcBef>
        <a:spcAft>
          <a:spcPct val="0"/>
        </a:spcAft>
        <a:defRPr sz="3150">
          <a:solidFill>
            <a:schemeClr val="tx2"/>
          </a:solidFill>
          <a:latin typeface="Garamond" pitchFamily="18" charset="0"/>
        </a:defRPr>
      </a:lvl5pPr>
      <a:lvl6pPr marL="342900" algn="l" rtl="0" fontAlgn="base">
        <a:spcBef>
          <a:spcPct val="0"/>
        </a:spcBef>
        <a:spcAft>
          <a:spcPct val="0"/>
        </a:spcAft>
        <a:defRPr sz="3150">
          <a:solidFill>
            <a:schemeClr val="tx2"/>
          </a:solidFill>
          <a:latin typeface="Garamond" pitchFamily="18" charset="0"/>
        </a:defRPr>
      </a:lvl6pPr>
      <a:lvl7pPr marL="685800" algn="l" rtl="0" fontAlgn="base">
        <a:spcBef>
          <a:spcPct val="0"/>
        </a:spcBef>
        <a:spcAft>
          <a:spcPct val="0"/>
        </a:spcAft>
        <a:defRPr sz="3150">
          <a:solidFill>
            <a:schemeClr val="tx2"/>
          </a:solidFill>
          <a:latin typeface="Garamond" pitchFamily="18" charset="0"/>
        </a:defRPr>
      </a:lvl7pPr>
      <a:lvl8pPr marL="1028700" algn="l" rtl="0" fontAlgn="base">
        <a:spcBef>
          <a:spcPct val="0"/>
        </a:spcBef>
        <a:spcAft>
          <a:spcPct val="0"/>
        </a:spcAft>
        <a:defRPr sz="3150">
          <a:solidFill>
            <a:schemeClr val="tx2"/>
          </a:solidFill>
          <a:latin typeface="Garamond" pitchFamily="18" charset="0"/>
        </a:defRPr>
      </a:lvl8pPr>
      <a:lvl9pPr marL="1371600" algn="l" rtl="0" fontAlgn="base">
        <a:spcBef>
          <a:spcPct val="0"/>
        </a:spcBef>
        <a:spcAft>
          <a:spcPct val="0"/>
        </a:spcAft>
        <a:defRPr sz="3150">
          <a:solidFill>
            <a:schemeClr val="tx2"/>
          </a:solidFill>
          <a:latin typeface="Garamond" pitchFamily="18" charset="0"/>
        </a:defRPr>
      </a:lvl9pPr>
    </p:titleStyle>
    <p:bodyStyle>
      <a:lvl1pPr marL="257175" indent="-257175" algn="l" rtl="0" eaLnBrk="0" fontAlgn="base" hangingPunct="0">
        <a:spcBef>
          <a:spcPct val="20000"/>
        </a:spcBef>
        <a:spcAft>
          <a:spcPct val="0"/>
        </a:spcAft>
        <a:buClr>
          <a:schemeClr val="accent1"/>
        </a:buClr>
        <a:buSzPct val="65000"/>
        <a:buFont typeface="Wingdings" pitchFamily="2" charset="2"/>
        <a:buChar char="n"/>
        <a:defRPr sz="2250">
          <a:solidFill>
            <a:schemeClr val="tx1"/>
          </a:solidFill>
          <a:latin typeface="+mn-lt"/>
          <a:ea typeface="+mn-ea"/>
          <a:cs typeface="+mn-cs"/>
        </a:defRPr>
      </a:lvl1pPr>
      <a:lvl2pPr marL="502444" indent="-244079" algn="l" rtl="0" eaLnBrk="0" fontAlgn="base" hangingPunct="0">
        <a:spcBef>
          <a:spcPct val="20000"/>
        </a:spcBef>
        <a:spcAft>
          <a:spcPct val="0"/>
        </a:spcAft>
        <a:buClr>
          <a:schemeClr val="accent2"/>
        </a:buClr>
        <a:buSzPct val="60000"/>
        <a:buFont typeface="Wingdings" pitchFamily="2" charset="2"/>
        <a:buChar char="q"/>
        <a:defRPr sz="1950">
          <a:solidFill>
            <a:schemeClr val="tx1"/>
          </a:solidFill>
          <a:latin typeface="+mn-lt"/>
        </a:defRPr>
      </a:lvl2pPr>
      <a:lvl3pPr marL="766763" indent="-263129" algn="l" rtl="0" eaLnBrk="0" fontAlgn="base" hangingPunct="0">
        <a:spcBef>
          <a:spcPct val="20000"/>
        </a:spcBef>
        <a:spcAft>
          <a:spcPct val="0"/>
        </a:spcAft>
        <a:buClr>
          <a:schemeClr val="accent1"/>
        </a:buClr>
        <a:buSzPct val="65000"/>
        <a:buFont typeface="Wingdings" pitchFamily="2" charset="2"/>
        <a:buChar char="n"/>
        <a:defRPr sz="1650">
          <a:solidFill>
            <a:schemeClr val="tx1"/>
          </a:solidFill>
          <a:latin typeface="+mn-lt"/>
        </a:defRPr>
      </a:lvl3pPr>
      <a:lvl4pPr marL="1004888" indent="-236935" algn="l" rtl="0" eaLnBrk="0" fontAlgn="base" hangingPunct="0">
        <a:spcBef>
          <a:spcPct val="20000"/>
        </a:spcBef>
        <a:spcAft>
          <a:spcPct val="0"/>
        </a:spcAft>
        <a:buClr>
          <a:schemeClr val="accent2"/>
        </a:buClr>
        <a:buSzPct val="70000"/>
        <a:buFont typeface="Wingdings" pitchFamily="2" charset="2"/>
        <a:buChar char="q"/>
        <a:defRPr sz="1500">
          <a:solidFill>
            <a:schemeClr val="tx1"/>
          </a:solidFill>
          <a:latin typeface="+mn-lt"/>
        </a:defRPr>
      </a:lvl4pPr>
      <a:lvl5pPr marL="1260872" indent="-254794" algn="l" rtl="0" eaLnBrk="0" fontAlgn="base" hangingPunct="0">
        <a:spcBef>
          <a:spcPct val="20000"/>
        </a:spcBef>
        <a:spcAft>
          <a:spcPct val="0"/>
        </a:spcAft>
        <a:buClr>
          <a:schemeClr val="accent1"/>
        </a:buClr>
        <a:buSzPct val="75000"/>
        <a:buFont typeface="Wingdings" pitchFamily="2" charset="2"/>
        <a:buChar char="§"/>
        <a:defRPr sz="1500">
          <a:solidFill>
            <a:schemeClr val="tx1"/>
          </a:solidFill>
          <a:latin typeface="+mn-lt"/>
        </a:defRPr>
      </a:lvl5pPr>
      <a:lvl6pPr marL="1603772" indent="-254794" algn="l" rtl="0" fontAlgn="base">
        <a:spcBef>
          <a:spcPct val="20000"/>
        </a:spcBef>
        <a:spcAft>
          <a:spcPct val="0"/>
        </a:spcAft>
        <a:buClr>
          <a:schemeClr val="accent1"/>
        </a:buClr>
        <a:buSzPct val="75000"/>
        <a:buFont typeface="Wingdings" pitchFamily="2" charset="2"/>
        <a:buChar char="§"/>
        <a:defRPr sz="1500">
          <a:solidFill>
            <a:schemeClr val="tx1"/>
          </a:solidFill>
          <a:latin typeface="+mn-lt"/>
        </a:defRPr>
      </a:lvl6pPr>
      <a:lvl7pPr marL="1946672" indent="-254794" algn="l" rtl="0" fontAlgn="base">
        <a:spcBef>
          <a:spcPct val="20000"/>
        </a:spcBef>
        <a:spcAft>
          <a:spcPct val="0"/>
        </a:spcAft>
        <a:buClr>
          <a:schemeClr val="accent1"/>
        </a:buClr>
        <a:buSzPct val="75000"/>
        <a:buFont typeface="Wingdings" pitchFamily="2" charset="2"/>
        <a:buChar char="§"/>
        <a:defRPr sz="1500">
          <a:solidFill>
            <a:schemeClr val="tx1"/>
          </a:solidFill>
          <a:latin typeface="+mn-lt"/>
        </a:defRPr>
      </a:lvl7pPr>
      <a:lvl8pPr marL="2289572" indent="-254794" algn="l" rtl="0" fontAlgn="base">
        <a:spcBef>
          <a:spcPct val="20000"/>
        </a:spcBef>
        <a:spcAft>
          <a:spcPct val="0"/>
        </a:spcAft>
        <a:buClr>
          <a:schemeClr val="accent1"/>
        </a:buClr>
        <a:buSzPct val="75000"/>
        <a:buFont typeface="Wingdings" pitchFamily="2" charset="2"/>
        <a:buChar char="§"/>
        <a:defRPr sz="1500">
          <a:solidFill>
            <a:schemeClr val="tx1"/>
          </a:solidFill>
          <a:latin typeface="+mn-lt"/>
        </a:defRPr>
      </a:lvl8pPr>
      <a:lvl9pPr marL="2632472" indent="-254794" algn="l" rtl="0" fontAlgn="base">
        <a:spcBef>
          <a:spcPct val="20000"/>
        </a:spcBef>
        <a:spcAft>
          <a:spcPct val="0"/>
        </a:spcAft>
        <a:buClr>
          <a:schemeClr val="accent1"/>
        </a:buClr>
        <a:buSzPct val="75000"/>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ctrTitle"/>
          </p:nvPr>
        </p:nvSpPr>
        <p:spPr>
          <a:xfrm>
            <a:off x="947057" y="1996625"/>
            <a:ext cx="6649811" cy="1025498"/>
          </a:xfrm>
        </p:spPr>
        <p:txBody>
          <a:bodyPr/>
          <a:lstStyle/>
          <a:p>
            <a:pPr eaLnBrk="1" hangingPunct="1"/>
            <a:r>
              <a:rPr lang="en-US" dirty="0"/>
              <a:t>Measurement of trace radioactivity with Neutron Activation Analysis</a:t>
            </a:r>
          </a:p>
        </p:txBody>
      </p:sp>
      <p:sp>
        <p:nvSpPr>
          <p:cNvPr id="21507" name="Rectangle 8"/>
          <p:cNvSpPr>
            <a:spLocks noGrp="1" noChangeArrowheads="1"/>
          </p:cNvSpPr>
          <p:nvPr>
            <p:ph type="subTitle" idx="1"/>
          </p:nvPr>
        </p:nvSpPr>
        <p:spPr>
          <a:xfrm>
            <a:off x="2628900" y="4077467"/>
            <a:ext cx="4914900" cy="1328446"/>
          </a:xfrm>
        </p:spPr>
        <p:txBody>
          <a:bodyPr/>
          <a:lstStyle/>
          <a:p>
            <a:pPr algn="r" eaLnBrk="1" hangingPunct="1"/>
            <a:r>
              <a:rPr lang="en-US" dirty="0"/>
              <a:t>Andreas Piepke</a:t>
            </a:r>
          </a:p>
          <a:p>
            <a:pPr algn="r" eaLnBrk="1" hangingPunct="1"/>
            <a:endParaRPr lang="en-US" dirty="0"/>
          </a:p>
          <a:p>
            <a:pPr algn="r" eaLnBrk="1" hangingPunct="1"/>
            <a:r>
              <a:rPr lang="en-US" dirty="0"/>
              <a:t>University of Alabama</a:t>
            </a:r>
          </a:p>
        </p:txBody>
      </p:sp>
    </p:spTree>
  </p:cSld>
  <p:clrMapOvr>
    <a:masterClrMapping/>
  </p:clrMapOvr>
  <p:transition>
    <p:pull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5A51C8-4D6B-46FD-A855-2EADA2BE7283}"/>
              </a:ext>
            </a:extLst>
          </p:cNvPr>
          <p:cNvSpPr>
            <a:spLocks noGrp="1"/>
          </p:cNvSpPr>
          <p:nvPr>
            <p:ph type="title"/>
          </p:nvPr>
        </p:nvSpPr>
        <p:spPr/>
        <p:txBody>
          <a:bodyPr/>
          <a:lstStyle/>
          <a:p>
            <a:r>
              <a:rPr lang="en-US" dirty="0"/>
              <a:t>Activation</a:t>
            </a:r>
          </a:p>
        </p:txBody>
      </p:sp>
      <p:sp>
        <p:nvSpPr>
          <p:cNvPr id="2" name="Date Placeholder 1">
            <a:extLst>
              <a:ext uri="{FF2B5EF4-FFF2-40B4-BE49-F238E27FC236}">
                <a16:creationId xmlns:a16="http://schemas.microsoft.com/office/drawing/2014/main" id="{AB87E94B-0712-4DF5-BBB5-A1BC5332FB70}"/>
              </a:ext>
            </a:extLst>
          </p:cNvPr>
          <p:cNvSpPr>
            <a:spLocks noGrp="1"/>
          </p:cNvSpPr>
          <p:nvPr>
            <p:ph type="dt" sz="half" idx="10"/>
          </p:nvPr>
        </p:nvSpPr>
        <p:spPr/>
        <p:txBody>
          <a:bodyPr/>
          <a:lstStyle/>
          <a:p>
            <a:pPr>
              <a:defRPr/>
            </a:pPr>
            <a:r>
              <a:rPr lang="en-US"/>
              <a:t>10/2024</a:t>
            </a:r>
            <a:endParaRPr lang="en-US" altLang="en-US"/>
          </a:p>
        </p:txBody>
      </p:sp>
      <p:sp>
        <p:nvSpPr>
          <p:cNvPr id="3" name="Footer Placeholder 2">
            <a:extLst>
              <a:ext uri="{FF2B5EF4-FFF2-40B4-BE49-F238E27FC236}">
                <a16:creationId xmlns:a16="http://schemas.microsoft.com/office/drawing/2014/main" id="{164FCA54-1527-4C47-8337-BF01966A3178}"/>
              </a:ext>
            </a:extLst>
          </p:cNvPr>
          <p:cNvSpPr>
            <a:spLocks noGrp="1"/>
          </p:cNvSpPr>
          <p:nvPr>
            <p:ph type="ftr" sz="quarter" idx="11"/>
          </p:nvPr>
        </p:nvSpPr>
        <p:spPr/>
        <p:txBody>
          <a:bodyPr/>
          <a:lstStyle/>
          <a:p>
            <a:pPr>
              <a:defRPr/>
            </a:pPr>
            <a:r>
              <a:rPr lang="en-US" altLang="en-US"/>
              <a:t>LRT 2024</a:t>
            </a:r>
          </a:p>
        </p:txBody>
      </p:sp>
      <p:sp>
        <p:nvSpPr>
          <p:cNvPr id="4" name="Slide Number Placeholder 3">
            <a:extLst>
              <a:ext uri="{FF2B5EF4-FFF2-40B4-BE49-F238E27FC236}">
                <a16:creationId xmlns:a16="http://schemas.microsoft.com/office/drawing/2014/main" id="{6753CB00-03BB-4007-9792-EE9F75588E89}"/>
              </a:ext>
            </a:extLst>
          </p:cNvPr>
          <p:cNvSpPr>
            <a:spLocks noGrp="1"/>
          </p:cNvSpPr>
          <p:nvPr>
            <p:ph type="sldNum" sz="quarter" idx="12"/>
          </p:nvPr>
        </p:nvSpPr>
        <p:spPr/>
        <p:txBody>
          <a:bodyPr/>
          <a:lstStyle/>
          <a:p>
            <a:pPr>
              <a:defRPr/>
            </a:pPr>
            <a:fld id="{A92ABA9D-0DFC-474F-9DDE-BDAA75D4A4B9}" type="slidenum">
              <a:rPr lang="en-US" altLang="en-US" smtClean="0"/>
              <a:pPr>
                <a:defRPr/>
              </a:pPr>
              <a:t>10</a:t>
            </a:fld>
            <a:endParaRPr lang="en-US" altLang="en-US"/>
          </a:p>
        </p:txBody>
      </p:sp>
      <p:sp>
        <p:nvSpPr>
          <p:cNvPr id="6" name="TextBox 5">
            <a:extLst>
              <a:ext uri="{FF2B5EF4-FFF2-40B4-BE49-F238E27FC236}">
                <a16:creationId xmlns:a16="http://schemas.microsoft.com/office/drawing/2014/main" id="{FFCAE9AF-0018-4F0C-9132-00C85A104BD2}"/>
              </a:ext>
            </a:extLst>
          </p:cNvPr>
          <p:cNvSpPr txBox="1"/>
          <p:nvPr/>
        </p:nvSpPr>
        <p:spPr>
          <a:xfrm>
            <a:off x="305758" y="1455634"/>
            <a:ext cx="8678238" cy="646331"/>
          </a:xfrm>
          <a:prstGeom prst="rect">
            <a:avLst/>
          </a:prstGeom>
          <a:noFill/>
        </p:spPr>
        <p:txBody>
          <a:bodyPr wrap="square" rtlCol="0">
            <a:spAutoFit/>
          </a:bodyPr>
          <a:lstStyle/>
          <a:p>
            <a:r>
              <a:rPr lang="en-US" dirty="0"/>
              <a:t>We typically us the MIT research reactor, a pool-type reactor with highly enriched fuel element, rated for 6 MW thermal power.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73EFD42-5F8D-4987-9303-1A0FE0C96D62}"/>
                  </a:ext>
                </a:extLst>
              </p:cNvPr>
              <p:cNvSpPr txBox="1"/>
              <p:nvPr/>
            </p:nvSpPr>
            <p:spPr>
              <a:xfrm>
                <a:off x="305758" y="2694214"/>
                <a:ext cx="6261073" cy="2369688"/>
              </a:xfrm>
              <a:prstGeom prst="rect">
                <a:avLst/>
              </a:prstGeom>
              <a:noFill/>
            </p:spPr>
            <p:txBody>
              <a:bodyPr wrap="none" rtlCol="0">
                <a:spAutoFit/>
              </a:bodyPr>
              <a:lstStyle/>
              <a:p>
                <a:r>
                  <a:rPr lang="en-US" dirty="0"/>
                  <a:t>Typical neutron fluxes (May 2024 activation, 5.52 MW):</a:t>
                </a:r>
              </a:p>
              <a:p>
                <a:endParaRPr lang="en-US" dirty="0"/>
              </a:p>
              <a:p>
                <a:r>
                  <a:rPr lang="en-US" dirty="0"/>
                  <a:t>Thermal neutrons:         </a:t>
                </a:r>
                <a14:m>
                  <m:oMath xmlns:m="http://schemas.openxmlformats.org/officeDocument/2006/math">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a:rPr lang="en-US" i="1">
                            <a:latin typeface="Cambria Math" panose="02040503050406030204" pitchFamily="18" charset="0"/>
                          </a:rPr>
                          <m:t>𝑡h</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4.90</m:t>
                        </m:r>
                        <m:r>
                          <a:rPr lang="en-US" i="1">
                            <a:latin typeface="Cambria Math" panose="02040503050406030204" pitchFamily="18" charset="0"/>
                            <a:ea typeface="Cambria Math" panose="02040503050406030204" pitchFamily="18" charset="0"/>
                          </a:rPr>
                          <m:t>±0.09</m:t>
                        </m:r>
                      </m:e>
                    </m:d>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13</m:t>
                        </m:r>
                      </m:sup>
                    </m:sSup>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𝑛𝑒𝑢𝑡𝑟𝑜𝑛𝑠</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den>
                    </m:f>
                  </m:oMath>
                </a14:m>
                <a:endParaRPr lang="en-US" dirty="0"/>
              </a:p>
              <a:p>
                <a:endParaRPr lang="en-US" dirty="0"/>
              </a:p>
              <a:p>
                <a:r>
                  <a:rPr lang="en-US" dirty="0"/>
                  <a:t>Epi-thermal neutrons:    </a:t>
                </a:r>
                <a14:m>
                  <m:oMath xmlns:m="http://schemas.openxmlformats.org/officeDocument/2006/math">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a:rPr lang="en-US" i="1">
                            <a:latin typeface="Cambria Math" panose="02040503050406030204" pitchFamily="18" charset="0"/>
                            <a:ea typeface="Cambria Math" panose="02040503050406030204" pitchFamily="18" charset="0"/>
                          </a:rPr>
                          <m:t>𝑒</m:t>
                        </m:r>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1.50</m:t>
                        </m:r>
                        <m:r>
                          <a:rPr lang="en-US" i="1">
                            <a:latin typeface="Cambria Math" panose="02040503050406030204" pitchFamily="18" charset="0"/>
                            <a:ea typeface="Cambria Math" panose="02040503050406030204" pitchFamily="18" charset="0"/>
                          </a:rPr>
                          <m:t>±0.12</m:t>
                        </m:r>
                      </m:e>
                    </m:d>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13</m:t>
                        </m:r>
                      </m:sup>
                    </m:sSup>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𝑛𝑒𝑢𝑡𝑟𝑜𝑛𝑠</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den>
                    </m:f>
                  </m:oMath>
                </a14:m>
                <a:endParaRPr lang="en-US" dirty="0"/>
              </a:p>
              <a:p>
                <a:endParaRPr lang="en-US" dirty="0"/>
              </a:p>
              <a:p>
                <a:r>
                  <a:rPr lang="en-US" dirty="0"/>
                  <a:t>Fast fission neutrons:     </a:t>
                </a:r>
                <a14:m>
                  <m:oMath xmlns:m="http://schemas.openxmlformats.org/officeDocument/2006/math">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a:rPr lang="en-US" i="1">
                            <a:latin typeface="Cambria Math" panose="02040503050406030204" pitchFamily="18" charset="0"/>
                            <a:ea typeface="Cambria Math" panose="02040503050406030204" pitchFamily="18" charset="0"/>
                          </a:rPr>
                          <m:t>𝑓𝑓</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7.39</m:t>
                        </m:r>
                        <m:r>
                          <a:rPr lang="en-US" i="1">
                            <a:latin typeface="Cambria Math" panose="02040503050406030204" pitchFamily="18" charset="0"/>
                            <a:ea typeface="Cambria Math" panose="02040503050406030204" pitchFamily="18" charset="0"/>
                          </a:rPr>
                          <m:t>±0.88</m:t>
                        </m:r>
                      </m:e>
                    </m:d>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12</m:t>
                        </m:r>
                      </m:sup>
                    </m:sSup>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𝑛𝑒𝑢𝑡𝑟𝑜𝑛𝑠</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den>
                    </m:f>
                  </m:oMath>
                </a14:m>
                <a:r>
                  <a:rPr lang="en-US" dirty="0"/>
                  <a:t> </a:t>
                </a:r>
              </a:p>
            </p:txBody>
          </p:sp>
        </mc:Choice>
        <mc:Fallback xmlns="">
          <p:sp>
            <p:nvSpPr>
              <p:cNvPr id="7" name="TextBox 6">
                <a:extLst>
                  <a:ext uri="{FF2B5EF4-FFF2-40B4-BE49-F238E27FC236}">
                    <a16:creationId xmlns:a16="http://schemas.microsoft.com/office/drawing/2014/main" id="{473EFD42-5F8D-4987-9303-1A0FE0C96D62}"/>
                  </a:ext>
                </a:extLst>
              </p:cNvPr>
              <p:cNvSpPr txBox="1">
                <a:spLocks noRot="1" noChangeAspect="1" noMove="1" noResize="1" noEditPoints="1" noAdjustHandles="1" noChangeArrowheads="1" noChangeShapeType="1" noTextEdit="1"/>
              </p:cNvSpPr>
              <p:nvPr/>
            </p:nvSpPr>
            <p:spPr>
              <a:xfrm>
                <a:off x="305758" y="2694214"/>
                <a:ext cx="6261073" cy="2369688"/>
              </a:xfrm>
              <a:prstGeom prst="rect">
                <a:avLst/>
              </a:prstGeom>
              <a:blipFill>
                <a:blip r:embed="rId2"/>
                <a:stretch>
                  <a:fillRect l="-779" t="-1542" b="-51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2DBA4937-243C-4B50-9E71-B8E6D730A5DA}"/>
              </a:ext>
            </a:extLst>
          </p:cNvPr>
          <p:cNvSpPr txBox="1"/>
          <p:nvPr/>
        </p:nvSpPr>
        <p:spPr>
          <a:xfrm>
            <a:off x="6501187" y="3337516"/>
            <a:ext cx="2460212" cy="1477328"/>
          </a:xfrm>
          <a:prstGeom prst="rect">
            <a:avLst/>
          </a:prstGeom>
          <a:noFill/>
        </p:spPr>
        <p:txBody>
          <a:bodyPr wrap="square" rtlCol="0">
            <a:spAutoFit/>
          </a:bodyPr>
          <a:lstStyle/>
          <a:p>
            <a:r>
              <a:rPr lang="en-US" dirty="0">
                <a:solidFill>
                  <a:srgbClr val="0000FF"/>
                </a:solidFill>
              </a:rPr>
              <a:t>We determine the flux (most of the time) by co-activating a NIST reference material called </a:t>
            </a:r>
            <a:r>
              <a:rPr lang="en-US" i="1" dirty="0">
                <a:solidFill>
                  <a:srgbClr val="0000FF"/>
                </a:solidFill>
              </a:rPr>
              <a:t>fly ash</a:t>
            </a:r>
            <a:r>
              <a:rPr lang="en-US" dirty="0">
                <a:solidFill>
                  <a:srgbClr val="0000FF"/>
                </a:solidFill>
              </a:rPr>
              <a:t>.</a:t>
            </a:r>
          </a:p>
        </p:txBody>
      </p:sp>
    </p:spTree>
    <p:extLst>
      <p:ext uri="{BB962C8B-B14F-4D97-AF65-F5344CB8AC3E}">
        <p14:creationId xmlns:p14="http://schemas.microsoft.com/office/powerpoint/2010/main" val="3027383856"/>
      </p:ext>
    </p:extLst>
  </p:cSld>
  <p:clrMapOvr>
    <a:masterClrMapping/>
  </p:clrMapOvr>
  <p:transition>
    <p:pull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10/2024</a:t>
            </a:r>
            <a:endParaRPr lang="en-US" altLang="en-US"/>
          </a:p>
        </p:txBody>
      </p:sp>
      <p:sp>
        <p:nvSpPr>
          <p:cNvPr id="4" name="Footer Placeholder 3"/>
          <p:cNvSpPr>
            <a:spLocks noGrp="1"/>
          </p:cNvSpPr>
          <p:nvPr>
            <p:ph type="ftr" sz="quarter" idx="11"/>
          </p:nvPr>
        </p:nvSpPr>
        <p:spPr/>
        <p:txBody>
          <a:bodyPr/>
          <a:lstStyle/>
          <a:p>
            <a:pPr>
              <a:defRPr/>
            </a:pPr>
            <a:r>
              <a:rPr lang="en-US" altLang="en-US"/>
              <a:t>LRT 2024</a:t>
            </a:r>
          </a:p>
        </p:txBody>
      </p:sp>
      <p:sp>
        <p:nvSpPr>
          <p:cNvPr id="7" name="Slide Number Placeholder 6"/>
          <p:cNvSpPr>
            <a:spLocks noGrp="1"/>
          </p:cNvSpPr>
          <p:nvPr>
            <p:ph type="sldNum" sz="quarter" idx="12"/>
          </p:nvPr>
        </p:nvSpPr>
        <p:spPr/>
        <p:txBody>
          <a:bodyPr/>
          <a:lstStyle/>
          <a:p>
            <a:fld id="{0BAD4F39-9916-4651-B4AC-54F7633EA6B2}" type="slidenum">
              <a:rPr lang="en-US" smtClean="0">
                <a:solidFill>
                  <a:prstClr val="black">
                    <a:tint val="75000"/>
                  </a:prstClr>
                </a:solidFill>
              </a:rPr>
              <a:pPr/>
              <a:t>11</a:t>
            </a:fld>
            <a:endParaRPr lang="en-US">
              <a:solidFill>
                <a:prstClr val="black">
                  <a:tint val="75000"/>
                </a:prstClr>
              </a:solidFill>
            </a:endParaRPr>
          </a:p>
        </p:txBody>
      </p:sp>
      <p:pic>
        <p:nvPicPr>
          <p:cNvPr id="8" name="Picture 7">
            <a:extLst>
              <a:ext uri="{FF2B5EF4-FFF2-40B4-BE49-F238E27FC236}">
                <a16:creationId xmlns:a16="http://schemas.microsoft.com/office/drawing/2014/main" id="{94BBD46F-381E-43A6-AD9B-D27D640D4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090" y="1229499"/>
            <a:ext cx="5570084" cy="3713390"/>
          </a:xfrm>
          <a:prstGeom prst="rect">
            <a:avLst/>
          </a:prstGeom>
        </p:spPr>
      </p:pic>
      <p:sp>
        <p:nvSpPr>
          <p:cNvPr id="9" name="TextBox 8">
            <a:extLst>
              <a:ext uri="{FF2B5EF4-FFF2-40B4-BE49-F238E27FC236}">
                <a16:creationId xmlns:a16="http://schemas.microsoft.com/office/drawing/2014/main" id="{64364901-9C00-4A4C-93E4-356482DDA3DB}"/>
              </a:ext>
            </a:extLst>
          </p:cNvPr>
          <p:cNvSpPr txBox="1"/>
          <p:nvPr/>
        </p:nvSpPr>
        <p:spPr>
          <a:xfrm>
            <a:off x="6400801" y="1196068"/>
            <a:ext cx="2559503" cy="1061829"/>
          </a:xfrm>
          <a:prstGeom prst="rect">
            <a:avLst/>
          </a:prstGeom>
          <a:noFill/>
        </p:spPr>
        <p:txBody>
          <a:bodyPr wrap="square" rtlCol="0">
            <a:spAutoFit/>
          </a:bodyPr>
          <a:lstStyle/>
          <a:p>
            <a:r>
              <a:rPr lang="en-US" dirty="0"/>
              <a:t>MITR core, image taken from: </a:t>
            </a:r>
          </a:p>
          <a:p>
            <a:endParaRPr lang="en-US" dirty="0"/>
          </a:p>
          <a:p>
            <a:r>
              <a:rPr lang="en-US" sz="900" dirty="0"/>
              <a:t>https://nrl.mit.edu/reactor/core-description</a:t>
            </a:r>
          </a:p>
        </p:txBody>
      </p:sp>
    </p:spTree>
    <p:extLst>
      <p:ext uri="{BB962C8B-B14F-4D97-AF65-F5344CB8AC3E}">
        <p14:creationId xmlns:p14="http://schemas.microsoft.com/office/powerpoint/2010/main" val="1082148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C4E46-917A-49EF-ABF2-07F3A4285DE8}"/>
              </a:ext>
            </a:extLst>
          </p:cNvPr>
          <p:cNvSpPr>
            <a:spLocks noGrp="1"/>
          </p:cNvSpPr>
          <p:nvPr>
            <p:ph type="title"/>
          </p:nvPr>
        </p:nvSpPr>
        <p:spPr/>
        <p:txBody>
          <a:bodyPr/>
          <a:lstStyle/>
          <a:p>
            <a:r>
              <a:rPr lang="en-US" dirty="0"/>
              <a:t>Reactor neutron spectra</a:t>
            </a:r>
          </a:p>
        </p:txBody>
      </p:sp>
      <p:sp>
        <p:nvSpPr>
          <p:cNvPr id="3" name="Date Placeholder 2">
            <a:extLst>
              <a:ext uri="{FF2B5EF4-FFF2-40B4-BE49-F238E27FC236}">
                <a16:creationId xmlns:a16="http://schemas.microsoft.com/office/drawing/2014/main" id="{EDF05B61-0A26-4766-8896-5E0320A75F55}"/>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EDE1F64B-CDF8-4675-A5EB-CECFA24D1967}"/>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A4A1AE04-BCD4-4935-9364-345C06266F18}"/>
              </a:ext>
            </a:extLst>
          </p:cNvPr>
          <p:cNvSpPr>
            <a:spLocks noGrp="1"/>
          </p:cNvSpPr>
          <p:nvPr>
            <p:ph type="sldNum" sz="quarter" idx="12"/>
          </p:nvPr>
        </p:nvSpPr>
        <p:spPr/>
        <p:txBody>
          <a:bodyPr/>
          <a:lstStyle/>
          <a:p>
            <a:pPr>
              <a:defRPr/>
            </a:pPr>
            <a:fld id="{8F831FCA-C7DC-4D33-94BC-0E662C0DA114}" type="slidenum">
              <a:rPr lang="en-US" altLang="en-US" smtClean="0"/>
              <a:pPr>
                <a:defRPr/>
              </a:pPr>
              <a:t>12</a:t>
            </a:fld>
            <a:endParaRPr lang="en-US" alt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5724518-F4E8-4CFF-98F4-9D7005455E18}"/>
                  </a:ext>
                </a:extLst>
              </p:cNvPr>
              <p:cNvSpPr txBox="1"/>
              <p:nvPr/>
            </p:nvSpPr>
            <p:spPr>
              <a:xfrm>
                <a:off x="4220936" y="1007656"/>
                <a:ext cx="4763861" cy="1631216"/>
              </a:xfrm>
              <a:prstGeom prst="rect">
                <a:avLst/>
              </a:prstGeom>
              <a:noFill/>
            </p:spPr>
            <p:txBody>
              <a:bodyPr wrap="square" rtlCol="0">
                <a:spAutoFit/>
              </a:bodyPr>
              <a:lstStyle/>
              <a:p>
                <a:r>
                  <a:rPr lang="en-US" sz="2000" dirty="0"/>
                  <a:t>Thermal component, </a:t>
                </a:r>
                <a14:m>
                  <m:oMath xmlns:m="http://schemas.openxmlformats.org/officeDocument/2006/math">
                    <m:sSub>
                      <m:sSubPr>
                        <m:ctrlPr>
                          <a:rPr lang="en-US" sz="2000" i="1">
                            <a:latin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a:rPr lang="en-US" sz="2000" i="1">
                            <a:latin typeface="Cambria Math" panose="02040503050406030204" pitchFamily="18" charset="0"/>
                          </a:rPr>
                          <m:t>𝑡h</m:t>
                        </m:r>
                      </m:sub>
                    </m:sSub>
                    <m:r>
                      <a:rPr lang="en-US" sz="2000" i="1">
                        <a:latin typeface="Cambria Math" panose="02040503050406030204" pitchFamily="18" charset="0"/>
                      </a:rPr>
                      <m:t> </m:t>
                    </m:r>
                  </m:oMath>
                </a14:m>
                <a:r>
                  <a:rPr lang="en-US" sz="2000" dirty="0"/>
                  <a:t>follows Maxwell-Boltzmann distribution, describes neutrons at low kinetic energy </a:t>
                </a:r>
                <a14:m>
                  <m:oMath xmlns:m="http://schemas.openxmlformats.org/officeDocument/2006/math">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𝑛</m:t>
                            </m:r>
                          </m:sub>
                        </m:sSub>
                        <m:r>
                          <a:rPr lang="en-US" sz="2000" i="1">
                            <a:latin typeface="Cambria Math" panose="02040503050406030204" pitchFamily="18" charset="0"/>
                          </a:rPr>
                          <m:t>&lt;1 </m:t>
                        </m:r>
                        <m:r>
                          <a:rPr lang="en-US" sz="2000" i="1">
                            <a:latin typeface="Cambria Math" panose="02040503050406030204" pitchFamily="18" charset="0"/>
                          </a:rPr>
                          <m:t>𝑒𝑉</m:t>
                        </m:r>
                      </m:e>
                    </m:d>
                  </m:oMath>
                </a14:m>
                <a:r>
                  <a:rPr lang="en-US" sz="2000" dirty="0"/>
                  <a:t>. Responsible for bulk of the activation</a:t>
                </a:r>
              </a:p>
            </p:txBody>
          </p:sp>
        </mc:Choice>
        <mc:Fallback xmlns="">
          <p:sp>
            <p:nvSpPr>
              <p:cNvPr id="8" name="TextBox 7">
                <a:extLst>
                  <a:ext uri="{FF2B5EF4-FFF2-40B4-BE49-F238E27FC236}">
                    <a16:creationId xmlns:a16="http://schemas.microsoft.com/office/drawing/2014/main" id="{65724518-F4E8-4CFF-98F4-9D7005455E18}"/>
                  </a:ext>
                </a:extLst>
              </p:cNvPr>
              <p:cNvSpPr txBox="1">
                <a:spLocks noRot="1" noChangeAspect="1" noMove="1" noResize="1" noEditPoints="1" noAdjustHandles="1" noChangeArrowheads="1" noChangeShapeType="1" noTextEdit="1"/>
              </p:cNvSpPr>
              <p:nvPr/>
            </p:nvSpPr>
            <p:spPr>
              <a:xfrm>
                <a:off x="4220936" y="1007656"/>
                <a:ext cx="4763861" cy="1631216"/>
              </a:xfrm>
              <a:prstGeom prst="rect">
                <a:avLst/>
              </a:prstGeom>
              <a:blipFill>
                <a:blip r:embed="rId2"/>
                <a:stretch>
                  <a:fillRect l="-1279" t="-1493" r="-1407" b="-5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7C991D0-4342-4A4D-876A-9E8F1F4AF360}"/>
                  </a:ext>
                </a:extLst>
              </p:cNvPr>
              <p:cNvSpPr txBox="1"/>
              <p:nvPr/>
            </p:nvSpPr>
            <p:spPr>
              <a:xfrm>
                <a:off x="4220937" y="2713576"/>
                <a:ext cx="4665229" cy="1497076"/>
              </a:xfrm>
              <a:prstGeom prst="rect">
                <a:avLst/>
              </a:prstGeom>
              <a:noFill/>
            </p:spPr>
            <p:txBody>
              <a:bodyPr wrap="square" rtlCol="0">
                <a:spAutoFit/>
              </a:bodyPr>
              <a:lstStyle/>
              <a:p>
                <a:r>
                  <a:rPr lang="en-US" sz="2000" dirty="0"/>
                  <a:t>Epi-thermal neutron flux </a:t>
                </a:r>
                <a14:m>
                  <m:oMath xmlns:m="http://schemas.openxmlformats.org/officeDocument/2006/math">
                    <m:sSub>
                      <m:sSubPr>
                        <m:ctrlPr>
                          <a:rPr lang="en-US" sz="2000" i="1">
                            <a:latin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Φ</m:t>
                        </m:r>
                      </m:e>
                      <m:sub>
                        <m:r>
                          <a:rPr lang="en-US" sz="2000" i="1">
                            <a:latin typeface="Cambria Math" panose="02040503050406030204" pitchFamily="18" charset="0"/>
                            <a:ea typeface="Cambria Math" panose="02040503050406030204" pitchFamily="18" charset="0"/>
                          </a:rPr>
                          <m:t>𝑒𝑡</m:t>
                        </m:r>
                      </m:sub>
                    </m:sSub>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𝑑</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𝐸</m:t>
                        </m:r>
                      </m:e>
                      <m:sub>
                        <m:r>
                          <a:rPr lang="en-US" sz="2000" i="1">
                            <a:latin typeface="Cambria Math" panose="02040503050406030204" pitchFamily="18" charset="0"/>
                            <a:ea typeface="Cambria Math" panose="02040503050406030204" pitchFamily="18" charset="0"/>
                          </a:rPr>
                          <m:t>𝑛</m:t>
                        </m:r>
                      </m:sub>
                    </m:sSub>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𝑑</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𝐸</m:t>
                            </m:r>
                          </m:e>
                          <m:sub>
                            <m:r>
                              <a:rPr lang="en-US" sz="2000" i="1">
                                <a:latin typeface="Cambria Math" panose="02040503050406030204" pitchFamily="18" charset="0"/>
                                <a:ea typeface="Cambria Math" panose="02040503050406030204" pitchFamily="18" charset="0"/>
                              </a:rPr>
                              <m:t>𝑛</m:t>
                            </m:r>
                          </m:sub>
                        </m:sSub>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𝐸</m:t>
                            </m:r>
                          </m:e>
                          <m:sub>
                            <m:r>
                              <a:rPr lang="en-US" sz="2000" i="1">
                                <a:latin typeface="Cambria Math" panose="02040503050406030204" pitchFamily="18" charset="0"/>
                                <a:ea typeface="Cambria Math" panose="02040503050406030204" pitchFamily="18" charset="0"/>
                              </a:rPr>
                              <m:t>𝑛</m:t>
                            </m:r>
                          </m:sub>
                        </m:sSub>
                      </m:den>
                    </m:f>
                  </m:oMath>
                </a14:m>
                <a:r>
                  <a:rPr lang="en-US" sz="2000" dirty="0"/>
                  <a:t>, important for </a:t>
                </a:r>
                <a14:m>
                  <m:oMath xmlns:m="http://schemas.openxmlformats.org/officeDocument/2006/math">
                    <m:r>
                      <a:rPr lang="en-US" sz="2000" i="1">
                        <a:latin typeface="Cambria Math" panose="02040503050406030204" pitchFamily="18" charset="0"/>
                      </a:rPr>
                      <m:t>0.5 </m:t>
                    </m:r>
                    <m:r>
                      <a:rPr lang="en-US" sz="2000" i="1">
                        <a:latin typeface="Cambria Math" panose="02040503050406030204" pitchFamily="18" charset="0"/>
                      </a:rPr>
                      <m:t>𝑒𝑉</m:t>
                    </m:r>
                    <m:r>
                      <a:rPr lang="en-US" sz="2000" i="1">
                        <a:latin typeface="Cambria Math" panose="02040503050406030204" pitchFamily="18" charset="0"/>
                      </a:rPr>
                      <m:t>&lt; </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𝑛</m:t>
                        </m:r>
                      </m:sub>
                    </m:sSub>
                    <m:r>
                      <a:rPr lang="en-US" sz="2000" i="1">
                        <a:latin typeface="Cambria Math" panose="02040503050406030204" pitchFamily="18" charset="0"/>
                      </a:rPr>
                      <m:t>&lt;10 </m:t>
                    </m:r>
                    <m:r>
                      <a:rPr lang="en-US" sz="2000" i="1">
                        <a:latin typeface="Cambria Math" panose="02040503050406030204" pitchFamily="18" charset="0"/>
                      </a:rPr>
                      <m:t>𝑀𝑒𝑉</m:t>
                    </m:r>
                  </m:oMath>
                </a14:m>
                <a:r>
                  <a:rPr lang="en-US" sz="2000" dirty="0"/>
                  <a:t>. Important for n capture on </a:t>
                </a:r>
                <a:r>
                  <a:rPr lang="en-US" sz="2000" baseline="30000" dirty="0"/>
                  <a:t>232</a:t>
                </a:r>
                <a:r>
                  <a:rPr lang="en-US" sz="2000" dirty="0"/>
                  <a:t>Th, </a:t>
                </a:r>
                <a:r>
                  <a:rPr lang="en-US" sz="2000" baseline="30000" dirty="0"/>
                  <a:t>238</a:t>
                </a:r>
                <a:r>
                  <a:rPr lang="en-US" sz="2000" dirty="0"/>
                  <a:t>U, unimportant for most other elements.</a:t>
                </a:r>
              </a:p>
            </p:txBody>
          </p:sp>
        </mc:Choice>
        <mc:Fallback xmlns="">
          <p:sp>
            <p:nvSpPr>
              <p:cNvPr id="9" name="TextBox 8">
                <a:extLst>
                  <a:ext uri="{FF2B5EF4-FFF2-40B4-BE49-F238E27FC236}">
                    <a16:creationId xmlns:a16="http://schemas.microsoft.com/office/drawing/2014/main" id="{F7C991D0-4342-4A4D-876A-9E8F1F4AF360}"/>
                  </a:ext>
                </a:extLst>
              </p:cNvPr>
              <p:cNvSpPr txBox="1">
                <a:spLocks noRot="1" noChangeAspect="1" noMove="1" noResize="1" noEditPoints="1" noAdjustHandles="1" noChangeArrowheads="1" noChangeShapeType="1" noTextEdit="1"/>
              </p:cNvSpPr>
              <p:nvPr/>
            </p:nvSpPr>
            <p:spPr>
              <a:xfrm>
                <a:off x="4220937" y="2713576"/>
                <a:ext cx="4665229" cy="1497076"/>
              </a:xfrm>
              <a:prstGeom prst="rect">
                <a:avLst/>
              </a:prstGeom>
              <a:blipFill>
                <a:blip r:embed="rId3"/>
                <a:stretch>
                  <a:fillRect l="-1305" b="-65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A3DEB0B-A3C3-4408-A79C-89086022BD4E}"/>
                  </a:ext>
                </a:extLst>
              </p:cNvPr>
              <p:cNvSpPr txBox="1"/>
              <p:nvPr/>
            </p:nvSpPr>
            <p:spPr>
              <a:xfrm>
                <a:off x="4220936" y="4350225"/>
                <a:ext cx="4592411" cy="1631216"/>
              </a:xfrm>
              <a:prstGeom prst="rect">
                <a:avLst/>
              </a:prstGeom>
              <a:noFill/>
            </p:spPr>
            <p:txBody>
              <a:bodyPr wrap="square" rtlCol="0">
                <a:spAutoFit/>
              </a:bodyPr>
              <a:lstStyle/>
              <a:p>
                <a:r>
                  <a:rPr lang="en-US" sz="2000" dirty="0"/>
                  <a:t>Fast fission neutrons, use Watt spectrum for </a:t>
                </a:r>
                <a:r>
                  <a:rPr lang="en-US" sz="2000" baseline="30000" dirty="0"/>
                  <a:t>235</a:t>
                </a:r>
                <a:r>
                  <a:rPr lang="en-US" sz="2000" dirty="0"/>
                  <a:t>U fission, for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𝑛</m:t>
                        </m:r>
                      </m:sub>
                    </m:sSub>
                  </m:oMath>
                </a14:m>
                <a:r>
                  <a:rPr lang="en-US" sz="2000" dirty="0"/>
                  <a:t> of up to </a:t>
                </a:r>
                <a14:m>
                  <m:oMath xmlns:m="http://schemas.openxmlformats.org/officeDocument/2006/math">
                    <m:r>
                      <a:rPr lang="en-US" sz="2000" i="1">
                        <a:latin typeface="Cambria Math" panose="02040503050406030204" pitchFamily="18" charset="0"/>
                      </a:rPr>
                      <m:t>20 </m:t>
                    </m:r>
                    <m:r>
                      <a:rPr lang="en-US" sz="2000" i="1">
                        <a:latin typeface="Cambria Math" panose="02040503050406030204" pitchFamily="18" charset="0"/>
                      </a:rPr>
                      <m:t>𝑀𝑒𝑉</m:t>
                    </m:r>
                  </m:oMath>
                </a14:m>
                <a:r>
                  <a:rPr lang="en-US" sz="2000" dirty="0"/>
                  <a:t>. Only important to estimate backgrounds due to (n, p) and (n, </a:t>
                </a:r>
                <a:r>
                  <a:rPr lang="el-GR" sz="2000" dirty="0">
                    <a:latin typeface="Times New Roman" panose="02020603050405020304" pitchFamily="18" charset="0"/>
                    <a:cs typeface="Times New Roman" panose="02020603050405020304" pitchFamily="18" charset="0"/>
                  </a:rPr>
                  <a:t>α</a:t>
                </a:r>
                <a:r>
                  <a:rPr lang="en-US" sz="2000" dirty="0">
                    <a:cs typeface="Times New Roman" panose="02020603050405020304" pitchFamily="18" charset="0"/>
                  </a:rPr>
                  <a:t>) reactions.</a:t>
                </a:r>
              </a:p>
            </p:txBody>
          </p:sp>
        </mc:Choice>
        <mc:Fallback xmlns="">
          <p:sp>
            <p:nvSpPr>
              <p:cNvPr id="10" name="TextBox 9">
                <a:extLst>
                  <a:ext uri="{FF2B5EF4-FFF2-40B4-BE49-F238E27FC236}">
                    <a16:creationId xmlns:a16="http://schemas.microsoft.com/office/drawing/2014/main" id="{6A3DEB0B-A3C3-4408-A79C-89086022BD4E}"/>
                  </a:ext>
                </a:extLst>
              </p:cNvPr>
              <p:cNvSpPr txBox="1">
                <a:spLocks noRot="1" noChangeAspect="1" noMove="1" noResize="1" noEditPoints="1" noAdjustHandles="1" noChangeArrowheads="1" noChangeShapeType="1" noTextEdit="1"/>
              </p:cNvSpPr>
              <p:nvPr/>
            </p:nvSpPr>
            <p:spPr>
              <a:xfrm>
                <a:off x="4220936" y="4350225"/>
                <a:ext cx="4592411" cy="1631216"/>
              </a:xfrm>
              <a:prstGeom prst="rect">
                <a:avLst/>
              </a:prstGeom>
              <a:blipFill>
                <a:blip r:embed="rId4"/>
                <a:stretch>
                  <a:fillRect l="-1326" t="-1873" b="-6367"/>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35C5D910-E492-4E5B-B20B-4E6588A7AF12}"/>
              </a:ext>
            </a:extLst>
          </p:cNvPr>
          <p:cNvPicPr>
            <a:picLocks noChangeAspect="1"/>
          </p:cNvPicPr>
          <p:nvPr/>
        </p:nvPicPr>
        <p:blipFill rotWithShape="1">
          <a:blip r:embed="rId5">
            <a:extLst>
              <a:ext uri="{28A0092B-C50C-407E-A947-70E740481C1C}">
                <a14:useLocalDpi xmlns:a14="http://schemas.microsoft.com/office/drawing/2010/main" val="0"/>
              </a:ext>
            </a:extLst>
          </a:blip>
          <a:srcRect l="2652" t="15079" r="12307" b="62091"/>
          <a:stretch/>
        </p:blipFill>
        <p:spPr>
          <a:xfrm>
            <a:off x="404132" y="1142101"/>
            <a:ext cx="3816804" cy="1325979"/>
          </a:xfrm>
          <a:prstGeom prst="rect">
            <a:avLst/>
          </a:prstGeom>
        </p:spPr>
      </p:pic>
      <p:pic>
        <p:nvPicPr>
          <p:cNvPr id="12" name="Picture 11">
            <a:extLst>
              <a:ext uri="{FF2B5EF4-FFF2-40B4-BE49-F238E27FC236}">
                <a16:creationId xmlns:a16="http://schemas.microsoft.com/office/drawing/2014/main" id="{2DE4D873-AF7F-4D3A-911E-420835ECC98A}"/>
              </a:ext>
            </a:extLst>
          </p:cNvPr>
          <p:cNvPicPr>
            <a:picLocks noChangeAspect="1"/>
          </p:cNvPicPr>
          <p:nvPr/>
        </p:nvPicPr>
        <p:blipFill rotWithShape="1">
          <a:blip r:embed="rId5">
            <a:extLst>
              <a:ext uri="{28A0092B-C50C-407E-A947-70E740481C1C}">
                <a14:useLocalDpi xmlns:a14="http://schemas.microsoft.com/office/drawing/2010/main" val="0"/>
              </a:ext>
            </a:extLst>
          </a:blip>
          <a:srcRect l="2652" t="37310" r="12307" b="40742"/>
          <a:stretch/>
        </p:blipFill>
        <p:spPr>
          <a:xfrm>
            <a:off x="331317" y="2817987"/>
            <a:ext cx="3816804" cy="1274802"/>
          </a:xfrm>
          <a:prstGeom prst="rect">
            <a:avLst/>
          </a:prstGeom>
        </p:spPr>
      </p:pic>
      <p:pic>
        <p:nvPicPr>
          <p:cNvPr id="13" name="Picture 12">
            <a:extLst>
              <a:ext uri="{FF2B5EF4-FFF2-40B4-BE49-F238E27FC236}">
                <a16:creationId xmlns:a16="http://schemas.microsoft.com/office/drawing/2014/main" id="{7E0AF03F-A955-4A0B-9E7A-A42B1AF5F0F3}"/>
              </a:ext>
            </a:extLst>
          </p:cNvPr>
          <p:cNvPicPr>
            <a:picLocks noChangeAspect="1"/>
          </p:cNvPicPr>
          <p:nvPr/>
        </p:nvPicPr>
        <p:blipFill rotWithShape="1">
          <a:blip r:embed="rId5">
            <a:extLst>
              <a:ext uri="{28A0092B-C50C-407E-A947-70E740481C1C}">
                <a14:useLocalDpi xmlns:a14="http://schemas.microsoft.com/office/drawing/2010/main" val="0"/>
              </a:ext>
            </a:extLst>
          </a:blip>
          <a:srcRect l="2652" t="58332" r="12307" b="19206"/>
          <a:stretch/>
        </p:blipFill>
        <p:spPr>
          <a:xfrm>
            <a:off x="330653" y="4513514"/>
            <a:ext cx="3816804" cy="1304637"/>
          </a:xfrm>
          <a:prstGeom prst="rect">
            <a:avLst/>
          </a:prstGeom>
        </p:spPr>
      </p:pic>
    </p:spTree>
    <p:extLst>
      <p:ext uri="{BB962C8B-B14F-4D97-AF65-F5344CB8AC3E}">
        <p14:creationId xmlns:p14="http://schemas.microsoft.com/office/powerpoint/2010/main" val="814734474"/>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childTnLst>
                          </p:cTn>
                        </p:par>
                        <p:par>
                          <p:cTn id="17" fill="hold">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62854-3CE8-49F9-8D3A-EAECC0E41489}"/>
              </a:ext>
            </a:extLst>
          </p:cNvPr>
          <p:cNvSpPr>
            <a:spLocks noGrp="1"/>
          </p:cNvSpPr>
          <p:nvPr>
            <p:ph type="title"/>
          </p:nvPr>
        </p:nvSpPr>
        <p:spPr/>
        <p:txBody>
          <a:bodyPr/>
          <a:lstStyle/>
          <a:p>
            <a:r>
              <a:rPr lang="en-US" dirty="0"/>
              <a:t>Neutron flux determination</a:t>
            </a:r>
          </a:p>
        </p:txBody>
      </p:sp>
      <p:sp>
        <p:nvSpPr>
          <p:cNvPr id="3" name="Date Placeholder 2">
            <a:extLst>
              <a:ext uri="{FF2B5EF4-FFF2-40B4-BE49-F238E27FC236}">
                <a16:creationId xmlns:a16="http://schemas.microsoft.com/office/drawing/2014/main" id="{DEC7C17E-608F-43C4-9AEC-49B85976542A}"/>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BDB11543-81C7-46BC-942F-BB994FC993F0}"/>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F7EC2B63-026D-42C9-9B8B-C58E7497A488}"/>
              </a:ext>
            </a:extLst>
          </p:cNvPr>
          <p:cNvSpPr>
            <a:spLocks noGrp="1"/>
          </p:cNvSpPr>
          <p:nvPr>
            <p:ph type="sldNum" sz="quarter" idx="12"/>
          </p:nvPr>
        </p:nvSpPr>
        <p:spPr/>
        <p:txBody>
          <a:bodyPr/>
          <a:lstStyle/>
          <a:p>
            <a:pPr>
              <a:defRPr/>
            </a:pPr>
            <a:fld id="{8F831FCA-C7DC-4D33-94BC-0E662C0DA114}" type="slidenum">
              <a:rPr lang="en-US" altLang="en-US" smtClean="0"/>
              <a:pPr>
                <a:defRPr/>
              </a:pPr>
              <a:t>13</a:t>
            </a:fld>
            <a:endParaRPr lang="en-US" altLang="en-US"/>
          </a:p>
        </p:txBody>
      </p:sp>
      <p:pic>
        <p:nvPicPr>
          <p:cNvPr id="7" name="Picture 6">
            <a:extLst>
              <a:ext uri="{FF2B5EF4-FFF2-40B4-BE49-F238E27FC236}">
                <a16:creationId xmlns:a16="http://schemas.microsoft.com/office/drawing/2014/main" id="{B08FE842-B108-4B7F-BE29-E87C94677C69}"/>
              </a:ext>
            </a:extLst>
          </p:cNvPr>
          <p:cNvPicPr>
            <a:picLocks noChangeAspect="1"/>
          </p:cNvPicPr>
          <p:nvPr/>
        </p:nvPicPr>
        <p:blipFill rotWithShape="1">
          <a:blip r:embed="rId2">
            <a:extLst>
              <a:ext uri="{28A0092B-C50C-407E-A947-70E740481C1C}">
                <a14:useLocalDpi xmlns:a14="http://schemas.microsoft.com/office/drawing/2010/main" val="0"/>
              </a:ext>
            </a:extLst>
          </a:blip>
          <a:srcRect t="8016" r="1350" b="3016"/>
          <a:stretch/>
        </p:blipFill>
        <p:spPr>
          <a:xfrm>
            <a:off x="334737" y="1622567"/>
            <a:ext cx="4144021" cy="3737288"/>
          </a:xfrm>
          <a:prstGeom prst="rect">
            <a:avLst/>
          </a:prstGeom>
        </p:spPr>
      </p:pic>
      <p:sp>
        <p:nvSpPr>
          <p:cNvPr id="8" name="TextBox 7">
            <a:extLst>
              <a:ext uri="{FF2B5EF4-FFF2-40B4-BE49-F238E27FC236}">
                <a16:creationId xmlns:a16="http://schemas.microsoft.com/office/drawing/2014/main" id="{DF5F7460-3448-40A4-BE11-A635A4A1707E}"/>
              </a:ext>
            </a:extLst>
          </p:cNvPr>
          <p:cNvSpPr txBox="1"/>
          <p:nvPr/>
        </p:nvSpPr>
        <p:spPr>
          <a:xfrm>
            <a:off x="4507332" y="1920479"/>
            <a:ext cx="4587683" cy="2862322"/>
          </a:xfrm>
          <a:prstGeom prst="rect">
            <a:avLst/>
          </a:prstGeom>
          <a:noFill/>
        </p:spPr>
        <p:txBody>
          <a:bodyPr wrap="square" rtlCol="0">
            <a:spAutoFit/>
          </a:bodyPr>
          <a:lstStyle/>
          <a:p>
            <a:r>
              <a:rPr lang="en-US" dirty="0"/>
              <a:t>For 10 activation campaigns at MITR, using their pneumatic sample insertion facility 2PH1:</a:t>
            </a:r>
          </a:p>
          <a:p>
            <a:endParaRPr lang="en-US" dirty="0"/>
          </a:p>
          <a:p>
            <a:r>
              <a:rPr lang="en-US" dirty="0">
                <a:solidFill>
                  <a:srgbClr val="0000FF"/>
                </a:solidFill>
              </a:rPr>
              <a:t>NIST standard material fly ash derived neutron fluxes correlate with reactor power. </a:t>
            </a:r>
          </a:p>
          <a:p>
            <a:endParaRPr lang="en-US" dirty="0"/>
          </a:p>
          <a:p>
            <a:r>
              <a:rPr lang="en-US" dirty="0"/>
              <a:t>Thermal power fit assumes additional 6% point-wise systematic error, epi-thermal flux 16% syst. error.</a:t>
            </a:r>
          </a:p>
        </p:txBody>
      </p:sp>
    </p:spTree>
    <p:extLst>
      <p:ext uri="{BB962C8B-B14F-4D97-AF65-F5344CB8AC3E}">
        <p14:creationId xmlns:p14="http://schemas.microsoft.com/office/powerpoint/2010/main" val="3483891035"/>
      </p:ext>
    </p:extLst>
  </p:cSld>
  <p:clrMapOvr>
    <a:masterClrMapping/>
  </p:clrMapOvr>
  <p:transition>
    <p:pull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45CD6-CBE1-4760-893B-6C555B01D4EE}"/>
              </a:ext>
            </a:extLst>
          </p:cNvPr>
          <p:cNvSpPr>
            <a:spLocks noGrp="1"/>
          </p:cNvSpPr>
          <p:nvPr>
            <p:ph type="title"/>
          </p:nvPr>
        </p:nvSpPr>
        <p:spPr>
          <a:xfrm>
            <a:off x="2143125" y="3157623"/>
            <a:ext cx="4898572" cy="542754"/>
          </a:xfrm>
        </p:spPr>
        <p:txBody>
          <a:bodyPr/>
          <a:lstStyle/>
          <a:p>
            <a:pPr algn="ctr"/>
            <a:r>
              <a:rPr lang="en-US" dirty="0"/>
              <a:t>Sample recovery and counting</a:t>
            </a:r>
          </a:p>
        </p:txBody>
      </p:sp>
      <p:sp>
        <p:nvSpPr>
          <p:cNvPr id="3" name="Date Placeholder 2">
            <a:extLst>
              <a:ext uri="{FF2B5EF4-FFF2-40B4-BE49-F238E27FC236}">
                <a16:creationId xmlns:a16="http://schemas.microsoft.com/office/drawing/2014/main" id="{6E5E8826-835B-4622-8143-000B27EA2891}"/>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40FE8A8A-59A6-46D0-8BCC-6E8A1CDA7AB0}"/>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5574EFB9-5806-4DF1-9899-BC5042C29250}"/>
              </a:ext>
            </a:extLst>
          </p:cNvPr>
          <p:cNvSpPr>
            <a:spLocks noGrp="1"/>
          </p:cNvSpPr>
          <p:nvPr>
            <p:ph type="sldNum" sz="quarter" idx="12"/>
          </p:nvPr>
        </p:nvSpPr>
        <p:spPr/>
        <p:txBody>
          <a:bodyPr/>
          <a:lstStyle/>
          <a:p>
            <a:pPr>
              <a:defRPr/>
            </a:pPr>
            <a:fld id="{8F831FCA-C7DC-4D33-94BC-0E662C0DA114}" type="slidenum">
              <a:rPr lang="en-US" altLang="en-US" smtClean="0"/>
              <a:pPr>
                <a:defRPr/>
              </a:pPr>
              <a:t>14</a:t>
            </a:fld>
            <a:endParaRPr lang="en-US" altLang="en-US"/>
          </a:p>
        </p:txBody>
      </p:sp>
    </p:spTree>
    <p:extLst>
      <p:ext uri="{BB962C8B-B14F-4D97-AF65-F5344CB8AC3E}">
        <p14:creationId xmlns:p14="http://schemas.microsoft.com/office/powerpoint/2010/main" val="3422645784"/>
      </p:ext>
    </p:extLst>
  </p:cSld>
  <p:clrMapOvr>
    <a:masterClrMapping/>
  </p:clrMapOvr>
  <p:transition>
    <p:pull dir="l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9CAE9-767E-4C22-9AA4-9D502F5D841E}"/>
              </a:ext>
            </a:extLst>
          </p:cNvPr>
          <p:cNvSpPr>
            <a:spLocks noGrp="1"/>
          </p:cNvSpPr>
          <p:nvPr>
            <p:ph type="title"/>
          </p:nvPr>
        </p:nvSpPr>
        <p:spPr/>
        <p:txBody>
          <a:bodyPr/>
          <a:lstStyle/>
          <a:p>
            <a:r>
              <a:rPr lang="en-US" dirty="0"/>
              <a:t>Sample recovery</a:t>
            </a:r>
          </a:p>
        </p:txBody>
      </p:sp>
      <p:sp>
        <p:nvSpPr>
          <p:cNvPr id="3" name="Date Placeholder 2">
            <a:extLst>
              <a:ext uri="{FF2B5EF4-FFF2-40B4-BE49-F238E27FC236}">
                <a16:creationId xmlns:a16="http://schemas.microsoft.com/office/drawing/2014/main" id="{A9BC686A-A1F2-42E2-9049-C6E74A71EE88}"/>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9BA85730-62C0-443D-AA23-D958110A0783}"/>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EADE61D1-9EF4-4C9B-8A27-8F710C46F1EC}"/>
              </a:ext>
            </a:extLst>
          </p:cNvPr>
          <p:cNvSpPr>
            <a:spLocks noGrp="1"/>
          </p:cNvSpPr>
          <p:nvPr>
            <p:ph type="sldNum" sz="quarter" idx="12"/>
          </p:nvPr>
        </p:nvSpPr>
        <p:spPr/>
        <p:txBody>
          <a:bodyPr/>
          <a:lstStyle/>
          <a:p>
            <a:pPr>
              <a:defRPr/>
            </a:pPr>
            <a:fld id="{8F831FCA-C7DC-4D33-94BC-0E662C0DA114}" type="slidenum">
              <a:rPr lang="en-US" altLang="en-US" smtClean="0"/>
              <a:pPr>
                <a:defRPr/>
              </a:pPr>
              <a:t>15</a:t>
            </a:fld>
            <a:endParaRPr lang="en-US" altLang="en-US"/>
          </a:p>
        </p:txBody>
      </p:sp>
      <p:sp>
        <p:nvSpPr>
          <p:cNvPr id="6" name="TextBox 5">
            <a:extLst>
              <a:ext uri="{FF2B5EF4-FFF2-40B4-BE49-F238E27FC236}">
                <a16:creationId xmlns:a16="http://schemas.microsoft.com/office/drawing/2014/main" id="{0F432FFD-D88F-4284-8E47-0252339ECE64}"/>
              </a:ext>
            </a:extLst>
          </p:cNvPr>
          <p:cNvSpPr txBox="1"/>
          <p:nvPr/>
        </p:nvSpPr>
        <p:spPr>
          <a:xfrm>
            <a:off x="338818" y="1335001"/>
            <a:ext cx="8682718" cy="646331"/>
          </a:xfrm>
          <a:prstGeom prst="rect">
            <a:avLst/>
          </a:prstGeom>
          <a:noFill/>
        </p:spPr>
        <p:txBody>
          <a:bodyPr wrap="square" rtlCol="0">
            <a:spAutoFit/>
          </a:bodyPr>
          <a:lstStyle/>
          <a:p>
            <a:r>
              <a:rPr lang="en-US" dirty="0"/>
              <a:t>After recovery from the reactor, the samples are allowed to cool down for 0.5 – 1 days and then shipped back to UA via </a:t>
            </a:r>
            <a:r>
              <a:rPr lang="en-US" dirty="0" err="1"/>
              <a:t>Fedex</a:t>
            </a:r>
            <a:r>
              <a:rPr lang="en-US" dirty="0"/>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8F50AF-DC07-45B1-B230-91125B1170B8}"/>
                  </a:ext>
                </a:extLst>
              </p:cNvPr>
              <p:cNvSpPr txBox="1"/>
              <p:nvPr/>
            </p:nvSpPr>
            <p:spPr>
              <a:xfrm>
                <a:off x="338818" y="2686834"/>
                <a:ext cx="4233182" cy="2585323"/>
              </a:xfrm>
              <a:prstGeom prst="rect">
                <a:avLst/>
              </a:prstGeom>
              <a:noFill/>
            </p:spPr>
            <p:txBody>
              <a:bodyPr wrap="square" rtlCol="0">
                <a:spAutoFit/>
              </a:bodyPr>
              <a:lstStyle/>
              <a:p>
                <a:r>
                  <a:rPr lang="en-US" dirty="0"/>
                  <a:t>They are removed from their co-activated PE vial and transferred into a clean counting PE vial. This is done in a fume hood rated for handling of open radioactivity. Recovery usually takes 1 – 2 hr.</a:t>
                </a:r>
              </a:p>
              <a:p>
                <a:endParaRPr lang="en-US" dirty="0"/>
              </a:p>
              <a:p>
                <a:r>
                  <a:rPr lang="en-US" dirty="0"/>
                  <a:t>Samples typically contain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MBq of all kinds of radioactivity.</a:t>
                </a:r>
              </a:p>
            </p:txBody>
          </p:sp>
        </mc:Choice>
        <mc:Fallback xmlns="">
          <p:sp>
            <p:nvSpPr>
              <p:cNvPr id="7" name="TextBox 6">
                <a:extLst>
                  <a:ext uri="{FF2B5EF4-FFF2-40B4-BE49-F238E27FC236}">
                    <a16:creationId xmlns:a16="http://schemas.microsoft.com/office/drawing/2014/main" id="{858F50AF-DC07-45B1-B230-91125B1170B8}"/>
                  </a:ext>
                </a:extLst>
              </p:cNvPr>
              <p:cNvSpPr txBox="1">
                <a:spLocks noRot="1" noChangeAspect="1" noMove="1" noResize="1" noEditPoints="1" noAdjustHandles="1" noChangeArrowheads="1" noChangeShapeType="1" noTextEdit="1"/>
              </p:cNvSpPr>
              <p:nvPr/>
            </p:nvSpPr>
            <p:spPr>
              <a:xfrm>
                <a:off x="338818" y="2686834"/>
                <a:ext cx="4233182" cy="2585323"/>
              </a:xfrm>
              <a:prstGeom prst="rect">
                <a:avLst/>
              </a:prstGeom>
              <a:blipFill>
                <a:blip r:embed="rId2"/>
                <a:stretch>
                  <a:fillRect l="-1297" t="-1415" r="-2305" b="-2830"/>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3B488C93-CE0B-48A5-B3CF-5DF6C926F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126" y="2331030"/>
            <a:ext cx="3874684" cy="2905167"/>
          </a:xfrm>
          <a:prstGeom prst="rect">
            <a:avLst/>
          </a:prstGeom>
        </p:spPr>
      </p:pic>
      <p:pic>
        <p:nvPicPr>
          <p:cNvPr id="10" name="Picture 9">
            <a:extLst>
              <a:ext uri="{FF2B5EF4-FFF2-40B4-BE49-F238E27FC236}">
                <a16:creationId xmlns:a16="http://schemas.microsoft.com/office/drawing/2014/main" id="{BCB164AC-FA61-43BF-A25D-3BA64978F9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7060" y="2420054"/>
            <a:ext cx="3888124" cy="2916093"/>
          </a:xfrm>
          <a:prstGeom prst="rect">
            <a:avLst/>
          </a:prstGeom>
        </p:spPr>
      </p:pic>
      <p:pic>
        <p:nvPicPr>
          <p:cNvPr id="11" name="Picture 10">
            <a:extLst>
              <a:ext uri="{FF2B5EF4-FFF2-40B4-BE49-F238E27FC236}">
                <a16:creationId xmlns:a16="http://schemas.microsoft.com/office/drawing/2014/main" id="{53587DB8-2543-4016-8013-B06A8125CC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66" y="2526913"/>
            <a:ext cx="3873556" cy="2905167"/>
          </a:xfrm>
          <a:prstGeom prst="rect">
            <a:avLst/>
          </a:prstGeom>
        </p:spPr>
      </p:pic>
    </p:spTree>
    <p:extLst>
      <p:ext uri="{BB962C8B-B14F-4D97-AF65-F5344CB8AC3E}">
        <p14:creationId xmlns:p14="http://schemas.microsoft.com/office/powerpoint/2010/main" val="1479927306"/>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0908-C5CF-4C23-8588-A2C63C51064F}"/>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γ</a:t>
            </a:r>
            <a:r>
              <a:rPr lang="en-US" dirty="0"/>
              <a:t>-counting</a:t>
            </a:r>
          </a:p>
        </p:txBody>
      </p:sp>
      <p:sp>
        <p:nvSpPr>
          <p:cNvPr id="3" name="Date Placeholder 2">
            <a:extLst>
              <a:ext uri="{FF2B5EF4-FFF2-40B4-BE49-F238E27FC236}">
                <a16:creationId xmlns:a16="http://schemas.microsoft.com/office/drawing/2014/main" id="{9E956BD7-0505-4344-87BB-E5AED8EFE34A}"/>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B54BE764-C288-416E-91B9-5585B8AAE842}"/>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5A50B2F1-380F-450C-83AC-9708DE4612A0}"/>
              </a:ext>
            </a:extLst>
          </p:cNvPr>
          <p:cNvSpPr>
            <a:spLocks noGrp="1"/>
          </p:cNvSpPr>
          <p:nvPr>
            <p:ph type="sldNum" sz="quarter" idx="12"/>
          </p:nvPr>
        </p:nvSpPr>
        <p:spPr/>
        <p:txBody>
          <a:bodyPr/>
          <a:lstStyle/>
          <a:p>
            <a:pPr>
              <a:defRPr/>
            </a:pPr>
            <a:fld id="{8F831FCA-C7DC-4D33-94BC-0E662C0DA114}" type="slidenum">
              <a:rPr lang="en-US" altLang="en-US" smtClean="0"/>
              <a:pPr>
                <a:defRPr/>
              </a:pPr>
              <a:t>16</a:t>
            </a:fld>
            <a:endParaRPr lang="en-US" altLang="en-US"/>
          </a:p>
        </p:txBody>
      </p:sp>
      <p:pic>
        <p:nvPicPr>
          <p:cNvPr id="7" name="Picture 6">
            <a:extLst>
              <a:ext uri="{FF2B5EF4-FFF2-40B4-BE49-F238E27FC236}">
                <a16:creationId xmlns:a16="http://schemas.microsoft.com/office/drawing/2014/main" id="{0E1683F7-9C9E-40C7-8B59-DA0C39C833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9515" y="807284"/>
            <a:ext cx="3880106" cy="2910080"/>
          </a:xfrm>
          <a:prstGeom prst="rect">
            <a:avLst/>
          </a:prstGeom>
        </p:spPr>
      </p:pic>
      <p:pic>
        <p:nvPicPr>
          <p:cNvPr id="9" name="Picture 8">
            <a:extLst>
              <a:ext uri="{FF2B5EF4-FFF2-40B4-BE49-F238E27FC236}">
                <a16:creationId xmlns:a16="http://schemas.microsoft.com/office/drawing/2014/main" id="{4A2C0051-35E9-475B-B539-CED125F9F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50" y="3826463"/>
            <a:ext cx="5321570" cy="2031325"/>
          </a:xfrm>
          <a:prstGeom prst="rect">
            <a:avLst/>
          </a:prstGeom>
        </p:spPr>
      </p:pic>
      <p:sp>
        <p:nvSpPr>
          <p:cNvPr id="10" name="TextBox 9">
            <a:extLst>
              <a:ext uri="{FF2B5EF4-FFF2-40B4-BE49-F238E27FC236}">
                <a16:creationId xmlns:a16="http://schemas.microsoft.com/office/drawing/2014/main" id="{93641970-531A-43FB-ADF7-75EABB4690C4}"/>
              </a:ext>
            </a:extLst>
          </p:cNvPr>
          <p:cNvSpPr txBox="1"/>
          <p:nvPr/>
        </p:nvSpPr>
        <p:spPr>
          <a:xfrm>
            <a:off x="373050" y="1195547"/>
            <a:ext cx="3954775" cy="2031325"/>
          </a:xfrm>
          <a:prstGeom prst="rect">
            <a:avLst/>
          </a:prstGeom>
          <a:noFill/>
        </p:spPr>
        <p:txBody>
          <a:bodyPr wrap="square" rtlCol="0">
            <a:spAutoFit/>
          </a:bodyPr>
          <a:lstStyle/>
          <a:p>
            <a:r>
              <a:rPr lang="en-US" dirty="0"/>
              <a:t>Two large, shielded low background Ge detectors are available for sample counting. Plus one smaller device.</a:t>
            </a:r>
          </a:p>
          <a:p>
            <a:endParaRPr lang="en-US" dirty="0"/>
          </a:p>
          <a:p>
            <a:r>
              <a:rPr lang="en-US" dirty="0"/>
              <a:t>GEANT4 detector models used to convert rates into activities.</a:t>
            </a:r>
          </a:p>
        </p:txBody>
      </p:sp>
    </p:spTree>
    <p:extLst>
      <p:ext uri="{BB962C8B-B14F-4D97-AF65-F5344CB8AC3E}">
        <p14:creationId xmlns:p14="http://schemas.microsoft.com/office/powerpoint/2010/main" val="515868653"/>
      </p:ext>
    </p:extLst>
  </p:cSld>
  <p:clrMapOvr>
    <a:masterClrMapping/>
  </p:clrMapOvr>
  <p:transition>
    <p:pull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C2E1-49F5-47DF-ACD1-5E7BD7F1EF01}"/>
              </a:ext>
            </a:extLst>
          </p:cNvPr>
          <p:cNvSpPr>
            <a:spLocks noGrp="1"/>
          </p:cNvSpPr>
          <p:nvPr>
            <p:ph type="title"/>
          </p:nvPr>
        </p:nvSpPr>
        <p:spPr/>
        <p:txBody>
          <a:bodyPr/>
          <a:lstStyle/>
          <a:p>
            <a:r>
              <a:rPr lang="en-US" dirty="0"/>
              <a:t>Example: activated Kapton (UA374, 2020)</a:t>
            </a:r>
          </a:p>
        </p:txBody>
      </p:sp>
      <p:sp>
        <p:nvSpPr>
          <p:cNvPr id="3" name="Date Placeholder 2">
            <a:extLst>
              <a:ext uri="{FF2B5EF4-FFF2-40B4-BE49-F238E27FC236}">
                <a16:creationId xmlns:a16="http://schemas.microsoft.com/office/drawing/2014/main" id="{2B19C58B-5D33-4BC1-A43C-9A9B14D64B0A}"/>
              </a:ext>
            </a:extLst>
          </p:cNvPr>
          <p:cNvSpPr>
            <a:spLocks noGrp="1"/>
          </p:cNvSpPr>
          <p:nvPr>
            <p:ph type="dt" sz="half" idx="10"/>
          </p:nvPr>
        </p:nvSpPr>
        <p:spPr/>
        <p:txBody>
          <a:bodyPr/>
          <a:lstStyle/>
          <a:p>
            <a:pPr>
              <a:defRPr/>
            </a:pPr>
            <a:r>
              <a:rPr lang="en-US"/>
              <a:t>10/2024</a:t>
            </a:r>
            <a:endParaRPr lang="en-US" altLang="en-US"/>
          </a:p>
        </p:txBody>
      </p:sp>
      <p:pic>
        <p:nvPicPr>
          <p:cNvPr id="7" name="Picture 6">
            <a:extLst>
              <a:ext uri="{FF2B5EF4-FFF2-40B4-BE49-F238E27FC236}">
                <a16:creationId xmlns:a16="http://schemas.microsoft.com/office/drawing/2014/main" id="{A32324B1-0B34-43EA-9B3A-1C92938B1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818" y="1884096"/>
            <a:ext cx="4580572" cy="3000000"/>
          </a:xfrm>
          <a:prstGeom prst="rect">
            <a:avLst/>
          </a:prstGeom>
          <a:ln>
            <a:noFill/>
          </a:ln>
        </p:spPr>
      </p:pic>
      <p:sp>
        <p:nvSpPr>
          <p:cNvPr id="8" name="TextBox 7">
            <a:extLst>
              <a:ext uri="{FF2B5EF4-FFF2-40B4-BE49-F238E27FC236}">
                <a16:creationId xmlns:a16="http://schemas.microsoft.com/office/drawing/2014/main" id="{B2B6D515-5CFB-4C7D-9CE3-0974714B2188}"/>
              </a:ext>
            </a:extLst>
          </p:cNvPr>
          <p:cNvSpPr txBox="1"/>
          <p:nvPr/>
        </p:nvSpPr>
        <p:spPr>
          <a:xfrm>
            <a:off x="5001675" y="1794004"/>
            <a:ext cx="3951107" cy="646331"/>
          </a:xfrm>
          <a:prstGeom prst="rect">
            <a:avLst/>
          </a:prstGeom>
          <a:noFill/>
        </p:spPr>
        <p:txBody>
          <a:bodyPr wrap="square" rtlCol="0">
            <a:spAutoFit/>
          </a:bodyPr>
          <a:lstStyle/>
          <a:p>
            <a:r>
              <a:rPr lang="en-US" dirty="0"/>
              <a:t>Double differential energy and time fit of 228 keV peak from </a:t>
            </a:r>
            <a:r>
              <a:rPr lang="en-US" baseline="30000" dirty="0">
                <a:solidFill>
                  <a:srgbClr val="FFC000"/>
                </a:solidFill>
              </a:rPr>
              <a:t>239</a:t>
            </a:r>
            <a:r>
              <a:rPr lang="en-US" dirty="0">
                <a:solidFill>
                  <a:srgbClr val="FFC000"/>
                </a:solidFill>
              </a:rPr>
              <a:t>Np</a:t>
            </a:r>
            <a:r>
              <a:rPr lang="en-US" dirty="0"/>
              <a:t> decay.</a:t>
            </a:r>
          </a:p>
        </p:txBody>
      </p:sp>
      <p:sp>
        <p:nvSpPr>
          <p:cNvPr id="11" name="TextBox 10">
            <a:extLst>
              <a:ext uri="{FF2B5EF4-FFF2-40B4-BE49-F238E27FC236}">
                <a16:creationId xmlns:a16="http://schemas.microsoft.com/office/drawing/2014/main" id="{0099DB42-7743-4D08-AAC4-618256FCD2F9}"/>
              </a:ext>
            </a:extLst>
          </p:cNvPr>
          <p:cNvSpPr txBox="1"/>
          <p:nvPr/>
        </p:nvSpPr>
        <p:spPr>
          <a:xfrm>
            <a:off x="5001675" y="2568289"/>
            <a:ext cx="3915010" cy="1200329"/>
          </a:xfrm>
          <a:prstGeom prst="rect">
            <a:avLst/>
          </a:prstGeom>
          <a:noFill/>
        </p:spPr>
        <p:txBody>
          <a:bodyPr wrap="square" rtlCol="0">
            <a:spAutoFit/>
          </a:bodyPr>
          <a:lstStyle/>
          <a:p>
            <a:r>
              <a:rPr lang="en-US" dirty="0"/>
              <a:t>Quantitative activity analysis, using GEANT4-based efficiency correction, from fit to fixed, tabulated decay time.</a:t>
            </a:r>
          </a:p>
        </p:txBody>
      </p:sp>
      <p:sp>
        <p:nvSpPr>
          <p:cNvPr id="12" name="TextBox 11">
            <a:extLst>
              <a:ext uri="{FF2B5EF4-FFF2-40B4-BE49-F238E27FC236}">
                <a16:creationId xmlns:a16="http://schemas.microsoft.com/office/drawing/2014/main" id="{51E2690F-0DA2-4859-9AE7-01ADB15E4BDB}"/>
              </a:ext>
            </a:extLst>
          </p:cNvPr>
          <p:cNvSpPr txBox="1"/>
          <p:nvPr/>
        </p:nvSpPr>
        <p:spPr>
          <a:xfrm>
            <a:off x="5001675" y="3896573"/>
            <a:ext cx="3739243" cy="1200329"/>
          </a:xfrm>
          <a:prstGeom prst="rect">
            <a:avLst/>
          </a:prstGeom>
          <a:noFill/>
        </p:spPr>
        <p:txBody>
          <a:bodyPr wrap="square" rtlCol="0">
            <a:spAutoFit/>
          </a:bodyPr>
          <a:lstStyle/>
          <a:p>
            <a:r>
              <a:rPr lang="en-US" dirty="0">
                <a:solidFill>
                  <a:srgbClr val="0000FF"/>
                </a:solidFill>
              </a:rPr>
              <a:t>Double differential analysis gives good selectivity when peaks are observed, and better limits when they are not.</a:t>
            </a:r>
          </a:p>
        </p:txBody>
      </p:sp>
      <p:pic>
        <p:nvPicPr>
          <p:cNvPr id="16" name="Picture 15">
            <a:extLst>
              <a:ext uri="{FF2B5EF4-FFF2-40B4-BE49-F238E27FC236}">
                <a16:creationId xmlns:a16="http://schemas.microsoft.com/office/drawing/2014/main" id="{F82E4B13-CA38-4F47-9DCF-D188AF365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98" y="1694376"/>
            <a:ext cx="4660011" cy="3610737"/>
          </a:xfrm>
          <a:prstGeom prst="rect">
            <a:avLst/>
          </a:prstGeom>
        </p:spPr>
      </p:pic>
      <p:sp>
        <p:nvSpPr>
          <p:cNvPr id="6" name="Rectangle 5">
            <a:extLst>
              <a:ext uri="{FF2B5EF4-FFF2-40B4-BE49-F238E27FC236}">
                <a16:creationId xmlns:a16="http://schemas.microsoft.com/office/drawing/2014/main" id="{3840D2F7-61CB-4F6B-9F1C-BCFC77683061}"/>
              </a:ext>
            </a:extLst>
          </p:cNvPr>
          <p:cNvSpPr/>
          <p:nvPr/>
        </p:nvSpPr>
        <p:spPr bwMode="auto">
          <a:xfrm>
            <a:off x="415187" y="1694376"/>
            <a:ext cx="1512467" cy="1734624"/>
          </a:xfrm>
          <a:prstGeom prst="rect">
            <a:avLst/>
          </a:prstGeom>
          <a:noFill/>
          <a:ln w="28575" cap="flat" cmpd="sng" algn="ctr">
            <a:solidFill>
              <a:srgbClr val="FFC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AFEBDAD-89A7-4DB7-A4D4-2C40427AD197}"/>
                  </a:ext>
                </a:extLst>
              </p:cNvPr>
              <p:cNvSpPr txBox="1"/>
              <p:nvPr/>
            </p:nvSpPr>
            <p:spPr>
              <a:xfrm>
                <a:off x="3893274" y="5627093"/>
                <a:ext cx="5110310" cy="300082"/>
              </a:xfrm>
              <a:prstGeom prst="rect">
                <a:avLst/>
              </a:prstGeom>
              <a:noFill/>
            </p:spPr>
            <p:txBody>
              <a:bodyPr wrap="none" rtlCol="0">
                <a:spAutoFit/>
              </a:bodyPr>
              <a:lstStyle/>
              <a:p>
                <a:r>
                  <a:rPr lang="en-US" sz="1350" dirty="0"/>
                  <a:t>UA374 was found to have </a:t>
                </a:r>
                <a14:m>
                  <m:oMath xmlns:m="http://schemas.openxmlformats.org/officeDocument/2006/math">
                    <m:d>
                      <m:dPr>
                        <m:ctrlPr>
                          <a:rPr lang="en-US" sz="1350" i="1">
                            <a:latin typeface="Cambria Math" panose="02040503050406030204" pitchFamily="18" charset="0"/>
                          </a:rPr>
                        </m:ctrlPr>
                      </m:dPr>
                      <m:e>
                        <m:r>
                          <a:rPr lang="en-US" sz="1350" i="1">
                            <a:latin typeface="Cambria Math" panose="02040503050406030204" pitchFamily="18" charset="0"/>
                          </a:rPr>
                          <m:t>1.30</m:t>
                        </m:r>
                        <m:r>
                          <a:rPr lang="en-US" sz="1350" i="1">
                            <a:latin typeface="Cambria Math" panose="02040503050406030204" pitchFamily="18" charset="0"/>
                            <a:ea typeface="Cambria Math" panose="02040503050406030204" pitchFamily="18" charset="0"/>
                          </a:rPr>
                          <m:t>±</m:t>
                        </m:r>
                        <m:sSup>
                          <m:sSupPr>
                            <m:ctrlPr>
                              <a:rPr lang="en-US" sz="1350" i="1">
                                <a:latin typeface="Cambria Math" panose="02040503050406030204" pitchFamily="18" charset="0"/>
                                <a:ea typeface="Cambria Math" panose="02040503050406030204" pitchFamily="18" charset="0"/>
                              </a:rPr>
                            </m:ctrlPr>
                          </m:sSupPr>
                          <m:e>
                            <m:r>
                              <a:rPr lang="en-US" sz="1350" i="1">
                                <a:latin typeface="Cambria Math" panose="02040503050406030204" pitchFamily="18" charset="0"/>
                                <a:ea typeface="Cambria Math" panose="02040503050406030204" pitchFamily="18" charset="0"/>
                              </a:rPr>
                              <m:t>0.06</m:t>
                            </m:r>
                          </m:e>
                          <m:sup>
                            <m:r>
                              <a:rPr lang="en-US" sz="1350" i="1">
                                <a:latin typeface="Cambria Math" panose="02040503050406030204" pitchFamily="18" charset="0"/>
                                <a:ea typeface="Cambria Math" panose="02040503050406030204" pitchFamily="18" charset="0"/>
                              </a:rPr>
                              <m:t>𝑠𝑡𝑎𝑡</m:t>
                            </m:r>
                          </m:sup>
                        </m:sSup>
                        <m:r>
                          <a:rPr lang="en-US" sz="1350" i="1">
                            <a:latin typeface="Cambria Math" panose="02040503050406030204" pitchFamily="18" charset="0"/>
                            <a:ea typeface="Cambria Math" panose="02040503050406030204" pitchFamily="18" charset="0"/>
                          </a:rPr>
                          <m:t>±</m:t>
                        </m:r>
                        <m:sSup>
                          <m:sSupPr>
                            <m:ctrlPr>
                              <a:rPr lang="en-US" sz="1350" i="1">
                                <a:latin typeface="Cambria Math" panose="02040503050406030204" pitchFamily="18" charset="0"/>
                                <a:ea typeface="Cambria Math" panose="02040503050406030204" pitchFamily="18" charset="0"/>
                              </a:rPr>
                            </m:ctrlPr>
                          </m:sSupPr>
                          <m:e>
                            <m:r>
                              <a:rPr lang="en-US" sz="1350" i="1">
                                <a:latin typeface="Cambria Math" panose="02040503050406030204" pitchFamily="18" charset="0"/>
                                <a:ea typeface="Cambria Math" panose="02040503050406030204" pitchFamily="18" charset="0"/>
                              </a:rPr>
                              <m:t>0.09</m:t>
                            </m:r>
                          </m:e>
                          <m:sup>
                            <m:r>
                              <a:rPr lang="en-US" sz="1350" i="1">
                                <a:latin typeface="Cambria Math" panose="02040503050406030204" pitchFamily="18" charset="0"/>
                                <a:ea typeface="Cambria Math" panose="02040503050406030204" pitchFamily="18" charset="0"/>
                              </a:rPr>
                              <m:t>𝑠𝑦𝑠</m:t>
                            </m:r>
                          </m:sup>
                        </m:sSup>
                      </m:e>
                    </m:d>
                    <m:r>
                      <a:rPr lang="en-US" sz="1350" i="1">
                        <a:latin typeface="Cambria Math" panose="02040503050406030204" pitchFamily="18" charset="0"/>
                      </a:rPr>
                      <m:t> </m:t>
                    </m:r>
                    <m:r>
                      <a:rPr lang="en-US" sz="1350" i="1">
                        <a:latin typeface="Cambria Math" panose="02040503050406030204" pitchFamily="18" charset="0"/>
                      </a:rPr>
                      <m:t>𝑝𝑝𝑏</m:t>
                    </m:r>
                  </m:oMath>
                </a14:m>
                <a:r>
                  <a:rPr lang="en-US" sz="1350" dirty="0"/>
                  <a:t> of </a:t>
                </a:r>
                <a:r>
                  <a:rPr lang="en-US" sz="1350" baseline="30000" dirty="0"/>
                  <a:t>238</a:t>
                </a:r>
                <a:r>
                  <a:rPr lang="en-US" sz="1350" dirty="0"/>
                  <a:t>U</a:t>
                </a:r>
              </a:p>
            </p:txBody>
          </p:sp>
        </mc:Choice>
        <mc:Fallback xmlns="">
          <p:sp>
            <p:nvSpPr>
              <p:cNvPr id="9" name="TextBox 8">
                <a:extLst>
                  <a:ext uri="{FF2B5EF4-FFF2-40B4-BE49-F238E27FC236}">
                    <a16:creationId xmlns:a16="http://schemas.microsoft.com/office/drawing/2014/main" id="{FAFEBDAD-89A7-4DB7-A4D4-2C40427AD197}"/>
                  </a:ext>
                </a:extLst>
              </p:cNvPr>
              <p:cNvSpPr txBox="1">
                <a:spLocks noRot="1" noChangeAspect="1" noMove="1" noResize="1" noEditPoints="1" noAdjustHandles="1" noChangeArrowheads="1" noChangeShapeType="1" noTextEdit="1"/>
              </p:cNvSpPr>
              <p:nvPr/>
            </p:nvSpPr>
            <p:spPr>
              <a:xfrm>
                <a:off x="3893274" y="5627093"/>
                <a:ext cx="5110310" cy="300082"/>
              </a:xfrm>
              <a:prstGeom prst="rect">
                <a:avLst/>
              </a:prstGeom>
              <a:blipFill>
                <a:blip r:embed="rId4"/>
                <a:stretch>
                  <a:fillRect l="-358" t="-2041" b="-20408"/>
                </a:stretch>
              </a:blipFill>
            </p:spPr>
            <p:txBody>
              <a:bodyPr/>
              <a:lstStyle/>
              <a:p>
                <a:r>
                  <a:rPr lang="en-US">
                    <a:noFill/>
                  </a:rPr>
                  <a:t> </a:t>
                </a:r>
              </a:p>
            </p:txBody>
          </p:sp>
        </mc:Fallback>
      </mc:AlternateContent>
    </p:spTree>
    <p:extLst>
      <p:ext uri="{BB962C8B-B14F-4D97-AF65-F5344CB8AC3E}">
        <p14:creationId xmlns:p14="http://schemas.microsoft.com/office/powerpoint/2010/main" val="484708327"/>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heckerboard(across)">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across)">
                                      <p:cBhvr>
                                        <p:cTn id="16" dur="500"/>
                                        <p:tgtEl>
                                          <p:spTgt spid="12"/>
                                        </p:tgtEl>
                                      </p:cBhvr>
                                    </p:animEffect>
                                  </p:childTnLst>
                                </p:cTn>
                              </p:par>
                            </p:childTnLst>
                          </p:cTn>
                        </p:par>
                        <p:par>
                          <p:cTn id="17" fill="hold">
                            <p:stCondLst>
                              <p:cond delay="500"/>
                            </p:stCondLst>
                            <p:childTnLst>
                              <p:par>
                                <p:cTn id="18" presetID="5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Scale>
                                      <p:cBhvr>
                                        <p:cTn id="2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6"/>
                                        </p:tgtEl>
                                        <p:attrNameLst>
                                          <p:attrName>ppt_x</p:attrName>
                                          <p:attrName>ppt_y</p:attrName>
                                        </p:attrNameLst>
                                      </p:cBhvr>
                                    </p:animMotion>
                                    <p:animEffect transition="in" filter="fade">
                                      <p:cBhvr>
                                        <p:cTn id="22" dur="1000"/>
                                        <p:tgtEl>
                                          <p:spTgt spid="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6"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D719A-3F63-4A50-9E55-44838C5421C6}"/>
              </a:ext>
            </a:extLst>
          </p:cNvPr>
          <p:cNvSpPr>
            <a:spLocks noGrp="1"/>
          </p:cNvSpPr>
          <p:nvPr>
            <p:ph type="title"/>
          </p:nvPr>
        </p:nvSpPr>
        <p:spPr>
          <a:xfrm>
            <a:off x="505391" y="329149"/>
            <a:ext cx="8229600" cy="522343"/>
          </a:xfrm>
        </p:spPr>
        <p:txBody>
          <a:bodyPr/>
          <a:lstStyle/>
          <a:p>
            <a:r>
              <a:rPr lang="en-US" dirty="0"/>
              <a:t>NAA versatility, materials assayed at UA</a:t>
            </a:r>
          </a:p>
        </p:txBody>
      </p:sp>
      <p:sp>
        <p:nvSpPr>
          <p:cNvPr id="3" name="Date Placeholder 2">
            <a:extLst>
              <a:ext uri="{FF2B5EF4-FFF2-40B4-BE49-F238E27FC236}">
                <a16:creationId xmlns:a16="http://schemas.microsoft.com/office/drawing/2014/main" id="{7B560105-61B7-40C3-96D1-D8A149DD2940}"/>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89B5319B-0B5E-48FD-90A6-93AD6E9CE458}"/>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BFD6F079-26DF-412B-91AF-74759D5DEF71}"/>
              </a:ext>
            </a:extLst>
          </p:cNvPr>
          <p:cNvSpPr>
            <a:spLocks noGrp="1"/>
          </p:cNvSpPr>
          <p:nvPr>
            <p:ph type="sldNum" sz="quarter" idx="12"/>
          </p:nvPr>
        </p:nvSpPr>
        <p:spPr/>
        <p:txBody>
          <a:bodyPr/>
          <a:lstStyle/>
          <a:p>
            <a:pPr>
              <a:defRPr/>
            </a:pPr>
            <a:fld id="{8F831FCA-C7DC-4D33-94BC-0E662C0DA114}" type="slidenum">
              <a:rPr lang="en-US" altLang="en-US" smtClean="0"/>
              <a:pPr>
                <a:defRPr/>
              </a:pPr>
              <a:t>18</a:t>
            </a:fld>
            <a:endParaRPr lang="en-US" altLang="en-US"/>
          </a:p>
        </p:txBody>
      </p:sp>
      <p:sp>
        <p:nvSpPr>
          <p:cNvPr id="6" name="TextBox 5">
            <a:extLst>
              <a:ext uri="{FF2B5EF4-FFF2-40B4-BE49-F238E27FC236}">
                <a16:creationId xmlns:a16="http://schemas.microsoft.com/office/drawing/2014/main" id="{AE1AEF5C-4683-43A9-99F3-DFE9C3729DE9}"/>
              </a:ext>
            </a:extLst>
          </p:cNvPr>
          <p:cNvSpPr txBox="1"/>
          <p:nvPr/>
        </p:nvSpPr>
        <p:spPr>
          <a:xfrm>
            <a:off x="362516" y="1006028"/>
            <a:ext cx="8515350" cy="5078313"/>
          </a:xfrm>
          <a:prstGeom prst="rect">
            <a:avLst/>
          </a:prstGeom>
          <a:noFill/>
        </p:spPr>
        <p:txBody>
          <a:bodyPr wrap="square" rtlCol="0">
            <a:spAutoFit/>
          </a:bodyPr>
          <a:lstStyle/>
          <a:p>
            <a:r>
              <a:rPr lang="en-US" u="sng" dirty="0"/>
              <a:t>nEXO</a:t>
            </a:r>
            <a:r>
              <a:rPr lang="en-US" dirty="0"/>
              <a:t> (33 material assays): CMOS chips, SiPMs, PE HV cable, Si wafer, quartz, sapphire, Kapton, Torlon, </a:t>
            </a:r>
            <a:r>
              <a:rPr lang="en-US" dirty="0" err="1"/>
              <a:t>SiC</a:t>
            </a:r>
            <a:endParaRPr lang="en-US" dirty="0"/>
          </a:p>
          <a:p>
            <a:r>
              <a:rPr lang="en-US" dirty="0">
                <a:solidFill>
                  <a:srgbClr val="008000"/>
                </a:solidFill>
              </a:rPr>
              <a:t>With straight counting: </a:t>
            </a:r>
            <a:r>
              <a:rPr lang="en-US" baseline="30000" dirty="0">
                <a:solidFill>
                  <a:srgbClr val="008000"/>
                </a:solidFill>
              </a:rPr>
              <a:t>232</a:t>
            </a:r>
            <a:r>
              <a:rPr lang="en-US" dirty="0">
                <a:solidFill>
                  <a:srgbClr val="008000"/>
                </a:solidFill>
              </a:rPr>
              <a:t>Th / </a:t>
            </a:r>
            <a:r>
              <a:rPr lang="en-US" baseline="30000" dirty="0">
                <a:solidFill>
                  <a:srgbClr val="008000"/>
                </a:solidFill>
              </a:rPr>
              <a:t>238</a:t>
            </a:r>
            <a:r>
              <a:rPr lang="en-US" dirty="0">
                <a:solidFill>
                  <a:srgbClr val="008000"/>
                </a:solidFill>
              </a:rPr>
              <a:t>U sensitivities </a:t>
            </a:r>
            <a:r>
              <a:rPr lang="en-US" b="1" dirty="0">
                <a:solidFill>
                  <a:srgbClr val="008000"/>
                </a:solidFill>
              </a:rPr>
              <a:t>0.09</a:t>
            </a:r>
            <a:r>
              <a:rPr lang="en-US" dirty="0">
                <a:solidFill>
                  <a:srgbClr val="008000"/>
                </a:solidFill>
              </a:rPr>
              <a:t> / </a:t>
            </a:r>
            <a:r>
              <a:rPr lang="en-US" b="1" dirty="0">
                <a:solidFill>
                  <a:srgbClr val="008000"/>
                </a:solidFill>
              </a:rPr>
              <a:t>0.28 ppt</a:t>
            </a:r>
          </a:p>
          <a:p>
            <a:endParaRPr lang="en-US" dirty="0"/>
          </a:p>
          <a:p>
            <a:endParaRPr lang="en-US" dirty="0"/>
          </a:p>
          <a:p>
            <a:r>
              <a:rPr lang="en-US" u="sng" dirty="0"/>
              <a:t>EXO-200</a:t>
            </a:r>
            <a:r>
              <a:rPr lang="en-US" dirty="0"/>
              <a:t> (69 material assays): Teflon, HFE, Si, superinsulation, aluminum, epoxy, urethane potting, PE insulator, </a:t>
            </a:r>
            <a:r>
              <a:rPr lang="en-US" dirty="0" err="1"/>
              <a:t>silcon</a:t>
            </a:r>
            <a:r>
              <a:rPr lang="en-US" dirty="0"/>
              <a:t>, polyimide, charcoal, quartz, polycarbonate, </a:t>
            </a:r>
            <a:r>
              <a:rPr lang="en-US" dirty="0" err="1"/>
              <a:t>polyflon</a:t>
            </a:r>
            <a:r>
              <a:rPr lang="en-US" dirty="0"/>
              <a:t>, </a:t>
            </a:r>
            <a:r>
              <a:rPr lang="en-US" dirty="0" err="1"/>
              <a:t>neoflon</a:t>
            </a:r>
            <a:r>
              <a:rPr lang="en-US" dirty="0"/>
              <a:t>, </a:t>
            </a:r>
            <a:r>
              <a:rPr lang="en-US" dirty="0" err="1"/>
              <a:t>Vespel</a:t>
            </a:r>
            <a:r>
              <a:rPr lang="en-US" dirty="0"/>
              <a:t>, acrylic, lead, optical fiber, p-terphenyl</a:t>
            </a:r>
          </a:p>
          <a:p>
            <a:r>
              <a:rPr lang="en-US" dirty="0">
                <a:solidFill>
                  <a:srgbClr val="008000"/>
                </a:solidFill>
              </a:rPr>
              <a:t>With straight counting: </a:t>
            </a:r>
            <a:r>
              <a:rPr lang="en-US" baseline="30000" dirty="0">
                <a:solidFill>
                  <a:srgbClr val="008000"/>
                </a:solidFill>
              </a:rPr>
              <a:t>232</a:t>
            </a:r>
            <a:r>
              <a:rPr lang="en-US" dirty="0">
                <a:solidFill>
                  <a:srgbClr val="008000"/>
                </a:solidFill>
              </a:rPr>
              <a:t>Th / </a:t>
            </a:r>
            <a:r>
              <a:rPr lang="en-US" baseline="30000" dirty="0">
                <a:solidFill>
                  <a:srgbClr val="008000"/>
                </a:solidFill>
              </a:rPr>
              <a:t>238</a:t>
            </a:r>
            <a:r>
              <a:rPr lang="en-US" dirty="0">
                <a:solidFill>
                  <a:srgbClr val="008000"/>
                </a:solidFill>
              </a:rPr>
              <a:t>U sensitivities </a:t>
            </a:r>
            <a:r>
              <a:rPr lang="en-US" b="1" dirty="0">
                <a:solidFill>
                  <a:srgbClr val="008000"/>
                </a:solidFill>
              </a:rPr>
              <a:t>0.78</a:t>
            </a:r>
            <a:r>
              <a:rPr lang="en-US" dirty="0">
                <a:solidFill>
                  <a:srgbClr val="008000"/>
                </a:solidFill>
              </a:rPr>
              <a:t> / </a:t>
            </a:r>
            <a:r>
              <a:rPr lang="en-US" b="1" dirty="0">
                <a:solidFill>
                  <a:srgbClr val="008000"/>
                </a:solidFill>
              </a:rPr>
              <a:t>0.26 ppt</a:t>
            </a:r>
          </a:p>
          <a:p>
            <a:r>
              <a:rPr lang="en-US" dirty="0">
                <a:solidFill>
                  <a:srgbClr val="0000FF"/>
                </a:solidFill>
              </a:rPr>
              <a:t>With sample pre-concentration: </a:t>
            </a:r>
            <a:r>
              <a:rPr lang="en-US" baseline="30000" dirty="0">
                <a:solidFill>
                  <a:srgbClr val="0000FF"/>
                </a:solidFill>
              </a:rPr>
              <a:t>232</a:t>
            </a:r>
            <a:r>
              <a:rPr lang="en-US" dirty="0">
                <a:solidFill>
                  <a:srgbClr val="0000FF"/>
                </a:solidFill>
              </a:rPr>
              <a:t>Th / </a:t>
            </a:r>
            <a:r>
              <a:rPr lang="en-US" baseline="30000" dirty="0">
                <a:solidFill>
                  <a:srgbClr val="0000FF"/>
                </a:solidFill>
              </a:rPr>
              <a:t>238</a:t>
            </a:r>
            <a:r>
              <a:rPr lang="en-US" dirty="0">
                <a:solidFill>
                  <a:srgbClr val="0000FF"/>
                </a:solidFill>
              </a:rPr>
              <a:t>U sensitivities </a:t>
            </a:r>
            <a:r>
              <a:rPr lang="en-US" b="1" dirty="0">
                <a:solidFill>
                  <a:srgbClr val="0000FF"/>
                </a:solidFill>
              </a:rPr>
              <a:t>0.015</a:t>
            </a:r>
            <a:r>
              <a:rPr lang="en-US" dirty="0">
                <a:solidFill>
                  <a:srgbClr val="0000FF"/>
                </a:solidFill>
              </a:rPr>
              <a:t> / </a:t>
            </a:r>
            <a:r>
              <a:rPr lang="en-US" b="1" dirty="0">
                <a:solidFill>
                  <a:srgbClr val="0000FF"/>
                </a:solidFill>
              </a:rPr>
              <a:t>0.015 ppt</a:t>
            </a:r>
          </a:p>
          <a:p>
            <a:endParaRPr lang="en-US" dirty="0">
              <a:solidFill>
                <a:srgbClr val="0000FF"/>
              </a:solidFill>
            </a:endParaRPr>
          </a:p>
          <a:p>
            <a:endParaRPr lang="en-US" dirty="0"/>
          </a:p>
          <a:p>
            <a:r>
              <a:rPr lang="en-US" u="sng" dirty="0"/>
              <a:t>LZ:</a:t>
            </a:r>
            <a:r>
              <a:rPr lang="en-US" dirty="0"/>
              <a:t> Teflon, cable insulation</a:t>
            </a:r>
          </a:p>
          <a:p>
            <a:endParaRPr lang="en-US" dirty="0"/>
          </a:p>
          <a:p>
            <a:endParaRPr lang="en-US" dirty="0"/>
          </a:p>
          <a:p>
            <a:r>
              <a:rPr lang="en-US" u="sng" dirty="0"/>
              <a:t>KamLAND:</a:t>
            </a:r>
            <a:r>
              <a:rPr lang="en-US" dirty="0"/>
              <a:t> PPO, liquid scintillator, cable insulation</a:t>
            </a:r>
          </a:p>
          <a:p>
            <a:r>
              <a:rPr lang="en-US" dirty="0">
                <a:solidFill>
                  <a:srgbClr val="0000FF"/>
                </a:solidFill>
              </a:rPr>
              <a:t>With post activation actinide separation via ion exchange columns: </a:t>
            </a:r>
            <a:r>
              <a:rPr lang="en-US" baseline="30000" dirty="0">
                <a:solidFill>
                  <a:srgbClr val="0000FF"/>
                </a:solidFill>
              </a:rPr>
              <a:t>232</a:t>
            </a:r>
            <a:r>
              <a:rPr lang="en-US" dirty="0">
                <a:solidFill>
                  <a:srgbClr val="0000FF"/>
                </a:solidFill>
              </a:rPr>
              <a:t>Th / </a:t>
            </a:r>
            <a:r>
              <a:rPr lang="en-US" baseline="30000" dirty="0">
                <a:solidFill>
                  <a:srgbClr val="0000FF"/>
                </a:solidFill>
              </a:rPr>
              <a:t>238</a:t>
            </a:r>
            <a:r>
              <a:rPr lang="en-US" dirty="0">
                <a:solidFill>
                  <a:srgbClr val="0000FF"/>
                </a:solidFill>
              </a:rPr>
              <a:t>U sensitivities </a:t>
            </a:r>
            <a:r>
              <a:rPr lang="en-US" b="1" dirty="0">
                <a:solidFill>
                  <a:srgbClr val="0000FF"/>
                </a:solidFill>
              </a:rPr>
              <a:t>0.0055</a:t>
            </a:r>
            <a:r>
              <a:rPr lang="en-US" dirty="0">
                <a:solidFill>
                  <a:srgbClr val="0000FF"/>
                </a:solidFill>
              </a:rPr>
              <a:t> / </a:t>
            </a:r>
            <a:r>
              <a:rPr lang="en-US" b="1" dirty="0">
                <a:solidFill>
                  <a:srgbClr val="0000FF"/>
                </a:solidFill>
              </a:rPr>
              <a:t>0.008 ppt</a:t>
            </a:r>
          </a:p>
        </p:txBody>
      </p:sp>
    </p:spTree>
    <p:extLst>
      <p:ext uri="{BB962C8B-B14F-4D97-AF65-F5344CB8AC3E}">
        <p14:creationId xmlns:p14="http://schemas.microsoft.com/office/powerpoint/2010/main" val="916949677"/>
      </p:ext>
    </p:extLst>
  </p:cSld>
  <p:clrMapOvr>
    <a:masterClrMapping/>
  </p:clrMapOvr>
  <p:transition>
    <p:pull dir="l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83D6B-6D77-45F6-BF8D-A1EC58B1AAB4}"/>
              </a:ext>
            </a:extLst>
          </p:cNvPr>
          <p:cNvSpPr>
            <a:spLocks noGrp="1"/>
          </p:cNvSpPr>
          <p:nvPr>
            <p:ph type="title"/>
          </p:nvPr>
        </p:nvSpPr>
        <p:spPr>
          <a:xfrm>
            <a:off x="2877911" y="3165787"/>
            <a:ext cx="3416754" cy="501932"/>
          </a:xfrm>
        </p:spPr>
        <p:txBody>
          <a:bodyPr/>
          <a:lstStyle/>
          <a:p>
            <a:pPr algn="ctr"/>
            <a:r>
              <a:rPr lang="en-US" dirty="0"/>
              <a:t>How to do better?</a:t>
            </a:r>
          </a:p>
        </p:txBody>
      </p:sp>
      <p:sp>
        <p:nvSpPr>
          <p:cNvPr id="3" name="Date Placeholder 2">
            <a:extLst>
              <a:ext uri="{FF2B5EF4-FFF2-40B4-BE49-F238E27FC236}">
                <a16:creationId xmlns:a16="http://schemas.microsoft.com/office/drawing/2014/main" id="{CAF363CA-20A1-4747-9D01-D65B7DE0AE9B}"/>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69CE0CC2-5D6D-4E61-9D4A-648CB279CE4C}"/>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5D864A96-60F7-46F9-9585-5A7A9842855A}"/>
              </a:ext>
            </a:extLst>
          </p:cNvPr>
          <p:cNvSpPr>
            <a:spLocks noGrp="1"/>
          </p:cNvSpPr>
          <p:nvPr>
            <p:ph type="sldNum" sz="quarter" idx="12"/>
          </p:nvPr>
        </p:nvSpPr>
        <p:spPr/>
        <p:txBody>
          <a:bodyPr/>
          <a:lstStyle/>
          <a:p>
            <a:pPr>
              <a:defRPr/>
            </a:pPr>
            <a:fld id="{8F831FCA-C7DC-4D33-94BC-0E662C0DA114}" type="slidenum">
              <a:rPr lang="en-US" altLang="en-US" smtClean="0"/>
              <a:pPr>
                <a:defRPr/>
              </a:pPr>
              <a:t>19</a:t>
            </a:fld>
            <a:endParaRPr lang="en-US" altLang="en-US"/>
          </a:p>
        </p:txBody>
      </p:sp>
    </p:spTree>
    <p:extLst>
      <p:ext uri="{BB962C8B-B14F-4D97-AF65-F5344CB8AC3E}">
        <p14:creationId xmlns:p14="http://schemas.microsoft.com/office/powerpoint/2010/main" val="1796881699"/>
      </p:ext>
    </p:extLst>
  </p:cSld>
  <p:clrMapOvr>
    <a:masterClrMapping/>
  </p:clrMapOvr>
  <p:transition>
    <p:pull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274D24-D0A3-45AF-A49A-8FEB0A29C07E}"/>
              </a:ext>
            </a:extLst>
          </p:cNvPr>
          <p:cNvSpPr>
            <a:spLocks noGrp="1"/>
          </p:cNvSpPr>
          <p:nvPr>
            <p:ph type="title"/>
          </p:nvPr>
        </p:nvSpPr>
        <p:spPr/>
        <p:txBody>
          <a:bodyPr/>
          <a:lstStyle/>
          <a:p>
            <a:r>
              <a:rPr lang="en-US" dirty="0"/>
              <a:t>The problem</a:t>
            </a:r>
          </a:p>
        </p:txBody>
      </p:sp>
      <p:sp>
        <p:nvSpPr>
          <p:cNvPr id="4" name="Date Placeholder 3">
            <a:extLst>
              <a:ext uri="{FF2B5EF4-FFF2-40B4-BE49-F238E27FC236}">
                <a16:creationId xmlns:a16="http://schemas.microsoft.com/office/drawing/2014/main" id="{CDE1BC4D-A433-4D91-84AA-E707B11B5740}"/>
              </a:ext>
            </a:extLst>
          </p:cNvPr>
          <p:cNvSpPr>
            <a:spLocks noGrp="1"/>
          </p:cNvSpPr>
          <p:nvPr>
            <p:ph type="dt" sz="half" idx="10"/>
          </p:nvPr>
        </p:nvSpPr>
        <p:spPr/>
        <p:txBody>
          <a:bodyPr/>
          <a:lstStyle/>
          <a:p>
            <a:pPr>
              <a:defRPr/>
            </a:pPr>
            <a:r>
              <a:rPr lang="en-US"/>
              <a:t>10/2024</a:t>
            </a:r>
            <a:endParaRPr lang="en-US" altLang="en-US"/>
          </a:p>
        </p:txBody>
      </p:sp>
      <p:sp>
        <p:nvSpPr>
          <p:cNvPr id="5" name="Footer Placeholder 4">
            <a:extLst>
              <a:ext uri="{FF2B5EF4-FFF2-40B4-BE49-F238E27FC236}">
                <a16:creationId xmlns:a16="http://schemas.microsoft.com/office/drawing/2014/main" id="{11DD15AD-91AB-4615-BDD1-9D0CC8DB22DC}"/>
              </a:ext>
            </a:extLst>
          </p:cNvPr>
          <p:cNvSpPr>
            <a:spLocks noGrp="1"/>
          </p:cNvSpPr>
          <p:nvPr>
            <p:ph type="ftr" sz="quarter" idx="11"/>
          </p:nvPr>
        </p:nvSpPr>
        <p:spPr/>
        <p:txBody>
          <a:bodyPr/>
          <a:lstStyle/>
          <a:p>
            <a:pPr>
              <a:defRPr/>
            </a:pPr>
            <a:r>
              <a:rPr lang="en-US" altLang="en-US"/>
              <a:t>LRT 2024</a:t>
            </a:r>
          </a:p>
        </p:txBody>
      </p:sp>
      <p:sp>
        <p:nvSpPr>
          <p:cNvPr id="6" name="Slide Number Placeholder 5">
            <a:extLst>
              <a:ext uri="{FF2B5EF4-FFF2-40B4-BE49-F238E27FC236}">
                <a16:creationId xmlns:a16="http://schemas.microsoft.com/office/drawing/2014/main" id="{336E1D2C-D92C-40B6-860D-3E2B1D076100}"/>
              </a:ext>
            </a:extLst>
          </p:cNvPr>
          <p:cNvSpPr>
            <a:spLocks noGrp="1"/>
          </p:cNvSpPr>
          <p:nvPr>
            <p:ph type="sldNum" sz="quarter" idx="12"/>
          </p:nvPr>
        </p:nvSpPr>
        <p:spPr/>
        <p:txBody>
          <a:bodyPr/>
          <a:lstStyle/>
          <a:p>
            <a:pPr>
              <a:defRPr/>
            </a:pPr>
            <a:fld id="{0E8D11C5-93D1-4CD1-9185-79946F3479B1}" type="slidenum">
              <a:rPr lang="en-US" altLang="en-US" smtClean="0"/>
              <a:pPr>
                <a:defRPr/>
              </a:pPr>
              <a:t>2</a:t>
            </a:fld>
            <a:endParaRPr lang="en-US" altLang="en-US"/>
          </a:p>
        </p:txBody>
      </p:sp>
      <p:sp>
        <p:nvSpPr>
          <p:cNvPr id="8" name="TextBox 7">
            <a:extLst>
              <a:ext uri="{FF2B5EF4-FFF2-40B4-BE49-F238E27FC236}">
                <a16:creationId xmlns:a16="http://schemas.microsoft.com/office/drawing/2014/main" id="{BAFE824E-748E-468F-9D04-61F5C5A20981}"/>
              </a:ext>
            </a:extLst>
          </p:cNvPr>
          <p:cNvSpPr txBox="1"/>
          <p:nvPr/>
        </p:nvSpPr>
        <p:spPr>
          <a:xfrm>
            <a:off x="334736" y="1834754"/>
            <a:ext cx="8161209" cy="369332"/>
          </a:xfrm>
          <a:prstGeom prst="rect">
            <a:avLst/>
          </a:prstGeom>
          <a:noFill/>
        </p:spPr>
        <p:txBody>
          <a:bodyPr wrap="none" rtlCol="0">
            <a:spAutoFit/>
          </a:bodyPr>
          <a:lstStyle/>
          <a:p>
            <a:r>
              <a:rPr lang="en-US" dirty="0"/>
              <a:t>Analysis of trace impurities in materials is of interest in many areas of science.</a:t>
            </a:r>
          </a:p>
        </p:txBody>
      </p:sp>
      <p:sp>
        <p:nvSpPr>
          <p:cNvPr id="9" name="TextBox 8">
            <a:extLst>
              <a:ext uri="{FF2B5EF4-FFF2-40B4-BE49-F238E27FC236}">
                <a16:creationId xmlns:a16="http://schemas.microsoft.com/office/drawing/2014/main" id="{85221A5B-34E0-4918-8660-591E82C2F394}"/>
              </a:ext>
            </a:extLst>
          </p:cNvPr>
          <p:cNvSpPr txBox="1"/>
          <p:nvPr/>
        </p:nvSpPr>
        <p:spPr>
          <a:xfrm>
            <a:off x="334736" y="2490034"/>
            <a:ext cx="8450036" cy="646331"/>
          </a:xfrm>
          <a:prstGeom prst="rect">
            <a:avLst/>
          </a:prstGeom>
          <a:noFill/>
        </p:spPr>
        <p:txBody>
          <a:bodyPr wrap="square" rtlCol="0">
            <a:spAutoFit/>
          </a:bodyPr>
          <a:lstStyle/>
          <a:p>
            <a:r>
              <a:rPr lang="en-US" dirty="0"/>
              <a:t>Materials to be used in the construction of ultra-low rate, low energy experiments need to be tested for very low specific activities to prevent background.</a:t>
            </a:r>
          </a:p>
        </p:txBody>
      </p:sp>
      <p:sp>
        <p:nvSpPr>
          <p:cNvPr id="10" name="TextBox 9">
            <a:extLst>
              <a:ext uri="{FF2B5EF4-FFF2-40B4-BE49-F238E27FC236}">
                <a16:creationId xmlns:a16="http://schemas.microsoft.com/office/drawing/2014/main" id="{0A60C5E8-FCD0-4073-A1A6-464B88B89759}"/>
              </a:ext>
            </a:extLst>
          </p:cNvPr>
          <p:cNvSpPr txBox="1"/>
          <p:nvPr/>
        </p:nvSpPr>
        <p:spPr>
          <a:xfrm>
            <a:off x="334736" y="3452533"/>
            <a:ext cx="8588829" cy="646331"/>
          </a:xfrm>
          <a:prstGeom prst="rect">
            <a:avLst/>
          </a:prstGeom>
          <a:noFill/>
        </p:spPr>
        <p:txBody>
          <a:bodyPr wrap="square" rtlCol="0">
            <a:spAutoFit/>
          </a:bodyPr>
          <a:lstStyle/>
          <a:p>
            <a:r>
              <a:rPr lang="en-US" dirty="0"/>
              <a:t>Many radio nuclides have to be considered, I will focus in this presentation on the ever present natural radioactivity: (</a:t>
            </a:r>
            <a:r>
              <a:rPr lang="en-US" baseline="30000" dirty="0"/>
              <a:t>40</a:t>
            </a:r>
            <a:r>
              <a:rPr lang="en-US" dirty="0"/>
              <a:t>K), </a:t>
            </a:r>
            <a:r>
              <a:rPr lang="en-US" baseline="30000" dirty="0"/>
              <a:t>232</a:t>
            </a:r>
            <a:r>
              <a:rPr lang="en-US" dirty="0"/>
              <a:t>Th, </a:t>
            </a:r>
            <a:r>
              <a:rPr lang="en-US" baseline="30000" dirty="0"/>
              <a:t>238</a:t>
            </a:r>
            <a:r>
              <a:rPr lang="en-US" dirty="0"/>
              <a:t>U.</a:t>
            </a:r>
          </a:p>
        </p:txBody>
      </p:sp>
    </p:spTree>
    <p:extLst>
      <p:ext uri="{BB962C8B-B14F-4D97-AF65-F5344CB8AC3E}">
        <p14:creationId xmlns:p14="http://schemas.microsoft.com/office/powerpoint/2010/main" val="850189234"/>
      </p:ext>
    </p:extLst>
  </p:cSld>
  <p:clrMapOvr>
    <a:masterClrMapping/>
  </p:clrMapOvr>
  <p:transition>
    <p:pull dir="l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E2CC-27CC-4C75-A6C8-F73FD8F70F6E}"/>
              </a:ext>
            </a:extLst>
          </p:cNvPr>
          <p:cNvSpPr>
            <a:spLocks noGrp="1"/>
          </p:cNvSpPr>
          <p:nvPr>
            <p:ph type="title"/>
          </p:nvPr>
        </p:nvSpPr>
        <p:spPr/>
        <p:txBody>
          <a:bodyPr/>
          <a:lstStyle/>
          <a:p>
            <a:r>
              <a:rPr lang="en-US" dirty="0"/>
              <a:t>Enhanced sensitivity through </a:t>
            </a:r>
            <a:r>
              <a:rPr lang="el-GR" dirty="0">
                <a:latin typeface="Times New Roman" panose="02020603050405020304" pitchFamily="18" charset="0"/>
                <a:cs typeface="Times New Roman" panose="02020603050405020304" pitchFamily="18" charset="0"/>
              </a:rPr>
              <a:t>γ</a:t>
            </a:r>
            <a:r>
              <a:rPr lang="en-US" dirty="0"/>
              <a:t>-</a:t>
            </a:r>
            <a:r>
              <a:rPr lang="el-GR" dirty="0">
                <a:latin typeface="Times New Roman" panose="02020603050405020304" pitchFamily="18" charset="0"/>
                <a:cs typeface="Times New Roman" panose="02020603050405020304" pitchFamily="18" charset="0"/>
              </a:rPr>
              <a:t>γ</a:t>
            </a:r>
            <a:r>
              <a:rPr lang="en-US" dirty="0"/>
              <a:t>-coincidences</a:t>
            </a:r>
          </a:p>
        </p:txBody>
      </p:sp>
      <p:sp>
        <p:nvSpPr>
          <p:cNvPr id="3" name="Date Placeholder 2">
            <a:extLst>
              <a:ext uri="{FF2B5EF4-FFF2-40B4-BE49-F238E27FC236}">
                <a16:creationId xmlns:a16="http://schemas.microsoft.com/office/drawing/2014/main" id="{B945573C-A576-424F-9819-D95DB715C1DA}"/>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EB7E5CCF-7DF4-4E59-80B3-C26E0F06207D}"/>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F92C607E-D5D9-4F6A-AE9C-26FB2A6DFB6B}"/>
              </a:ext>
            </a:extLst>
          </p:cNvPr>
          <p:cNvSpPr>
            <a:spLocks noGrp="1"/>
          </p:cNvSpPr>
          <p:nvPr>
            <p:ph type="sldNum" sz="quarter" idx="12"/>
          </p:nvPr>
        </p:nvSpPr>
        <p:spPr/>
        <p:txBody>
          <a:bodyPr/>
          <a:lstStyle/>
          <a:p>
            <a:pPr>
              <a:defRPr/>
            </a:pPr>
            <a:fld id="{8F831FCA-C7DC-4D33-94BC-0E662C0DA114}" type="slidenum">
              <a:rPr lang="en-US" altLang="en-US" smtClean="0"/>
              <a:pPr>
                <a:defRPr/>
              </a:pPr>
              <a:t>20</a:t>
            </a:fld>
            <a:endParaRPr lang="en-US" alt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EED1D0C-13E0-4765-933B-75E36068160A}"/>
                  </a:ext>
                </a:extLst>
              </p:cNvPr>
              <p:cNvSpPr txBox="1"/>
              <p:nvPr/>
            </p:nvSpPr>
            <p:spPr>
              <a:xfrm>
                <a:off x="340912" y="1239862"/>
                <a:ext cx="8462175" cy="951992"/>
              </a:xfrm>
              <a:prstGeom prst="rect">
                <a:avLst/>
              </a:prstGeom>
              <a:noFill/>
            </p:spPr>
            <p:txBody>
              <a:bodyPr wrap="square" rtlCol="0">
                <a:spAutoFit/>
              </a:bodyPr>
              <a:lstStyle/>
              <a:p>
                <a:r>
                  <a:rPr lang="en-US" dirty="0"/>
                  <a:t>Sapphire (Al</a:t>
                </a:r>
                <a:r>
                  <a:rPr lang="en-US" baseline="-25000" dirty="0"/>
                  <a:t>2</a:t>
                </a:r>
                <a:r>
                  <a:rPr lang="en-US" dirty="0"/>
                  <a:t>O</a:t>
                </a:r>
                <a:r>
                  <a:rPr lang="en-US" baseline="-25000" dirty="0"/>
                  <a:t>3</a:t>
                </a:r>
                <a:r>
                  <a:rPr lang="en-US" dirty="0"/>
                  <a:t>) is a material of interest to nEXO. It doesn’t dissolve in mineral acids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m:t>
                    </m:r>
                  </m:oMath>
                </a14:m>
                <a:r>
                  <a:rPr lang="en-US" dirty="0">
                    <a:solidFill>
                      <a:srgbClr val="0000FF"/>
                    </a:solidFill>
                  </a:rPr>
                  <a:t> no ICP-MS</a:t>
                </a:r>
                <a:r>
                  <a:rPr lang="en-US" dirty="0"/>
                  <a:t>. NAA sensitivity to </a:t>
                </a:r>
                <a:r>
                  <a:rPr lang="en-US" baseline="30000" dirty="0"/>
                  <a:t>238</a:t>
                </a:r>
                <a:r>
                  <a:rPr lang="en-US" dirty="0"/>
                  <a:t>U limited to about 10 ppt by side activities, especially </a:t>
                </a:r>
                <a14:m>
                  <m:oMath xmlns:m="http://schemas.openxmlformats.org/officeDocument/2006/math">
                    <m:sPre>
                      <m:sPrePr>
                        <m:ctrlPr>
                          <a:rPr lang="en-US" i="1">
                            <a:latin typeface="Cambria Math" panose="02040503050406030204" pitchFamily="18" charset="0"/>
                          </a:rPr>
                        </m:ctrlPr>
                      </m:sPrePr>
                      <m:sub/>
                      <m:sup>
                        <m:r>
                          <a:rPr lang="en-US" i="1">
                            <a:latin typeface="Cambria Math" panose="02040503050406030204" pitchFamily="18" charset="0"/>
                          </a:rPr>
                          <m:t>27</m:t>
                        </m:r>
                      </m:sup>
                      <m:e>
                        <m:r>
                          <a:rPr lang="en-US" i="1">
                            <a:latin typeface="Cambria Math" panose="02040503050406030204" pitchFamily="18" charset="0"/>
                          </a:rPr>
                          <m:t>𝐴𝑙</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𝛼</m:t>
                            </m:r>
                          </m:e>
                        </m:d>
                        <m:sPre>
                          <m:sPrePr>
                            <m:ctrlPr>
                              <a:rPr lang="en-US" i="1">
                                <a:latin typeface="Cambria Math" panose="02040503050406030204" pitchFamily="18" charset="0"/>
                              </a:rPr>
                            </m:ctrlPr>
                          </m:sPrePr>
                          <m:sub/>
                          <m:sup>
                            <m:r>
                              <a:rPr lang="en-US" i="1">
                                <a:latin typeface="Cambria Math" panose="02040503050406030204" pitchFamily="18" charset="0"/>
                              </a:rPr>
                              <m:t>24</m:t>
                            </m:r>
                          </m:sup>
                          <m:e>
                            <m:r>
                              <a:rPr lang="en-US" i="1">
                                <a:latin typeface="Cambria Math" panose="02040503050406030204" pitchFamily="18" charset="0"/>
                              </a:rPr>
                              <m:t>𝑁𝑎</m:t>
                            </m:r>
                          </m:e>
                        </m:sPre>
                      </m:e>
                    </m:sPre>
                  </m:oMath>
                </a14:m>
                <a:r>
                  <a:rPr lang="en-US" dirty="0"/>
                  <a:t> plus co-activated chemical impurities.</a:t>
                </a:r>
              </a:p>
            </p:txBody>
          </p:sp>
        </mc:Choice>
        <mc:Fallback xmlns="">
          <p:sp>
            <p:nvSpPr>
              <p:cNvPr id="8" name="TextBox 7">
                <a:extLst>
                  <a:ext uri="{FF2B5EF4-FFF2-40B4-BE49-F238E27FC236}">
                    <a16:creationId xmlns:a16="http://schemas.microsoft.com/office/drawing/2014/main" id="{FEED1D0C-13E0-4765-933B-75E36068160A}"/>
                  </a:ext>
                </a:extLst>
              </p:cNvPr>
              <p:cNvSpPr txBox="1">
                <a:spLocks noRot="1" noChangeAspect="1" noMove="1" noResize="1" noEditPoints="1" noAdjustHandles="1" noChangeArrowheads="1" noChangeShapeType="1" noTextEdit="1"/>
              </p:cNvSpPr>
              <p:nvPr/>
            </p:nvSpPr>
            <p:spPr>
              <a:xfrm>
                <a:off x="340912" y="1239862"/>
                <a:ext cx="8462175" cy="951992"/>
              </a:xfrm>
              <a:prstGeom prst="rect">
                <a:avLst/>
              </a:prstGeom>
              <a:blipFill>
                <a:blip r:embed="rId2"/>
                <a:stretch>
                  <a:fillRect l="-648" t="-3185" b="-764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2FBDB020-FAF5-4EE1-AC12-ACB926F84DE9}"/>
              </a:ext>
            </a:extLst>
          </p:cNvPr>
          <p:cNvSpPr txBox="1"/>
          <p:nvPr/>
        </p:nvSpPr>
        <p:spPr>
          <a:xfrm>
            <a:off x="4878160" y="2452128"/>
            <a:ext cx="4142272" cy="1477328"/>
          </a:xfrm>
          <a:prstGeom prst="rect">
            <a:avLst/>
          </a:prstGeom>
          <a:noFill/>
        </p:spPr>
        <p:txBody>
          <a:bodyPr wrap="square" rtlCol="0">
            <a:spAutoFit/>
          </a:bodyPr>
          <a:lstStyle/>
          <a:p>
            <a:r>
              <a:rPr lang="en-US" dirty="0"/>
              <a:t>Reduce background: use simultaneous emission and detection  of:</a:t>
            </a:r>
          </a:p>
          <a:p>
            <a:endParaRPr lang="en-US" dirty="0"/>
          </a:p>
          <a:p>
            <a:r>
              <a:rPr lang="en-US" dirty="0">
                <a:solidFill>
                  <a:srgbClr val="008000"/>
                </a:solidFill>
              </a:rPr>
              <a:t>106 keV </a:t>
            </a:r>
            <a:r>
              <a:rPr lang="en-US" dirty="0"/>
              <a:t>&amp; </a:t>
            </a:r>
            <a:r>
              <a:rPr lang="en-US" dirty="0">
                <a:solidFill>
                  <a:srgbClr val="0000FF"/>
                </a:solidFill>
              </a:rPr>
              <a:t>228 keV </a:t>
            </a:r>
            <a:r>
              <a:rPr lang="el-GR" dirty="0">
                <a:latin typeface="Times New Roman" panose="02020603050405020304" pitchFamily="18" charset="0"/>
                <a:cs typeface="Times New Roman" panose="02020603050405020304" pitchFamily="18" charset="0"/>
              </a:rPr>
              <a:t>γ</a:t>
            </a:r>
            <a:r>
              <a:rPr lang="en-US" dirty="0">
                <a:cs typeface="Times New Roman" panose="02020603050405020304" pitchFamily="18" charset="0"/>
              </a:rPr>
              <a:t>s</a:t>
            </a:r>
          </a:p>
          <a:p>
            <a:r>
              <a:rPr lang="en-US" dirty="0">
                <a:solidFill>
                  <a:srgbClr val="008000"/>
                </a:solidFill>
              </a:rPr>
              <a:t>106 keV </a:t>
            </a:r>
            <a:r>
              <a:rPr lang="en-US" dirty="0"/>
              <a:t>&amp; </a:t>
            </a:r>
            <a:r>
              <a:rPr lang="en-US" dirty="0">
                <a:solidFill>
                  <a:srgbClr val="FF0000"/>
                </a:solidFill>
              </a:rPr>
              <a:t>277 keV </a:t>
            </a:r>
            <a:r>
              <a:rPr lang="el-GR" dirty="0">
                <a:latin typeface="Times New Roman" panose="02020603050405020304" pitchFamily="18" charset="0"/>
                <a:cs typeface="Times New Roman" panose="02020603050405020304" pitchFamily="18" charset="0"/>
              </a:rPr>
              <a:t>γ</a:t>
            </a:r>
            <a:r>
              <a:rPr lang="en-US" dirty="0">
                <a:cs typeface="Times New Roman" panose="02020603050405020304" pitchFamily="18" charset="0"/>
              </a:rPr>
              <a:t>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C28880D-32B1-4659-B514-95C9A4912B98}"/>
                  </a:ext>
                </a:extLst>
              </p:cNvPr>
              <p:cNvSpPr txBox="1"/>
              <p:nvPr/>
            </p:nvSpPr>
            <p:spPr>
              <a:xfrm>
                <a:off x="4893469" y="4347771"/>
                <a:ext cx="3780065" cy="1200329"/>
              </a:xfrm>
              <a:prstGeom prst="rect">
                <a:avLst/>
              </a:prstGeom>
              <a:noFill/>
            </p:spPr>
            <p:txBody>
              <a:bodyPr wrap="square" rtlCol="0">
                <a:spAutoFit/>
              </a:bodyPr>
              <a:lstStyle/>
              <a:p>
                <a:r>
                  <a:rPr lang="en-US" dirty="0"/>
                  <a:t>However, reduced background comes along with reduced counting efficiency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estimate expected gain via Monte Carlo simulation.</a:t>
                </a:r>
              </a:p>
            </p:txBody>
          </p:sp>
        </mc:Choice>
        <mc:Fallback xmlns="">
          <p:sp>
            <p:nvSpPr>
              <p:cNvPr id="11" name="TextBox 10">
                <a:extLst>
                  <a:ext uri="{FF2B5EF4-FFF2-40B4-BE49-F238E27FC236}">
                    <a16:creationId xmlns:a16="http://schemas.microsoft.com/office/drawing/2014/main" id="{EC28880D-32B1-4659-B514-95C9A4912B98}"/>
                  </a:ext>
                </a:extLst>
              </p:cNvPr>
              <p:cNvSpPr txBox="1">
                <a:spLocks noRot="1" noChangeAspect="1" noMove="1" noResize="1" noEditPoints="1" noAdjustHandles="1" noChangeArrowheads="1" noChangeShapeType="1" noTextEdit="1"/>
              </p:cNvSpPr>
              <p:nvPr/>
            </p:nvSpPr>
            <p:spPr>
              <a:xfrm>
                <a:off x="4893469" y="4347771"/>
                <a:ext cx="3780065" cy="1200329"/>
              </a:xfrm>
              <a:prstGeom prst="rect">
                <a:avLst/>
              </a:prstGeom>
              <a:blipFill>
                <a:blip r:embed="rId3"/>
                <a:stretch>
                  <a:fillRect l="-1452" t="-2538" r="-2581" b="-7107"/>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48CBC43C-C1BE-478A-967D-C32D57257ADA}"/>
              </a:ext>
            </a:extLst>
          </p:cNvPr>
          <p:cNvGrpSpPr/>
          <p:nvPr/>
        </p:nvGrpSpPr>
        <p:grpSpPr>
          <a:xfrm>
            <a:off x="375556" y="2702855"/>
            <a:ext cx="4459565" cy="2663351"/>
            <a:chOff x="500742" y="2297697"/>
            <a:chExt cx="5946086" cy="3551135"/>
          </a:xfrm>
        </p:grpSpPr>
        <p:pic>
          <p:nvPicPr>
            <p:cNvPr id="23" name="Picture 22">
              <a:extLst>
                <a:ext uri="{FF2B5EF4-FFF2-40B4-BE49-F238E27FC236}">
                  <a16:creationId xmlns:a16="http://schemas.microsoft.com/office/drawing/2014/main" id="{B7071768-BFB3-45E7-9AEF-B902B6BFE9A6}"/>
                </a:ext>
              </a:extLst>
            </p:cNvPr>
            <p:cNvPicPr>
              <a:picLocks noChangeAspect="1"/>
            </p:cNvPicPr>
            <p:nvPr/>
          </p:nvPicPr>
          <p:blipFill rotWithShape="1">
            <a:blip r:embed="rId4">
              <a:extLst>
                <a:ext uri="{28A0092B-C50C-407E-A947-70E740481C1C}">
                  <a14:useLocalDpi xmlns:a14="http://schemas.microsoft.com/office/drawing/2010/main" val="0"/>
                </a:ext>
              </a:extLst>
            </a:blip>
            <a:srcRect l="6580" t="4920" r="36017" b="50715"/>
            <a:stretch/>
          </p:blipFill>
          <p:spPr>
            <a:xfrm>
              <a:off x="500742" y="2297697"/>
              <a:ext cx="5946086" cy="3551135"/>
            </a:xfrm>
            <a:prstGeom prst="rect">
              <a:avLst/>
            </a:prstGeom>
          </p:spPr>
        </p:pic>
        <p:cxnSp>
          <p:nvCxnSpPr>
            <p:cNvPr id="25" name="Straight Arrow Connector 24">
              <a:extLst>
                <a:ext uri="{FF2B5EF4-FFF2-40B4-BE49-F238E27FC236}">
                  <a16:creationId xmlns:a16="http://schemas.microsoft.com/office/drawing/2014/main" id="{AD573034-22E0-4404-9BE4-3185E6B2C987}"/>
                </a:ext>
              </a:extLst>
            </p:cNvPr>
            <p:cNvCxnSpPr/>
            <p:nvPr/>
          </p:nvCxnSpPr>
          <p:spPr bwMode="auto">
            <a:xfrm>
              <a:off x="3402807" y="3857625"/>
              <a:ext cx="0" cy="454819"/>
            </a:xfrm>
            <a:prstGeom prst="straightConnector1">
              <a:avLst/>
            </a:prstGeom>
            <a:solidFill>
              <a:schemeClr val="accent1"/>
            </a:solidFill>
            <a:ln w="22225" cap="flat" cmpd="sng" algn="ctr">
              <a:solidFill>
                <a:srgbClr val="008000"/>
              </a:solidFill>
              <a:prstDash val="solid"/>
              <a:round/>
              <a:headEnd type="none" w="med" len="med"/>
              <a:tailEnd type="triangle" w="sm" len="sm"/>
            </a:ln>
            <a:effectLst/>
          </p:spPr>
        </p:cxnSp>
        <p:cxnSp>
          <p:nvCxnSpPr>
            <p:cNvPr id="27" name="Straight Arrow Connector 26">
              <a:extLst>
                <a:ext uri="{FF2B5EF4-FFF2-40B4-BE49-F238E27FC236}">
                  <a16:creationId xmlns:a16="http://schemas.microsoft.com/office/drawing/2014/main" id="{9381F64B-4563-481A-BC05-EF3C7AF5223C}"/>
                </a:ext>
              </a:extLst>
            </p:cNvPr>
            <p:cNvCxnSpPr/>
            <p:nvPr/>
          </p:nvCxnSpPr>
          <p:spPr bwMode="auto">
            <a:xfrm>
              <a:off x="4412456" y="4317206"/>
              <a:ext cx="0" cy="973932"/>
            </a:xfrm>
            <a:prstGeom prst="straightConnector1">
              <a:avLst/>
            </a:prstGeom>
            <a:solidFill>
              <a:schemeClr val="accent1"/>
            </a:solidFill>
            <a:ln w="9525" cap="flat" cmpd="sng" algn="ctr">
              <a:solidFill>
                <a:srgbClr val="0000FF"/>
              </a:solidFill>
              <a:prstDash val="solid"/>
              <a:round/>
              <a:headEnd type="none" w="med" len="med"/>
              <a:tailEnd type="triangle" w="sm" len="sm"/>
            </a:ln>
            <a:effectLst/>
          </p:spPr>
        </p:cxnSp>
        <p:cxnSp>
          <p:nvCxnSpPr>
            <p:cNvPr id="29" name="Straight Arrow Connector 28">
              <a:extLst>
                <a:ext uri="{FF2B5EF4-FFF2-40B4-BE49-F238E27FC236}">
                  <a16:creationId xmlns:a16="http://schemas.microsoft.com/office/drawing/2014/main" id="{39157468-5FA8-4D75-9E58-D08D52B9C502}"/>
                </a:ext>
              </a:extLst>
            </p:cNvPr>
            <p:cNvCxnSpPr/>
            <p:nvPr/>
          </p:nvCxnSpPr>
          <p:spPr bwMode="auto">
            <a:xfrm>
              <a:off x="4326731" y="4312444"/>
              <a:ext cx="0" cy="1178719"/>
            </a:xfrm>
            <a:prstGeom prst="straightConnector1">
              <a:avLst/>
            </a:prstGeom>
            <a:solidFill>
              <a:schemeClr val="accent1"/>
            </a:solidFill>
            <a:ln w="12700" cap="flat" cmpd="sng" algn="ctr">
              <a:solidFill>
                <a:srgbClr val="FF0000"/>
              </a:solidFill>
              <a:prstDash val="solid"/>
              <a:round/>
              <a:headEnd type="none" w="med" len="med"/>
              <a:tailEnd type="triangle" w="sm" len="sm"/>
            </a:ln>
            <a:effectLst/>
          </p:spPr>
        </p:cxnSp>
        <p:cxnSp>
          <p:nvCxnSpPr>
            <p:cNvPr id="32" name="Straight Arrow Connector 31">
              <a:extLst>
                <a:ext uri="{FF2B5EF4-FFF2-40B4-BE49-F238E27FC236}">
                  <a16:creationId xmlns:a16="http://schemas.microsoft.com/office/drawing/2014/main" id="{621CC68A-811A-4B38-A298-C3E00C517392}"/>
                </a:ext>
              </a:extLst>
            </p:cNvPr>
            <p:cNvCxnSpPr/>
            <p:nvPr/>
          </p:nvCxnSpPr>
          <p:spPr bwMode="auto">
            <a:xfrm>
              <a:off x="3567113" y="3900488"/>
              <a:ext cx="0" cy="1314450"/>
            </a:xfrm>
            <a:prstGeom prst="straightConnector1">
              <a:avLst/>
            </a:prstGeom>
            <a:solidFill>
              <a:schemeClr val="accent1"/>
            </a:solidFill>
            <a:ln w="15875" cap="flat" cmpd="sng" algn="ctr">
              <a:solidFill>
                <a:schemeClr val="tx1"/>
              </a:solidFill>
              <a:prstDash val="solid"/>
              <a:round/>
              <a:headEnd type="none" w="med" len="med"/>
              <a:tailEnd type="triangle" w="sm" len="sm"/>
            </a:ln>
            <a:effectLst/>
          </p:spPr>
        </p:cxnSp>
        <p:cxnSp>
          <p:nvCxnSpPr>
            <p:cNvPr id="34" name="Straight Arrow Connector 33">
              <a:extLst>
                <a:ext uri="{FF2B5EF4-FFF2-40B4-BE49-F238E27FC236}">
                  <a16:creationId xmlns:a16="http://schemas.microsoft.com/office/drawing/2014/main" id="{D3D25E26-D2B9-4A15-99BE-35AAE525B9E6}"/>
                </a:ext>
              </a:extLst>
            </p:cNvPr>
            <p:cNvCxnSpPr/>
            <p:nvPr/>
          </p:nvCxnSpPr>
          <p:spPr bwMode="auto">
            <a:xfrm>
              <a:off x="2128837" y="3340894"/>
              <a:ext cx="0" cy="1881187"/>
            </a:xfrm>
            <a:prstGeom prst="straightConnector1">
              <a:avLst/>
            </a:prstGeom>
            <a:solidFill>
              <a:schemeClr val="accent1"/>
            </a:solidFill>
            <a:ln w="12700" cap="flat" cmpd="sng" algn="ctr">
              <a:solidFill>
                <a:schemeClr val="tx1"/>
              </a:solidFill>
              <a:prstDash val="solid"/>
              <a:round/>
              <a:headEnd type="none" w="med" len="med"/>
              <a:tailEnd type="triangle" w="sm" len="sm"/>
            </a:ln>
            <a:effectLst/>
          </p:spPr>
        </p:cxnSp>
      </p:grpSp>
    </p:spTree>
    <p:extLst>
      <p:ext uri="{BB962C8B-B14F-4D97-AF65-F5344CB8AC3E}">
        <p14:creationId xmlns:p14="http://schemas.microsoft.com/office/powerpoint/2010/main" val="1361770752"/>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AF4A0-265B-4701-B68E-3429DBB688CF}"/>
              </a:ext>
            </a:extLst>
          </p:cNvPr>
          <p:cNvSpPr>
            <a:spLocks noGrp="1"/>
          </p:cNvSpPr>
          <p:nvPr>
            <p:ph type="title"/>
          </p:nvPr>
        </p:nvSpPr>
        <p:spPr/>
        <p:txBody>
          <a:bodyPr/>
          <a:lstStyle/>
          <a:p>
            <a:r>
              <a:rPr lang="en-US" dirty="0"/>
              <a:t>Enhanced sensitivity through </a:t>
            </a:r>
            <a:r>
              <a:rPr lang="el-GR" dirty="0">
                <a:latin typeface="Times New Roman" panose="02020603050405020304" pitchFamily="18" charset="0"/>
                <a:cs typeface="Times New Roman" panose="02020603050405020304" pitchFamily="18" charset="0"/>
              </a:rPr>
              <a:t>γ</a:t>
            </a:r>
            <a:r>
              <a:rPr lang="en-US" dirty="0"/>
              <a:t>-</a:t>
            </a:r>
            <a:r>
              <a:rPr lang="el-GR" dirty="0">
                <a:latin typeface="Times New Roman" panose="02020603050405020304" pitchFamily="18" charset="0"/>
                <a:cs typeface="Times New Roman" panose="02020603050405020304" pitchFamily="18" charset="0"/>
              </a:rPr>
              <a:t>γ</a:t>
            </a:r>
            <a:r>
              <a:rPr lang="en-US" dirty="0"/>
              <a:t>-coincidences</a:t>
            </a:r>
          </a:p>
        </p:txBody>
      </p:sp>
      <p:sp>
        <p:nvSpPr>
          <p:cNvPr id="3" name="Date Placeholder 2">
            <a:extLst>
              <a:ext uri="{FF2B5EF4-FFF2-40B4-BE49-F238E27FC236}">
                <a16:creationId xmlns:a16="http://schemas.microsoft.com/office/drawing/2014/main" id="{6837866E-1707-49EE-86AA-1E2174AE71CC}"/>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30FDFD7D-8051-4126-86BB-F1B97F385FB3}"/>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5BC026DB-7923-42B8-A428-9F6565C4EAD6}"/>
              </a:ext>
            </a:extLst>
          </p:cNvPr>
          <p:cNvSpPr>
            <a:spLocks noGrp="1"/>
          </p:cNvSpPr>
          <p:nvPr>
            <p:ph type="sldNum" sz="quarter" idx="12"/>
          </p:nvPr>
        </p:nvSpPr>
        <p:spPr/>
        <p:txBody>
          <a:bodyPr/>
          <a:lstStyle/>
          <a:p>
            <a:pPr>
              <a:defRPr/>
            </a:pPr>
            <a:fld id="{8F831FCA-C7DC-4D33-94BC-0E662C0DA114}" type="slidenum">
              <a:rPr lang="en-US" altLang="en-US" smtClean="0"/>
              <a:pPr>
                <a:defRPr/>
              </a:pPr>
              <a:t>21</a:t>
            </a:fld>
            <a:endParaRPr lang="en-US" alt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187BE76-B0AB-40C6-93F4-39401D264A96}"/>
                  </a:ext>
                </a:extLst>
              </p:cNvPr>
              <p:cNvSpPr txBox="1"/>
              <p:nvPr/>
            </p:nvSpPr>
            <p:spPr>
              <a:xfrm>
                <a:off x="395969" y="1677759"/>
                <a:ext cx="8645979" cy="646331"/>
              </a:xfrm>
              <a:prstGeom prst="rect">
                <a:avLst/>
              </a:prstGeom>
              <a:noFill/>
            </p:spPr>
            <p:txBody>
              <a:bodyPr wrap="square" rtlCol="0">
                <a:spAutoFit/>
              </a:bodyPr>
              <a:lstStyle/>
              <a:p>
                <a:r>
                  <a:rPr lang="en-US" dirty="0"/>
                  <a:t>Based on previous NAA: the background is composed of a multitude of </a:t>
                </a:r>
                <a:r>
                  <a:rPr lang="el-GR" dirty="0">
                    <a:latin typeface="Times New Roman" panose="02020603050405020304" pitchFamily="18" charset="0"/>
                    <a:cs typeface="Times New Roman" panose="02020603050405020304" pitchFamily="18" charset="0"/>
                  </a:rPr>
                  <a:t>γ</a:t>
                </a:r>
                <a:r>
                  <a:rPr lang="en-US" dirty="0"/>
                  <a:t>s, decaying with various half-lives.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Simulate time variable signal and background.</a:t>
                </a:r>
              </a:p>
            </p:txBody>
          </p:sp>
        </mc:Choice>
        <mc:Fallback xmlns="">
          <p:sp>
            <p:nvSpPr>
              <p:cNvPr id="6" name="TextBox 5">
                <a:extLst>
                  <a:ext uri="{FF2B5EF4-FFF2-40B4-BE49-F238E27FC236}">
                    <a16:creationId xmlns:a16="http://schemas.microsoft.com/office/drawing/2014/main" id="{5187BE76-B0AB-40C6-93F4-39401D264A96}"/>
                  </a:ext>
                </a:extLst>
              </p:cNvPr>
              <p:cNvSpPr txBox="1">
                <a:spLocks noRot="1" noChangeAspect="1" noMove="1" noResize="1" noEditPoints="1" noAdjustHandles="1" noChangeArrowheads="1" noChangeShapeType="1" noTextEdit="1"/>
              </p:cNvSpPr>
              <p:nvPr/>
            </p:nvSpPr>
            <p:spPr>
              <a:xfrm>
                <a:off x="395969" y="1677759"/>
                <a:ext cx="8645979" cy="646331"/>
              </a:xfrm>
              <a:prstGeom prst="rect">
                <a:avLst/>
              </a:prstGeom>
              <a:blipFill>
                <a:blip r:embed="rId2"/>
                <a:stretch>
                  <a:fillRect l="-635" t="-4717" b="-14151"/>
                </a:stretch>
              </a:blipFill>
            </p:spPr>
            <p:txBody>
              <a:bodyPr/>
              <a:lstStyle/>
              <a:p>
                <a:r>
                  <a:rPr lang="en-US">
                    <a:noFill/>
                  </a:rPr>
                  <a:t> </a:t>
                </a:r>
              </a:p>
            </p:txBody>
          </p:sp>
        </mc:Fallback>
      </mc:AlternateContent>
      <p:graphicFrame>
        <p:nvGraphicFramePr>
          <p:cNvPr id="7" name="Table 6">
            <a:extLst>
              <a:ext uri="{FF2B5EF4-FFF2-40B4-BE49-F238E27FC236}">
                <a16:creationId xmlns:a16="http://schemas.microsoft.com/office/drawing/2014/main" id="{33D93640-14D7-4149-B6C4-7550CFDB2E37}"/>
              </a:ext>
            </a:extLst>
          </p:cNvPr>
          <p:cNvGraphicFramePr>
            <a:graphicFrameLocks noGrp="1"/>
          </p:cNvGraphicFramePr>
          <p:nvPr>
            <p:extLst>
              <p:ext uri="{D42A27DB-BD31-4B8C-83A1-F6EECF244321}">
                <p14:modId xmlns:p14="http://schemas.microsoft.com/office/powerpoint/2010/main" val="2419214748"/>
              </p:ext>
            </p:extLst>
          </p:nvPr>
        </p:nvGraphicFramePr>
        <p:xfrm>
          <a:off x="457201" y="2517852"/>
          <a:ext cx="3322085" cy="2819400"/>
        </p:xfrm>
        <a:graphic>
          <a:graphicData uri="http://schemas.openxmlformats.org/drawingml/2006/table">
            <a:tbl>
              <a:tblPr firstRow="1" bandRow="1">
                <a:tableStyleId>{5C22544A-7EE6-4342-B048-85BDC9FD1C3A}</a:tableStyleId>
              </a:tblPr>
              <a:tblGrid>
                <a:gridCol w="803910">
                  <a:extLst>
                    <a:ext uri="{9D8B030D-6E8A-4147-A177-3AD203B41FA5}">
                      <a16:colId xmlns:a16="http://schemas.microsoft.com/office/drawing/2014/main" val="288618423"/>
                    </a:ext>
                  </a:extLst>
                </a:gridCol>
                <a:gridCol w="813435">
                  <a:extLst>
                    <a:ext uri="{9D8B030D-6E8A-4147-A177-3AD203B41FA5}">
                      <a16:colId xmlns:a16="http://schemas.microsoft.com/office/drawing/2014/main" val="3498035123"/>
                    </a:ext>
                  </a:extLst>
                </a:gridCol>
                <a:gridCol w="1704740">
                  <a:extLst>
                    <a:ext uri="{9D8B030D-6E8A-4147-A177-3AD203B41FA5}">
                      <a16:colId xmlns:a16="http://schemas.microsoft.com/office/drawing/2014/main" val="3200798222"/>
                    </a:ext>
                  </a:extLst>
                </a:gridCol>
              </a:tblGrid>
              <a:tr h="278130">
                <a:tc>
                  <a:txBody>
                    <a:bodyPr/>
                    <a:lstStyle/>
                    <a:p>
                      <a:r>
                        <a:rPr lang="en-US" sz="1400" dirty="0"/>
                        <a:t>Nuclide</a:t>
                      </a:r>
                    </a:p>
                  </a:txBody>
                  <a:tcPr marL="68580" marR="68580" marT="34290" marB="34290"/>
                </a:tc>
                <a:tc>
                  <a:txBody>
                    <a:bodyPr/>
                    <a:lstStyle/>
                    <a:p>
                      <a:r>
                        <a:rPr lang="en-US" sz="1400" dirty="0"/>
                        <a:t>Half-life</a:t>
                      </a:r>
                    </a:p>
                  </a:txBody>
                  <a:tcPr marL="68580" marR="68580" marT="34290" marB="34290"/>
                </a:tc>
                <a:tc>
                  <a:txBody>
                    <a:bodyPr/>
                    <a:lstStyle/>
                    <a:p>
                      <a:r>
                        <a:rPr lang="en-US" sz="1400" dirty="0"/>
                        <a:t>Activity at t=0 [Bq]</a:t>
                      </a:r>
                    </a:p>
                  </a:txBody>
                  <a:tcPr marL="68580" marR="68580" marT="34290" marB="34290"/>
                </a:tc>
                <a:extLst>
                  <a:ext uri="{0D108BD9-81ED-4DB2-BD59-A6C34878D82A}">
                    <a16:rowId xmlns:a16="http://schemas.microsoft.com/office/drawing/2014/main" val="994984527"/>
                  </a:ext>
                </a:extLst>
              </a:tr>
              <a:tr h="278130">
                <a:tc>
                  <a:txBody>
                    <a:bodyPr/>
                    <a:lstStyle/>
                    <a:p>
                      <a:r>
                        <a:rPr lang="en-US" sz="1400" baseline="30000" dirty="0"/>
                        <a:t>24</a:t>
                      </a:r>
                      <a:r>
                        <a:rPr lang="en-US" sz="1400" dirty="0"/>
                        <a:t>Na</a:t>
                      </a:r>
                    </a:p>
                  </a:txBody>
                  <a:tcPr marL="68580" marR="68580" marT="34290" marB="34290"/>
                </a:tc>
                <a:tc>
                  <a:txBody>
                    <a:bodyPr/>
                    <a:lstStyle/>
                    <a:p>
                      <a:r>
                        <a:rPr lang="en-US" sz="1400" dirty="0"/>
                        <a:t>15 h</a:t>
                      </a:r>
                    </a:p>
                  </a:txBody>
                  <a:tcPr marL="68580" marR="68580" marT="34290" marB="34290"/>
                </a:tc>
                <a:tc>
                  <a:txBody>
                    <a:bodyPr/>
                    <a:lstStyle/>
                    <a:p>
                      <a:r>
                        <a:rPr lang="en-US" sz="1400" dirty="0">
                          <a:latin typeface="+mn-lt"/>
                        </a:rPr>
                        <a:t>2.57</a:t>
                      </a:r>
                      <a:r>
                        <a:rPr lang="en-US" sz="1400" dirty="0">
                          <a:latin typeface="+mn-lt"/>
                          <a:ea typeface="Calibri" panose="020F0502020204030204" pitchFamily="34" charset="0"/>
                          <a:cs typeface="Calibri" panose="020F0502020204030204" pitchFamily="34" charset="0"/>
                        </a:rPr>
                        <a:t>·10</a:t>
                      </a:r>
                      <a:r>
                        <a:rPr lang="en-US" sz="1400" baseline="30000" dirty="0">
                          <a:latin typeface="+mn-lt"/>
                          <a:ea typeface="Calibri" panose="020F0502020204030204" pitchFamily="34" charset="0"/>
                          <a:cs typeface="Calibri" panose="020F0502020204030204" pitchFamily="34" charset="0"/>
                        </a:rPr>
                        <a:t>5</a:t>
                      </a:r>
                      <a:endParaRPr lang="en-US" sz="1400" baseline="30000" dirty="0">
                        <a:latin typeface="+mn-lt"/>
                      </a:endParaRPr>
                    </a:p>
                  </a:txBody>
                  <a:tcPr marL="68580" marR="68580" marT="34290" marB="34290"/>
                </a:tc>
                <a:extLst>
                  <a:ext uri="{0D108BD9-81ED-4DB2-BD59-A6C34878D82A}">
                    <a16:rowId xmlns:a16="http://schemas.microsoft.com/office/drawing/2014/main" val="2677631750"/>
                  </a:ext>
                </a:extLst>
              </a:tr>
              <a:tr h="278130">
                <a:tc>
                  <a:txBody>
                    <a:bodyPr/>
                    <a:lstStyle/>
                    <a:p>
                      <a:r>
                        <a:rPr lang="en-US" sz="1400" baseline="30000" dirty="0"/>
                        <a:t>72</a:t>
                      </a:r>
                      <a:r>
                        <a:rPr lang="en-US" sz="1400" dirty="0"/>
                        <a:t>Ga</a:t>
                      </a:r>
                    </a:p>
                  </a:txBody>
                  <a:tcPr marL="68580" marR="68580" marT="34290" marB="34290"/>
                </a:tc>
                <a:tc>
                  <a:txBody>
                    <a:bodyPr/>
                    <a:lstStyle/>
                    <a:p>
                      <a:r>
                        <a:rPr lang="en-US" sz="1400" dirty="0"/>
                        <a:t>14.1 h</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1.1</a:t>
                      </a:r>
                      <a:r>
                        <a:rPr lang="en-US" sz="1400" dirty="0">
                          <a:latin typeface="+mn-lt"/>
                          <a:ea typeface="Calibri" panose="020F0502020204030204" pitchFamily="34" charset="0"/>
                          <a:cs typeface="Calibri" panose="020F0502020204030204" pitchFamily="34" charset="0"/>
                        </a:rPr>
                        <a:t>·10</a:t>
                      </a:r>
                      <a:r>
                        <a:rPr lang="en-US" sz="1400" baseline="30000" dirty="0">
                          <a:latin typeface="+mn-lt"/>
                          <a:ea typeface="Calibri" panose="020F0502020204030204" pitchFamily="34" charset="0"/>
                          <a:cs typeface="Calibri" panose="020F0502020204030204" pitchFamily="34" charset="0"/>
                        </a:rPr>
                        <a:t>4</a:t>
                      </a:r>
                      <a:endParaRPr lang="en-US" sz="1400" baseline="30000" dirty="0">
                        <a:latin typeface="+mn-lt"/>
                      </a:endParaRPr>
                    </a:p>
                  </a:txBody>
                  <a:tcPr marL="68580" marR="68580" marT="34290" marB="34290"/>
                </a:tc>
                <a:extLst>
                  <a:ext uri="{0D108BD9-81ED-4DB2-BD59-A6C34878D82A}">
                    <a16:rowId xmlns:a16="http://schemas.microsoft.com/office/drawing/2014/main" val="4065996775"/>
                  </a:ext>
                </a:extLst>
              </a:tr>
              <a:tr h="278130">
                <a:tc>
                  <a:txBody>
                    <a:bodyPr/>
                    <a:lstStyle/>
                    <a:p>
                      <a:r>
                        <a:rPr lang="en-US" sz="1400" baseline="30000" dirty="0"/>
                        <a:t>99</a:t>
                      </a:r>
                      <a:r>
                        <a:rPr lang="en-US" sz="1400" dirty="0"/>
                        <a:t>Mo</a:t>
                      </a:r>
                    </a:p>
                  </a:txBody>
                  <a:tcPr marL="68580" marR="68580" marT="34290" marB="34290"/>
                </a:tc>
                <a:tc>
                  <a:txBody>
                    <a:bodyPr/>
                    <a:lstStyle/>
                    <a:p>
                      <a:r>
                        <a:rPr lang="en-US" sz="1400" dirty="0"/>
                        <a:t>65.9 h</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ea typeface="Calibri" panose="020F0502020204030204" pitchFamily="34" charset="0"/>
                          <a:cs typeface="Calibri" panose="020F0502020204030204" pitchFamily="34" charset="0"/>
                        </a:rPr>
                        <a:t>3.0·10</a:t>
                      </a:r>
                      <a:r>
                        <a:rPr lang="en-US" sz="1400" baseline="30000" dirty="0">
                          <a:latin typeface="+mn-lt"/>
                          <a:ea typeface="Calibri" panose="020F0502020204030204" pitchFamily="34" charset="0"/>
                          <a:cs typeface="Calibri" panose="020F0502020204030204" pitchFamily="34" charset="0"/>
                        </a:rPr>
                        <a:t>3</a:t>
                      </a:r>
                      <a:endParaRPr lang="en-US" sz="1400" baseline="30000" dirty="0">
                        <a:latin typeface="+mn-lt"/>
                      </a:endParaRPr>
                    </a:p>
                  </a:txBody>
                  <a:tcPr marL="68580" marR="68580" marT="34290" marB="34290"/>
                </a:tc>
                <a:extLst>
                  <a:ext uri="{0D108BD9-81ED-4DB2-BD59-A6C34878D82A}">
                    <a16:rowId xmlns:a16="http://schemas.microsoft.com/office/drawing/2014/main" val="1960949527"/>
                  </a:ext>
                </a:extLst>
              </a:tr>
              <a:tr h="278130">
                <a:tc>
                  <a:txBody>
                    <a:bodyPr/>
                    <a:lstStyle/>
                    <a:p>
                      <a:r>
                        <a:rPr lang="en-US" sz="1400" baseline="30000" dirty="0"/>
                        <a:t>51</a:t>
                      </a:r>
                      <a:r>
                        <a:rPr lang="en-US" sz="1400" dirty="0"/>
                        <a:t>Cr</a:t>
                      </a:r>
                    </a:p>
                  </a:txBody>
                  <a:tcPr marL="68580" marR="68580" marT="34290" marB="34290"/>
                </a:tc>
                <a:tc>
                  <a:txBody>
                    <a:bodyPr/>
                    <a:lstStyle/>
                    <a:p>
                      <a:r>
                        <a:rPr lang="en-US" sz="1400" dirty="0"/>
                        <a:t>27.7 d</a:t>
                      </a:r>
                    </a:p>
                  </a:txBody>
                  <a:tcPr marL="68580" marR="68580" marT="34290" marB="34290"/>
                </a:tc>
                <a:tc>
                  <a:txBody>
                    <a:bodyPr/>
                    <a:lstStyle/>
                    <a:p>
                      <a:r>
                        <a:rPr lang="en-US" sz="1400" dirty="0"/>
                        <a:t>349</a:t>
                      </a:r>
                    </a:p>
                  </a:txBody>
                  <a:tcPr marL="68580" marR="68580" marT="34290" marB="34290"/>
                </a:tc>
                <a:extLst>
                  <a:ext uri="{0D108BD9-81ED-4DB2-BD59-A6C34878D82A}">
                    <a16:rowId xmlns:a16="http://schemas.microsoft.com/office/drawing/2014/main" val="1786348309"/>
                  </a:ext>
                </a:extLst>
              </a:tr>
              <a:tr h="278130">
                <a:tc>
                  <a:txBody>
                    <a:bodyPr/>
                    <a:lstStyle/>
                    <a:p>
                      <a:r>
                        <a:rPr lang="en-US" sz="1400" baseline="30000" dirty="0"/>
                        <a:t>42</a:t>
                      </a:r>
                      <a:r>
                        <a:rPr lang="en-US" sz="1400" dirty="0"/>
                        <a:t>K</a:t>
                      </a:r>
                    </a:p>
                  </a:txBody>
                  <a:tcPr marL="68580" marR="68580" marT="34290" marB="34290"/>
                </a:tc>
                <a:tc>
                  <a:txBody>
                    <a:bodyPr/>
                    <a:lstStyle/>
                    <a:p>
                      <a:r>
                        <a:rPr lang="en-US" sz="1400" dirty="0"/>
                        <a:t>12.32 h</a:t>
                      </a:r>
                    </a:p>
                  </a:txBody>
                  <a:tcPr marL="68580" marR="68580" marT="34290" marB="34290"/>
                </a:tc>
                <a:tc>
                  <a:txBody>
                    <a:bodyPr/>
                    <a:lstStyle/>
                    <a:p>
                      <a:r>
                        <a:rPr lang="en-US" sz="1400" dirty="0"/>
                        <a:t>83</a:t>
                      </a:r>
                    </a:p>
                  </a:txBody>
                  <a:tcPr marL="68580" marR="68580" marT="34290" marB="34290"/>
                </a:tc>
                <a:extLst>
                  <a:ext uri="{0D108BD9-81ED-4DB2-BD59-A6C34878D82A}">
                    <a16:rowId xmlns:a16="http://schemas.microsoft.com/office/drawing/2014/main" val="1228179700"/>
                  </a:ext>
                </a:extLst>
              </a:tr>
              <a:tr h="278130">
                <a:tc>
                  <a:txBody>
                    <a:bodyPr/>
                    <a:lstStyle/>
                    <a:p>
                      <a:r>
                        <a:rPr lang="en-US" sz="1400" baseline="30000" dirty="0"/>
                        <a:t>46</a:t>
                      </a:r>
                      <a:r>
                        <a:rPr lang="en-US" sz="1400" dirty="0"/>
                        <a:t>Sc</a:t>
                      </a:r>
                    </a:p>
                  </a:txBody>
                  <a:tcPr marL="68580" marR="68580" marT="34290" marB="34290"/>
                </a:tc>
                <a:tc>
                  <a:txBody>
                    <a:bodyPr/>
                    <a:lstStyle/>
                    <a:p>
                      <a:r>
                        <a:rPr lang="en-US" sz="1400" dirty="0"/>
                        <a:t>83.79 d</a:t>
                      </a:r>
                    </a:p>
                  </a:txBody>
                  <a:tcPr marL="68580" marR="68580" marT="34290" marB="34290"/>
                </a:tc>
                <a:tc>
                  <a:txBody>
                    <a:bodyPr/>
                    <a:lstStyle/>
                    <a:p>
                      <a:r>
                        <a:rPr lang="en-US" sz="1400" dirty="0"/>
                        <a:t>58</a:t>
                      </a:r>
                    </a:p>
                  </a:txBody>
                  <a:tcPr marL="68580" marR="68580" marT="34290" marB="34290"/>
                </a:tc>
                <a:extLst>
                  <a:ext uri="{0D108BD9-81ED-4DB2-BD59-A6C34878D82A}">
                    <a16:rowId xmlns:a16="http://schemas.microsoft.com/office/drawing/2014/main" val="943082924"/>
                  </a:ext>
                </a:extLst>
              </a:tr>
              <a:tr h="278130">
                <a:tc>
                  <a:txBody>
                    <a:bodyPr/>
                    <a:lstStyle/>
                    <a:p>
                      <a:r>
                        <a:rPr lang="en-US" sz="1400" baseline="30000" dirty="0"/>
                        <a:t>181</a:t>
                      </a:r>
                      <a:r>
                        <a:rPr lang="en-US" sz="1400" dirty="0"/>
                        <a:t>Hf</a:t>
                      </a:r>
                    </a:p>
                  </a:txBody>
                  <a:tcPr marL="68580" marR="68580" marT="34290" marB="34290"/>
                </a:tc>
                <a:tc>
                  <a:txBody>
                    <a:bodyPr/>
                    <a:lstStyle/>
                    <a:p>
                      <a:r>
                        <a:rPr lang="en-US" sz="1400" dirty="0"/>
                        <a:t>42.39 d</a:t>
                      </a:r>
                    </a:p>
                  </a:txBody>
                  <a:tcPr marL="68580" marR="68580" marT="34290" marB="34290"/>
                </a:tc>
                <a:tc>
                  <a:txBody>
                    <a:bodyPr/>
                    <a:lstStyle/>
                    <a:p>
                      <a:r>
                        <a:rPr lang="en-US" sz="1400" dirty="0"/>
                        <a:t>7</a:t>
                      </a:r>
                    </a:p>
                  </a:txBody>
                  <a:tcPr marL="68580" marR="68580" marT="34290" marB="34290"/>
                </a:tc>
                <a:extLst>
                  <a:ext uri="{0D108BD9-81ED-4DB2-BD59-A6C34878D82A}">
                    <a16:rowId xmlns:a16="http://schemas.microsoft.com/office/drawing/2014/main" val="1186641908"/>
                  </a:ext>
                </a:extLst>
              </a:tr>
              <a:tr h="278130">
                <a:tc>
                  <a:txBody>
                    <a:bodyPr/>
                    <a:lstStyle/>
                    <a:p>
                      <a:r>
                        <a:rPr lang="en-US" sz="1400" baseline="30000" dirty="0"/>
                        <a:t>60</a:t>
                      </a:r>
                      <a:r>
                        <a:rPr lang="en-US" sz="1400" dirty="0"/>
                        <a:t>Co</a:t>
                      </a:r>
                    </a:p>
                  </a:txBody>
                  <a:tcPr marL="68580" marR="68580" marT="34290" marB="34290"/>
                </a:tc>
                <a:tc>
                  <a:txBody>
                    <a:bodyPr/>
                    <a:lstStyle/>
                    <a:p>
                      <a:r>
                        <a:rPr lang="en-US" sz="1400" dirty="0"/>
                        <a:t>1925 d</a:t>
                      </a:r>
                    </a:p>
                  </a:txBody>
                  <a:tcPr marL="68580" marR="68580" marT="34290" marB="34290"/>
                </a:tc>
                <a:tc>
                  <a:txBody>
                    <a:bodyPr/>
                    <a:lstStyle/>
                    <a:p>
                      <a:r>
                        <a:rPr lang="en-US" sz="1400" dirty="0"/>
                        <a:t>2</a:t>
                      </a:r>
                    </a:p>
                  </a:txBody>
                  <a:tcPr marL="68580" marR="68580" marT="34290" marB="34290"/>
                </a:tc>
                <a:extLst>
                  <a:ext uri="{0D108BD9-81ED-4DB2-BD59-A6C34878D82A}">
                    <a16:rowId xmlns:a16="http://schemas.microsoft.com/office/drawing/2014/main" val="1361171793"/>
                  </a:ext>
                </a:extLst>
              </a:tr>
              <a:tr h="278130">
                <a:tc>
                  <a:txBody>
                    <a:bodyPr/>
                    <a:lstStyle/>
                    <a:p>
                      <a:r>
                        <a:rPr lang="en-US" sz="1400" baseline="30000" dirty="0">
                          <a:solidFill>
                            <a:srgbClr val="FF0000"/>
                          </a:solidFill>
                        </a:rPr>
                        <a:t>239</a:t>
                      </a:r>
                      <a:r>
                        <a:rPr lang="en-US" sz="1400" dirty="0">
                          <a:solidFill>
                            <a:srgbClr val="FF0000"/>
                          </a:solidFill>
                        </a:rPr>
                        <a:t>Np</a:t>
                      </a:r>
                    </a:p>
                  </a:txBody>
                  <a:tcPr marL="68580" marR="68580" marT="34290" marB="34290"/>
                </a:tc>
                <a:tc>
                  <a:txBody>
                    <a:bodyPr/>
                    <a:lstStyle/>
                    <a:p>
                      <a:r>
                        <a:rPr lang="en-US" sz="1400" dirty="0">
                          <a:solidFill>
                            <a:srgbClr val="FF0000"/>
                          </a:solidFill>
                        </a:rPr>
                        <a:t>56.5 h</a:t>
                      </a:r>
                    </a:p>
                  </a:txBody>
                  <a:tcPr marL="68580" marR="68580" marT="34290" marB="34290"/>
                </a:tc>
                <a:tc>
                  <a:txBody>
                    <a:bodyPr/>
                    <a:lstStyle/>
                    <a:p>
                      <a:r>
                        <a:rPr lang="en-US" sz="1400" dirty="0">
                          <a:solidFill>
                            <a:srgbClr val="FF0000"/>
                          </a:solidFill>
                        </a:rPr>
                        <a:t>variable</a:t>
                      </a:r>
                    </a:p>
                  </a:txBody>
                  <a:tcPr marL="68580" marR="68580" marT="34290" marB="34290"/>
                </a:tc>
                <a:extLst>
                  <a:ext uri="{0D108BD9-81ED-4DB2-BD59-A6C34878D82A}">
                    <a16:rowId xmlns:a16="http://schemas.microsoft.com/office/drawing/2014/main" val="3843886080"/>
                  </a:ext>
                </a:extLst>
              </a:tr>
            </a:tbl>
          </a:graphicData>
        </a:graphic>
      </p:graphicFrame>
      <p:pic>
        <p:nvPicPr>
          <p:cNvPr id="9" name="Picture 8">
            <a:extLst>
              <a:ext uri="{FF2B5EF4-FFF2-40B4-BE49-F238E27FC236}">
                <a16:creationId xmlns:a16="http://schemas.microsoft.com/office/drawing/2014/main" id="{678A846F-B7D3-4C79-BF91-CD14961B5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0258" y="2575001"/>
            <a:ext cx="3574147" cy="2873647"/>
          </a:xfrm>
          <a:prstGeom prst="rect">
            <a:avLst/>
          </a:prstGeom>
        </p:spPr>
      </p:pic>
      <p:sp>
        <p:nvSpPr>
          <p:cNvPr id="10" name="TextBox 9">
            <a:extLst>
              <a:ext uri="{FF2B5EF4-FFF2-40B4-BE49-F238E27FC236}">
                <a16:creationId xmlns:a16="http://schemas.microsoft.com/office/drawing/2014/main" id="{4D8B0B2D-6618-4692-BECD-7540B5759B5C}"/>
              </a:ext>
            </a:extLst>
          </p:cNvPr>
          <p:cNvSpPr txBox="1"/>
          <p:nvPr/>
        </p:nvSpPr>
        <p:spPr>
          <a:xfrm>
            <a:off x="7740388" y="2627383"/>
            <a:ext cx="992579" cy="2585323"/>
          </a:xfrm>
          <a:prstGeom prst="rect">
            <a:avLst/>
          </a:prstGeom>
          <a:noFill/>
        </p:spPr>
        <p:txBody>
          <a:bodyPr wrap="none" rtlCol="0">
            <a:spAutoFit/>
          </a:bodyPr>
          <a:lstStyle/>
          <a:p>
            <a:r>
              <a:rPr lang="en-US" sz="1350" dirty="0">
                <a:solidFill>
                  <a:srgbClr val="0000FF"/>
                </a:solidFill>
              </a:rPr>
              <a:t>Simulation</a:t>
            </a:r>
          </a:p>
          <a:p>
            <a:r>
              <a:rPr lang="en-US" sz="1350" dirty="0">
                <a:solidFill>
                  <a:srgbClr val="FF0000"/>
                </a:solidFill>
              </a:rPr>
              <a:t>UA data</a:t>
            </a:r>
          </a:p>
          <a:p>
            <a:endParaRPr lang="en-US" sz="1350" dirty="0"/>
          </a:p>
          <a:p>
            <a:r>
              <a:rPr lang="en-US" sz="1350" dirty="0"/>
              <a:t>66 h</a:t>
            </a:r>
          </a:p>
          <a:p>
            <a:endParaRPr lang="en-US" sz="1350" dirty="0"/>
          </a:p>
          <a:p>
            <a:endParaRPr lang="en-US" sz="1350" dirty="0"/>
          </a:p>
          <a:p>
            <a:endParaRPr lang="en-US" sz="1350" dirty="0"/>
          </a:p>
          <a:p>
            <a:r>
              <a:rPr lang="en-US" sz="1350" dirty="0"/>
              <a:t>148 h</a:t>
            </a:r>
          </a:p>
          <a:p>
            <a:endParaRPr lang="en-US" sz="1350" dirty="0"/>
          </a:p>
          <a:p>
            <a:endParaRPr lang="en-US" sz="1350" dirty="0"/>
          </a:p>
          <a:p>
            <a:endParaRPr lang="en-US" sz="1350" dirty="0"/>
          </a:p>
          <a:p>
            <a:r>
              <a:rPr lang="en-US" sz="1350" dirty="0"/>
              <a:t>247 h</a:t>
            </a:r>
          </a:p>
        </p:txBody>
      </p:sp>
      <p:grpSp>
        <p:nvGrpSpPr>
          <p:cNvPr id="13" name="Group 12">
            <a:extLst>
              <a:ext uri="{FF2B5EF4-FFF2-40B4-BE49-F238E27FC236}">
                <a16:creationId xmlns:a16="http://schemas.microsoft.com/office/drawing/2014/main" id="{4C2EE013-5333-4641-ACCD-7CAAA82C00C0}"/>
              </a:ext>
            </a:extLst>
          </p:cNvPr>
          <p:cNvGrpSpPr/>
          <p:nvPr/>
        </p:nvGrpSpPr>
        <p:grpSpPr>
          <a:xfrm>
            <a:off x="3982552" y="2516938"/>
            <a:ext cx="4942120" cy="2989771"/>
            <a:chOff x="5308593" y="2094345"/>
            <a:chExt cx="6589493" cy="3986361"/>
          </a:xfrm>
        </p:grpSpPr>
        <p:pic>
          <p:nvPicPr>
            <p:cNvPr id="11" name="Picture 10">
              <a:extLst>
                <a:ext uri="{FF2B5EF4-FFF2-40B4-BE49-F238E27FC236}">
                  <a16:creationId xmlns:a16="http://schemas.microsoft.com/office/drawing/2014/main" id="{402ED7E7-0D1D-43C8-8EA5-577FA053BD86}"/>
                </a:ext>
              </a:extLst>
            </p:cNvPr>
            <p:cNvPicPr>
              <a:picLocks noChangeAspect="1"/>
            </p:cNvPicPr>
            <p:nvPr/>
          </p:nvPicPr>
          <p:blipFill>
            <a:blip r:embed="rId4"/>
            <a:stretch>
              <a:fillRect/>
            </a:stretch>
          </p:blipFill>
          <p:spPr>
            <a:xfrm>
              <a:off x="5308593" y="2105511"/>
              <a:ext cx="4451058" cy="3975195"/>
            </a:xfrm>
            <a:prstGeom prst="rect">
              <a:avLst/>
            </a:prstGeom>
          </p:spPr>
        </p:pic>
        <p:sp>
          <p:nvSpPr>
            <p:cNvPr id="8" name="Rectangle 7">
              <a:extLst>
                <a:ext uri="{FF2B5EF4-FFF2-40B4-BE49-F238E27FC236}">
                  <a16:creationId xmlns:a16="http://schemas.microsoft.com/office/drawing/2014/main" id="{C66F63FB-9D49-4A1B-B292-FEC4DD2298DA}"/>
                </a:ext>
              </a:extLst>
            </p:cNvPr>
            <p:cNvSpPr/>
            <p:nvPr/>
          </p:nvSpPr>
          <p:spPr bwMode="auto">
            <a:xfrm>
              <a:off x="9759043" y="2094345"/>
              <a:ext cx="2139043" cy="3979884"/>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ndParaRPr>
            </a:p>
          </p:txBody>
        </p:sp>
      </p:grpSp>
    </p:spTree>
    <p:extLst>
      <p:ext uri="{BB962C8B-B14F-4D97-AF65-F5344CB8AC3E}">
        <p14:creationId xmlns:p14="http://schemas.microsoft.com/office/powerpoint/2010/main" val="1639952995"/>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D610-6DFA-4E9F-BCD3-ACC6D0179EEF}"/>
              </a:ext>
            </a:extLst>
          </p:cNvPr>
          <p:cNvSpPr>
            <a:spLocks noGrp="1"/>
          </p:cNvSpPr>
          <p:nvPr>
            <p:ph type="title"/>
          </p:nvPr>
        </p:nvSpPr>
        <p:spPr/>
        <p:txBody>
          <a:bodyPr/>
          <a:lstStyle/>
          <a:p>
            <a:r>
              <a:rPr lang="en-US" dirty="0"/>
              <a:t>Enhanced sensitivity through </a:t>
            </a:r>
            <a:r>
              <a:rPr lang="el-GR" dirty="0">
                <a:latin typeface="Times New Roman" panose="02020603050405020304" pitchFamily="18" charset="0"/>
                <a:cs typeface="Times New Roman" panose="02020603050405020304" pitchFamily="18" charset="0"/>
              </a:rPr>
              <a:t>γ</a:t>
            </a:r>
            <a:r>
              <a:rPr lang="en-US" dirty="0"/>
              <a:t>-</a:t>
            </a:r>
            <a:r>
              <a:rPr lang="el-GR" dirty="0">
                <a:latin typeface="Times New Roman" panose="02020603050405020304" pitchFamily="18" charset="0"/>
                <a:cs typeface="Times New Roman" panose="02020603050405020304" pitchFamily="18" charset="0"/>
              </a:rPr>
              <a:t>γ</a:t>
            </a:r>
            <a:r>
              <a:rPr lang="en-US" dirty="0"/>
              <a:t>-coincidences</a:t>
            </a:r>
          </a:p>
        </p:txBody>
      </p:sp>
      <p:sp>
        <p:nvSpPr>
          <p:cNvPr id="3" name="Date Placeholder 2">
            <a:extLst>
              <a:ext uri="{FF2B5EF4-FFF2-40B4-BE49-F238E27FC236}">
                <a16:creationId xmlns:a16="http://schemas.microsoft.com/office/drawing/2014/main" id="{DC411F35-BBE6-4CB9-8A82-9E68B911A7F2}"/>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700B901C-1E8D-4439-967C-60E197CE4B11}"/>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EC93E162-69E7-4CBA-9260-FA84D96C48B8}"/>
              </a:ext>
            </a:extLst>
          </p:cNvPr>
          <p:cNvSpPr>
            <a:spLocks noGrp="1"/>
          </p:cNvSpPr>
          <p:nvPr>
            <p:ph type="sldNum" sz="quarter" idx="12"/>
          </p:nvPr>
        </p:nvSpPr>
        <p:spPr/>
        <p:txBody>
          <a:bodyPr/>
          <a:lstStyle/>
          <a:p>
            <a:pPr>
              <a:defRPr/>
            </a:pPr>
            <a:fld id="{8F831FCA-C7DC-4D33-94BC-0E662C0DA114}" type="slidenum">
              <a:rPr lang="en-US" altLang="en-US" smtClean="0"/>
              <a:pPr>
                <a:defRPr/>
              </a:pPr>
              <a:t>22</a:t>
            </a:fld>
            <a:endParaRPr lang="en-US" altLang="en-US"/>
          </a:p>
        </p:txBody>
      </p:sp>
      <p:pic>
        <p:nvPicPr>
          <p:cNvPr id="7" name="Picture 6">
            <a:extLst>
              <a:ext uri="{FF2B5EF4-FFF2-40B4-BE49-F238E27FC236}">
                <a16:creationId xmlns:a16="http://schemas.microsoft.com/office/drawing/2014/main" id="{08C64563-53C4-4C49-ABDE-797CF0032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17" y="2210312"/>
            <a:ext cx="3559535" cy="2173303"/>
          </a:xfrm>
          <a:prstGeom prst="rect">
            <a:avLst/>
          </a:prstGeom>
        </p:spPr>
      </p:pic>
      <p:sp>
        <p:nvSpPr>
          <p:cNvPr id="10" name="TextBox 9">
            <a:extLst>
              <a:ext uri="{FF2B5EF4-FFF2-40B4-BE49-F238E27FC236}">
                <a16:creationId xmlns:a16="http://schemas.microsoft.com/office/drawing/2014/main" id="{FC6499FE-F8EC-4F36-94C8-9DF12C8FEA7C}"/>
              </a:ext>
            </a:extLst>
          </p:cNvPr>
          <p:cNvSpPr txBox="1"/>
          <p:nvPr/>
        </p:nvSpPr>
        <p:spPr>
          <a:xfrm>
            <a:off x="524917" y="4715113"/>
            <a:ext cx="2069797" cy="300082"/>
          </a:xfrm>
          <a:prstGeom prst="rect">
            <a:avLst/>
          </a:prstGeom>
          <a:noFill/>
        </p:spPr>
        <p:txBody>
          <a:bodyPr wrap="none" rtlCol="0">
            <a:spAutoFit/>
          </a:bodyPr>
          <a:lstStyle/>
          <a:p>
            <a:r>
              <a:rPr lang="en-US" sz="1350" dirty="0"/>
              <a:t>GEANT4 detector model</a:t>
            </a:r>
          </a:p>
        </p:txBody>
      </p:sp>
      <p:sp>
        <p:nvSpPr>
          <p:cNvPr id="11" name="TextBox 10">
            <a:extLst>
              <a:ext uri="{FF2B5EF4-FFF2-40B4-BE49-F238E27FC236}">
                <a16:creationId xmlns:a16="http://schemas.microsoft.com/office/drawing/2014/main" id="{A6BC4F00-E033-483C-AA8A-8351E99286F1}"/>
              </a:ext>
            </a:extLst>
          </p:cNvPr>
          <p:cNvSpPr txBox="1"/>
          <p:nvPr/>
        </p:nvSpPr>
        <p:spPr>
          <a:xfrm>
            <a:off x="4927438" y="4715113"/>
            <a:ext cx="2663693" cy="715581"/>
          </a:xfrm>
          <a:prstGeom prst="rect">
            <a:avLst/>
          </a:prstGeom>
          <a:noFill/>
        </p:spPr>
        <p:txBody>
          <a:bodyPr wrap="square" rtlCol="0">
            <a:spAutoFit/>
          </a:bodyPr>
          <a:lstStyle/>
          <a:p>
            <a:r>
              <a:rPr lang="en-US" sz="1350" dirty="0"/>
              <a:t>Dual Ge detector setup at TUNL used to count sapphire sample activated at MITR May 2024</a:t>
            </a:r>
          </a:p>
        </p:txBody>
      </p:sp>
      <p:pic>
        <p:nvPicPr>
          <p:cNvPr id="13" name="Picture 12">
            <a:extLst>
              <a:ext uri="{FF2B5EF4-FFF2-40B4-BE49-F238E27FC236}">
                <a16:creationId xmlns:a16="http://schemas.microsoft.com/office/drawing/2014/main" id="{6056AB3B-AD2B-4EA1-8C63-9903F8D73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565" y="2264812"/>
            <a:ext cx="3181925" cy="2395802"/>
          </a:xfrm>
          <a:prstGeom prst="rect">
            <a:avLst/>
          </a:prstGeom>
        </p:spPr>
      </p:pic>
    </p:spTree>
    <p:extLst>
      <p:ext uri="{BB962C8B-B14F-4D97-AF65-F5344CB8AC3E}">
        <p14:creationId xmlns:p14="http://schemas.microsoft.com/office/powerpoint/2010/main" val="1332278683"/>
      </p:ext>
    </p:extLst>
  </p:cSld>
  <p:clrMapOvr>
    <a:masterClrMapping/>
  </p:clrMapOvr>
  <p:transition>
    <p:pull dir="l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76DD-FE42-4473-A3DC-DE907693CFE4}"/>
              </a:ext>
            </a:extLst>
          </p:cNvPr>
          <p:cNvSpPr>
            <a:spLocks noGrp="1"/>
          </p:cNvSpPr>
          <p:nvPr>
            <p:ph type="title"/>
          </p:nvPr>
        </p:nvSpPr>
        <p:spPr>
          <a:xfrm>
            <a:off x="520473" y="343702"/>
            <a:ext cx="8229600" cy="550918"/>
          </a:xfrm>
        </p:spPr>
        <p:txBody>
          <a:bodyPr/>
          <a:lstStyle/>
          <a:p>
            <a:r>
              <a:rPr lang="en-US" dirty="0"/>
              <a:t>Enhanced sensitivity through </a:t>
            </a:r>
            <a:r>
              <a:rPr lang="el-GR" dirty="0">
                <a:latin typeface="Times New Roman" panose="02020603050405020304" pitchFamily="18" charset="0"/>
                <a:cs typeface="Times New Roman" panose="02020603050405020304" pitchFamily="18" charset="0"/>
              </a:rPr>
              <a:t>γ</a:t>
            </a:r>
            <a:r>
              <a:rPr lang="en-US" dirty="0"/>
              <a:t>-</a:t>
            </a:r>
            <a:r>
              <a:rPr lang="el-GR" dirty="0">
                <a:latin typeface="Times New Roman" panose="02020603050405020304" pitchFamily="18" charset="0"/>
                <a:cs typeface="Times New Roman" panose="02020603050405020304" pitchFamily="18" charset="0"/>
              </a:rPr>
              <a:t>γ</a:t>
            </a:r>
            <a:r>
              <a:rPr lang="en-US" dirty="0"/>
              <a:t>-coincidences</a:t>
            </a:r>
          </a:p>
        </p:txBody>
      </p:sp>
      <p:sp>
        <p:nvSpPr>
          <p:cNvPr id="3" name="Date Placeholder 2">
            <a:extLst>
              <a:ext uri="{FF2B5EF4-FFF2-40B4-BE49-F238E27FC236}">
                <a16:creationId xmlns:a16="http://schemas.microsoft.com/office/drawing/2014/main" id="{6DB1C640-4784-4989-ACF4-FB737E3D54A0}"/>
              </a:ext>
            </a:extLst>
          </p:cNvPr>
          <p:cNvSpPr>
            <a:spLocks noGrp="1"/>
          </p:cNvSpPr>
          <p:nvPr>
            <p:ph type="dt" sz="half" idx="10"/>
          </p:nvPr>
        </p:nvSpPr>
        <p:spPr/>
        <p:txBody>
          <a:bodyPr/>
          <a:lstStyle/>
          <a:p>
            <a:pPr>
              <a:defRPr/>
            </a:pPr>
            <a:r>
              <a:rPr lang="en-US"/>
              <a:t>10/2024</a:t>
            </a:r>
            <a:endParaRPr lang="en-US" altLang="en-US"/>
          </a:p>
        </p:txBody>
      </p:sp>
      <p:sp>
        <p:nvSpPr>
          <p:cNvPr id="6" name="TextBox 5">
            <a:extLst>
              <a:ext uri="{FF2B5EF4-FFF2-40B4-BE49-F238E27FC236}">
                <a16:creationId xmlns:a16="http://schemas.microsoft.com/office/drawing/2014/main" id="{9D25DA3C-E896-4905-A673-8235C0119CBD}"/>
              </a:ext>
            </a:extLst>
          </p:cNvPr>
          <p:cNvSpPr txBox="1"/>
          <p:nvPr/>
        </p:nvSpPr>
        <p:spPr>
          <a:xfrm>
            <a:off x="303026" y="1369942"/>
            <a:ext cx="8584747" cy="369332"/>
          </a:xfrm>
          <a:prstGeom prst="rect">
            <a:avLst/>
          </a:prstGeom>
          <a:noFill/>
        </p:spPr>
        <p:txBody>
          <a:bodyPr wrap="square" rtlCol="0">
            <a:spAutoFit/>
          </a:bodyPr>
          <a:lstStyle/>
          <a:p>
            <a:r>
              <a:rPr lang="en-US" dirty="0"/>
              <a:t>Simulation of all observed side activities and their decay. Add a 3 Bq </a:t>
            </a:r>
            <a:r>
              <a:rPr lang="en-US" baseline="30000" dirty="0"/>
              <a:t>239</a:t>
            </a:r>
            <a:r>
              <a:rPr lang="en-US" dirty="0"/>
              <a:t>Np activity.</a:t>
            </a:r>
          </a:p>
        </p:txBody>
      </p:sp>
      <p:pic>
        <p:nvPicPr>
          <p:cNvPr id="7" name="Picture 6">
            <a:extLst>
              <a:ext uri="{FF2B5EF4-FFF2-40B4-BE49-F238E27FC236}">
                <a16:creationId xmlns:a16="http://schemas.microsoft.com/office/drawing/2014/main" id="{74511A23-57C6-4ADF-B271-F8E6C2A9B690}"/>
              </a:ext>
            </a:extLst>
          </p:cNvPr>
          <p:cNvPicPr>
            <a:picLocks noChangeAspect="1"/>
          </p:cNvPicPr>
          <p:nvPr/>
        </p:nvPicPr>
        <p:blipFill>
          <a:blip r:embed="rId2"/>
          <a:stretch>
            <a:fillRect/>
          </a:stretch>
        </p:blipFill>
        <p:spPr>
          <a:xfrm>
            <a:off x="342900" y="3244450"/>
            <a:ext cx="2608829" cy="2440819"/>
          </a:xfrm>
          <a:prstGeom prst="rect">
            <a:avLst/>
          </a:prstGeom>
          <a:ln>
            <a:noFill/>
          </a:ln>
        </p:spPr>
      </p:pic>
      <p:sp>
        <p:nvSpPr>
          <p:cNvPr id="8" name="TextBox 7">
            <a:extLst>
              <a:ext uri="{FF2B5EF4-FFF2-40B4-BE49-F238E27FC236}">
                <a16:creationId xmlns:a16="http://schemas.microsoft.com/office/drawing/2014/main" id="{7786A6C6-9245-4D49-84E4-A76FE53DFB94}"/>
              </a:ext>
            </a:extLst>
          </p:cNvPr>
          <p:cNvSpPr txBox="1"/>
          <p:nvPr/>
        </p:nvSpPr>
        <p:spPr>
          <a:xfrm>
            <a:off x="387974" y="1957084"/>
            <a:ext cx="2518682" cy="923330"/>
          </a:xfrm>
          <a:prstGeom prst="rect">
            <a:avLst/>
          </a:prstGeom>
          <a:noFill/>
        </p:spPr>
        <p:txBody>
          <a:bodyPr wrap="square" rtlCol="0">
            <a:spAutoFit/>
          </a:bodyPr>
          <a:lstStyle/>
          <a:p>
            <a:r>
              <a:rPr lang="en-US" dirty="0"/>
              <a:t>Single </a:t>
            </a:r>
            <a:r>
              <a:rPr lang="el-GR" dirty="0">
                <a:latin typeface="Times New Roman" panose="02020603050405020304" pitchFamily="18" charset="0"/>
                <a:cs typeface="Times New Roman" panose="02020603050405020304" pitchFamily="18" charset="0"/>
              </a:rPr>
              <a:t>γ</a:t>
            </a:r>
            <a:r>
              <a:rPr lang="en-US" dirty="0"/>
              <a:t>-counting: substantial background</a:t>
            </a:r>
          </a:p>
        </p:txBody>
      </p:sp>
      <p:pic>
        <p:nvPicPr>
          <p:cNvPr id="9" name="Picture 8">
            <a:extLst>
              <a:ext uri="{FF2B5EF4-FFF2-40B4-BE49-F238E27FC236}">
                <a16:creationId xmlns:a16="http://schemas.microsoft.com/office/drawing/2014/main" id="{F75407E6-F0D6-4F3B-BF6B-57E553EF5C9C}"/>
              </a:ext>
            </a:extLst>
          </p:cNvPr>
          <p:cNvPicPr>
            <a:picLocks noChangeAspect="1"/>
          </p:cNvPicPr>
          <p:nvPr/>
        </p:nvPicPr>
        <p:blipFill>
          <a:blip r:embed="rId3"/>
          <a:stretch>
            <a:fillRect/>
          </a:stretch>
        </p:blipFill>
        <p:spPr>
          <a:xfrm>
            <a:off x="3016625" y="3101844"/>
            <a:ext cx="2895600" cy="2735594"/>
          </a:xfrm>
          <a:prstGeom prst="rect">
            <a:avLst/>
          </a:prstGeom>
          <a:ln>
            <a:noFill/>
          </a:ln>
        </p:spPr>
      </p:pic>
      <p:sp>
        <p:nvSpPr>
          <p:cNvPr id="10" name="TextBox 9">
            <a:extLst>
              <a:ext uri="{FF2B5EF4-FFF2-40B4-BE49-F238E27FC236}">
                <a16:creationId xmlns:a16="http://schemas.microsoft.com/office/drawing/2014/main" id="{BE4AAD80-1136-4506-B2ED-11D2C9D974E7}"/>
              </a:ext>
            </a:extLst>
          </p:cNvPr>
          <p:cNvSpPr txBox="1"/>
          <p:nvPr/>
        </p:nvSpPr>
        <p:spPr>
          <a:xfrm>
            <a:off x="3016625" y="1958894"/>
            <a:ext cx="2721597" cy="923330"/>
          </a:xfrm>
          <a:prstGeom prst="rect">
            <a:avLst/>
          </a:prstGeom>
          <a:noFill/>
        </p:spPr>
        <p:txBody>
          <a:bodyPr wrap="square" rtlCol="0">
            <a:spAutoFit/>
          </a:bodyPr>
          <a:lstStyle/>
          <a:p>
            <a:r>
              <a:rPr lang="el-GR" dirty="0">
                <a:latin typeface="Times New Roman" panose="02020603050405020304" pitchFamily="18" charset="0"/>
                <a:cs typeface="Times New Roman" panose="02020603050405020304" pitchFamily="18" charset="0"/>
              </a:rPr>
              <a:t>γ</a:t>
            </a:r>
            <a:r>
              <a:rPr lang="en-US" dirty="0"/>
              <a:t>-</a:t>
            </a:r>
            <a:r>
              <a:rPr lang="el-GR" dirty="0">
                <a:latin typeface="Times New Roman" panose="02020603050405020304" pitchFamily="18" charset="0"/>
                <a:cs typeface="Times New Roman" panose="02020603050405020304" pitchFamily="18" charset="0"/>
              </a:rPr>
              <a:t>γ</a:t>
            </a:r>
            <a:r>
              <a:rPr lang="en-US" dirty="0"/>
              <a:t>-coincidence counting: improved S:B ratio</a:t>
            </a:r>
          </a:p>
        </p:txBody>
      </p:sp>
      <p:sp>
        <p:nvSpPr>
          <p:cNvPr id="12" name="Rectangle 11">
            <a:extLst>
              <a:ext uri="{FF2B5EF4-FFF2-40B4-BE49-F238E27FC236}">
                <a16:creationId xmlns:a16="http://schemas.microsoft.com/office/drawing/2014/main" id="{27C71557-3DDF-451B-B05B-2209B7B7D0F6}"/>
              </a:ext>
            </a:extLst>
          </p:cNvPr>
          <p:cNvSpPr/>
          <p:nvPr/>
        </p:nvSpPr>
        <p:spPr>
          <a:xfrm>
            <a:off x="6018529" y="1969257"/>
            <a:ext cx="2799253" cy="646331"/>
          </a:xfrm>
          <a:prstGeom prst="rect">
            <a:avLst/>
          </a:prstGeom>
        </p:spPr>
        <p:txBody>
          <a:bodyPr wrap="square">
            <a:spAutoFit/>
          </a:bodyPr>
          <a:lstStyle/>
          <a:p>
            <a:r>
              <a:rPr lang="el-GR" dirty="0">
                <a:latin typeface="Times New Roman" panose="02020603050405020304" pitchFamily="18" charset="0"/>
                <a:cs typeface="Times New Roman" panose="02020603050405020304" pitchFamily="18" charset="0"/>
              </a:rPr>
              <a:t>γ</a:t>
            </a:r>
            <a:r>
              <a:rPr lang="en-US" dirty="0"/>
              <a:t>-</a:t>
            </a:r>
            <a:r>
              <a:rPr lang="el-GR" dirty="0">
                <a:latin typeface="Times New Roman" panose="02020603050405020304" pitchFamily="18" charset="0"/>
                <a:cs typeface="Times New Roman" panose="02020603050405020304" pitchFamily="18" charset="0"/>
              </a:rPr>
              <a:t>γ</a:t>
            </a:r>
            <a:r>
              <a:rPr lang="en-US" dirty="0"/>
              <a:t>-coincidence counting: 8-times better MDA</a:t>
            </a:r>
          </a:p>
        </p:txBody>
      </p:sp>
      <p:sp>
        <p:nvSpPr>
          <p:cNvPr id="13" name="TextBox 12">
            <a:extLst>
              <a:ext uri="{FF2B5EF4-FFF2-40B4-BE49-F238E27FC236}">
                <a16:creationId xmlns:a16="http://schemas.microsoft.com/office/drawing/2014/main" id="{373D64E7-9D78-4A42-92AE-04FCFD8ABE92}"/>
              </a:ext>
            </a:extLst>
          </p:cNvPr>
          <p:cNvSpPr txBox="1"/>
          <p:nvPr/>
        </p:nvSpPr>
        <p:spPr>
          <a:xfrm>
            <a:off x="5233706" y="6394992"/>
            <a:ext cx="3842222" cy="253916"/>
          </a:xfrm>
          <a:prstGeom prst="rect">
            <a:avLst/>
          </a:prstGeom>
          <a:noFill/>
        </p:spPr>
        <p:txBody>
          <a:bodyPr wrap="square">
            <a:spAutoFit/>
          </a:bodyPr>
          <a:lstStyle/>
          <a:p>
            <a:r>
              <a:rPr lang="en-US" sz="1050" dirty="0"/>
              <a:t>R.H.M. Tsang. O. </a:t>
            </a:r>
            <a:r>
              <a:rPr lang="en-US" sz="1050" dirty="0" err="1"/>
              <a:t>Nusair</a:t>
            </a:r>
            <a:r>
              <a:rPr lang="en-US" sz="1050" dirty="0"/>
              <a:t>. A. </a:t>
            </a:r>
            <a:r>
              <a:rPr lang="en-US" sz="1050" dirty="0" err="1"/>
              <a:t>Piepke</a:t>
            </a:r>
            <a:r>
              <a:rPr lang="en-US" sz="1050" dirty="0"/>
              <a:t>. JINST 16 P10007 (2021)</a:t>
            </a:r>
            <a:endParaRPr lang="ru-RU" sz="1050" dirty="0"/>
          </a:p>
        </p:txBody>
      </p:sp>
      <p:grpSp>
        <p:nvGrpSpPr>
          <p:cNvPr id="4" name="Group 3">
            <a:extLst>
              <a:ext uri="{FF2B5EF4-FFF2-40B4-BE49-F238E27FC236}">
                <a16:creationId xmlns:a16="http://schemas.microsoft.com/office/drawing/2014/main" id="{171A8350-C417-446A-B037-3B7C24421F0A}"/>
              </a:ext>
            </a:extLst>
          </p:cNvPr>
          <p:cNvGrpSpPr/>
          <p:nvPr/>
        </p:nvGrpSpPr>
        <p:grpSpPr>
          <a:xfrm>
            <a:off x="5794239" y="3351258"/>
            <a:ext cx="3093534" cy="2314365"/>
            <a:chOff x="7725652" y="2808927"/>
            <a:chExt cx="4124712" cy="3085820"/>
          </a:xfrm>
        </p:grpSpPr>
        <p:pic>
          <p:nvPicPr>
            <p:cNvPr id="11" name="Picture 10">
              <a:extLst>
                <a:ext uri="{FF2B5EF4-FFF2-40B4-BE49-F238E27FC236}">
                  <a16:creationId xmlns:a16="http://schemas.microsoft.com/office/drawing/2014/main" id="{2D8F96D3-05BA-4ECD-8BDC-62962CA99959}"/>
                </a:ext>
              </a:extLst>
            </p:cNvPr>
            <p:cNvPicPr>
              <a:picLocks noChangeAspect="1"/>
            </p:cNvPicPr>
            <p:nvPr/>
          </p:nvPicPr>
          <p:blipFill>
            <a:blip r:embed="rId4"/>
            <a:stretch>
              <a:fillRect/>
            </a:stretch>
          </p:blipFill>
          <p:spPr>
            <a:xfrm>
              <a:off x="7725652" y="2808927"/>
              <a:ext cx="4124712" cy="3085820"/>
            </a:xfrm>
            <a:prstGeom prst="rect">
              <a:avLst/>
            </a:prstGeom>
          </p:spPr>
        </p:pic>
        <p:sp>
          <p:nvSpPr>
            <p:cNvPr id="14" name="TextBox 13">
              <a:extLst>
                <a:ext uri="{FF2B5EF4-FFF2-40B4-BE49-F238E27FC236}">
                  <a16:creationId xmlns:a16="http://schemas.microsoft.com/office/drawing/2014/main" id="{52FEF632-A1FA-422B-80DD-8400EB999C59}"/>
                </a:ext>
              </a:extLst>
            </p:cNvPr>
            <p:cNvSpPr txBox="1"/>
            <p:nvPr/>
          </p:nvSpPr>
          <p:spPr>
            <a:xfrm>
              <a:off x="9411247" y="4810147"/>
              <a:ext cx="724985" cy="307776"/>
            </a:xfrm>
            <a:prstGeom prst="rect">
              <a:avLst/>
            </a:prstGeom>
            <a:noFill/>
          </p:spPr>
          <p:txBody>
            <a:bodyPr wrap="none" rtlCol="0">
              <a:spAutoFit/>
            </a:bodyPr>
            <a:lstStyle/>
            <a:p>
              <a:r>
                <a:rPr lang="en-US" sz="900" dirty="0">
                  <a:solidFill>
                    <a:srgbClr val="FF0000"/>
                  </a:solidFill>
                </a:rPr>
                <a:t>singles</a:t>
              </a:r>
            </a:p>
          </p:txBody>
        </p:sp>
        <p:sp>
          <p:nvSpPr>
            <p:cNvPr id="15" name="TextBox 14">
              <a:extLst>
                <a:ext uri="{FF2B5EF4-FFF2-40B4-BE49-F238E27FC236}">
                  <a16:creationId xmlns:a16="http://schemas.microsoft.com/office/drawing/2014/main" id="{329E8913-F5B1-4677-B2EC-8FA2BA46346E}"/>
                </a:ext>
              </a:extLst>
            </p:cNvPr>
            <p:cNvSpPr txBox="1"/>
            <p:nvPr/>
          </p:nvSpPr>
          <p:spPr>
            <a:xfrm>
              <a:off x="9829799" y="3107182"/>
              <a:ext cx="1135353" cy="307776"/>
            </a:xfrm>
            <a:prstGeom prst="rect">
              <a:avLst/>
            </a:prstGeom>
            <a:noFill/>
          </p:spPr>
          <p:txBody>
            <a:bodyPr wrap="none" rtlCol="0">
              <a:spAutoFit/>
            </a:bodyPr>
            <a:lstStyle/>
            <a:p>
              <a:r>
                <a:rPr lang="en-US" sz="900" dirty="0">
                  <a:solidFill>
                    <a:srgbClr val="0000FF"/>
                  </a:solidFill>
                </a:rPr>
                <a:t>coincidences</a:t>
              </a:r>
            </a:p>
          </p:txBody>
        </p:sp>
      </p:grpSp>
    </p:spTree>
    <p:extLst>
      <p:ext uri="{BB962C8B-B14F-4D97-AF65-F5344CB8AC3E}">
        <p14:creationId xmlns:p14="http://schemas.microsoft.com/office/powerpoint/2010/main" val="2531238471"/>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across)">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500"/>
                            </p:stCondLst>
                            <p:childTnLst>
                              <p:par>
                                <p:cTn id="21" presetID="5" presetClass="entr" presetSubtype="1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92-3669-4324-8B75-FEE0EA2F7D43}"/>
              </a:ext>
            </a:extLst>
          </p:cNvPr>
          <p:cNvSpPr>
            <a:spLocks noGrp="1"/>
          </p:cNvSpPr>
          <p:nvPr>
            <p:ph type="title"/>
          </p:nvPr>
        </p:nvSpPr>
        <p:spPr>
          <a:xfrm>
            <a:off x="457200" y="339537"/>
            <a:ext cx="8229600" cy="550918"/>
          </a:xfrm>
        </p:spPr>
        <p:txBody>
          <a:bodyPr/>
          <a:lstStyle/>
          <a:p>
            <a:r>
              <a:rPr lang="en-US" dirty="0"/>
              <a:t>Enhanced sensitivity through </a:t>
            </a:r>
            <a:r>
              <a:rPr lang="el-GR" dirty="0">
                <a:latin typeface="Times New Roman" panose="02020603050405020304" pitchFamily="18" charset="0"/>
                <a:cs typeface="Times New Roman" panose="02020603050405020304" pitchFamily="18" charset="0"/>
              </a:rPr>
              <a:t>γ</a:t>
            </a:r>
            <a:r>
              <a:rPr lang="en-US" dirty="0"/>
              <a:t>-</a:t>
            </a:r>
            <a:r>
              <a:rPr lang="el-GR" dirty="0">
                <a:latin typeface="Times New Roman" panose="02020603050405020304" pitchFamily="18" charset="0"/>
                <a:cs typeface="Times New Roman" panose="02020603050405020304" pitchFamily="18" charset="0"/>
              </a:rPr>
              <a:t>γ</a:t>
            </a:r>
            <a:r>
              <a:rPr lang="en-US" dirty="0"/>
              <a:t>-coincidences</a:t>
            </a:r>
          </a:p>
        </p:txBody>
      </p:sp>
      <p:sp>
        <p:nvSpPr>
          <p:cNvPr id="3" name="Date Placeholder 2">
            <a:extLst>
              <a:ext uri="{FF2B5EF4-FFF2-40B4-BE49-F238E27FC236}">
                <a16:creationId xmlns:a16="http://schemas.microsoft.com/office/drawing/2014/main" id="{FB16C83B-CEFF-452B-9577-7FD884AEEC26}"/>
              </a:ext>
            </a:extLst>
          </p:cNvPr>
          <p:cNvSpPr>
            <a:spLocks noGrp="1"/>
          </p:cNvSpPr>
          <p:nvPr>
            <p:ph type="dt" sz="half" idx="10"/>
          </p:nvPr>
        </p:nvSpPr>
        <p:spPr/>
        <p:txBody>
          <a:bodyPr/>
          <a:lstStyle/>
          <a:p>
            <a:pPr>
              <a:defRPr/>
            </a:pPr>
            <a:r>
              <a:rPr lang="en-US"/>
              <a:t>10/2024</a:t>
            </a:r>
            <a:endParaRPr lang="en-US" altLang="en-US"/>
          </a:p>
        </p:txBody>
      </p:sp>
      <p:sp>
        <p:nvSpPr>
          <p:cNvPr id="6" name="TextBox 5">
            <a:extLst>
              <a:ext uri="{FF2B5EF4-FFF2-40B4-BE49-F238E27FC236}">
                <a16:creationId xmlns:a16="http://schemas.microsoft.com/office/drawing/2014/main" id="{33FF9B0D-238D-4C89-8CFB-FEB31F88C249}"/>
              </a:ext>
            </a:extLst>
          </p:cNvPr>
          <p:cNvSpPr txBox="1"/>
          <p:nvPr/>
        </p:nvSpPr>
        <p:spPr>
          <a:xfrm>
            <a:off x="276925" y="1261452"/>
            <a:ext cx="8335736" cy="646331"/>
          </a:xfrm>
          <a:prstGeom prst="rect">
            <a:avLst/>
          </a:prstGeom>
          <a:noFill/>
        </p:spPr>
        <p:txBody>
          <a:bodyPr wrap="square" rtlCol="0">
            <a:spAutoFit/>
          </a:bodyPr>
          <a:lstStyle/>
          <a:p>
            <a:r>
              <a:rPr lang="en-US" dirty="0"/>
              <a:t>Approach tested in 5/2024 activation of a nEXO sapphire sample. Counting performed with dual Ge-detector system at </a:t>
            </a:r>
            <a:r>
              <a:rPr lang="en-US" b="1" dirty="0"/>
              <a:t>TUNL</a:t>
            </a:r>
            <a:r>
              <a:rPr lang="en-US" dirty="0"/>
              <a:t>. </a:t>
            </a:r>
            <a:r>
              <a:rPr lang="en-US" dirty="0">
                <a:solidFill>
                  <a:srgbClr val="FF0000"/>
                </a:solidFill>
              </a:rPr>
              <a:t>Data analysis is still ongoing.</a:t>
            </a:r>
          </a:p>
        </p:txBody>
      </p:sp>
      <p:sp>
        <p:nvSpPr>
          <p:cNvPr id="7" name="TextBox 6">
            <a:extLst>
              <a:ext uri="{FF2B5EF4-FFF2-40B4-BE49-F238E27FC236}">
                <a16:creationId xmlns:a16="http://schemas.microsoft.com/office/drawing/2014/main" id="{741055C3-00B4-49BB-8FE5-EA6005E713DC}"/>
              </a:ext>
            </a:extLst>
          </p:cNvPr>
          <p:cNvSpPr txBox="1"/>
          <p:nvPr/>
        </p:nvSpPr>
        <p:spPr>
          <a:xfrm>
            <a:off x="3704146" y="6446922"/>
            <a:ext cx="5087971" cy="253916"/>
          </a:xfrm>
          <a:prstGeom prst="rect">
            <a:avLst/>
          </a:prstGeom>
          <a:noFill/>
        </p:spPr>
        <p:txBody>
          <a:bodyPr wrap="square">
            <a:spAutoFit/>
          </a:bodyPr>
          <a:lstStyle/>
          <a:p>
            <a:r>
              <a:rPr lang="en-US" sz="1050" dirty="0">
                <a:solidFill>
                  <a:srgbClr val="0000FF"/>
                </a:solidFill>
              </a:rPr>
              <a:t>Participants: D. Chernyak, T. Daniels, S. Finch, R. MacLellan, A. Piepke, R. Tsang</a:t>
            </a:r>
            <a:endParaRPr lang="ru-RU" sz="1050" dirty="0">
              <a:solidFill>
                <a:srgbClr val="0000FF"/>
              </a:solidFill>
            </a:endParaRPr>
          </a:p>
        </p:txBody>
      </p:sp>
      <p:pic>
        <p:nvPicPr>
          <p:cNvPr id="22" name="Picture 21">
            <a:extLst>
              <a:ext uri="{FF2B5EF4-FFF2-40B4-BE49-F238E27FC236}">
                <a16:creationId xmlns:a16="http://schemas.microsoft.com/office/drawing/2014/main" id="{015AE034-A9C5-43E5-8D89-BE68CB707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722" y="2365372"/>
            <a:ext cx="3757685" cy="2061359"/>
          </a:xfrm>
          <a:prstGeom prst="rect">
            <a:avLst/>
          </a:prstGeom>
          <a:ln>
            <a:noFill/>
          </a:ln>
        </p:spPr>
      </p:pic>
      <p:sp>
        <p:nvSpPr>
          <p:cNvPr id="23" name="TextBox 22">
            <a:extLst>
              <a:ext uri="{FF2B5EF4-FFF2-40B4-BE49-F238E27FC236}">
                <a16:creationId xmlns:a16="http://schemas.microsoft.com/office/drawing/2014/main" id="{0ED489AE-D9FA-49F4-8B0F-01BC85B693D1}"/>
              </a:ext>
            </a:extLst>
          </p:cNvPr>
          <p:cNvSpPr txBox="1"/>
          <p:nvPr/>
        </p:nvSpPr>
        <p:spPr>
          <a:xfrm>
            <a:off x="710173" y="4630109"/>
            <a:ext cx="3428234" cy="923330"/>
          </a:xfrm>
          <a:prstGeom prst="rect">
            <a:avLst/>
          </a:prstGeom>
          <a:noFill/>
        </p:spPr>
        <p:txBody>
          <a:bodyPr wrap="square" rtlCol="0">
            <a:spAutoFit/>
          </a:bodyPr>
          <a:lstStyle/>
          <a:p>
            <a:r>
              <a:rPr lang="en-US" dirty="0"/>
              <a:t>106 keV </a:t>
            </a:r>
            <a:r>
              <a:rPr lang="en-US" dirty="0">
                <a:latin typeface="Times New Roman" panose="02020603050405020304" pitchFamily="18" charset="0"/>
                <a:cs typeface="Times New Roman" panose="02020603050405020304" pitchFamily="18" charset="0"/>
              </a:rPr>
              <a:t>γ </a:t>
            </a:r>
            <a:r>
              <a:rPr lang="en-US" b="1" dirty="0"/>
              <a:t>single</a:t>
            </a:r>
            <a:r>
              <a:rPr lang="en-US" dirty="0"/>
              <a:t> detector counting (</a:t>
            </a:r>
            <a:r>
              <a:rPr lang="en-US" dirty="0">
                <a:solidFill>
                  <a:srgbClr val="0000FF"/>
                </a:solidFill>
              </a:rPr>
              <a:t>run 162, 1 h</a:t>
            </a:r>
            <a:r>
              <a:rPr lang="en-US" dirty="0"/>
              <a:t>): substantial background</a:t>
            </a:r>
          </a:p>
        </p:txBody>
      </p:sp>
      <p:sp>
        <p:nvSpPr>
          <p:cNvPr id="24" name="TextBox 23">
            <a:extLst>
              <a:ext uri="{FF2B5EF4-FFF2-40B4-BE49-F238E27FC236}">
                <a16:creationId xmlns:a16="http://schemas.microsoft.com/office/drawing/2014/main" id="{594F8199-4147-4BCC-B403-D0ADB323DEBD}"/>
              </a:ext>
            </a:extLst>
          </p:cNvPr>
          <p:cNvSpPr txBox="1"/>
          <p:nvPr/>
        </p:nvSpPr>
        <p:spPr>
          <a:xfrm>
            <a:off x="5225955" y="4627481"/>
            <a:ext cx="3626672" cy="923330"/>
          </a:xfrm>
          <a:prstGeom prst="rect">
            <a:avLst/>
          </a:prstGeom>
          <a:noFill/>
        </p:spPr>
        <p:txBody>
          <a:bodyPr wrap="square" rtlCol="0">
            <a:spAutoFit/>
          </a:bodyPr>
          <a:lstStyle/>
          <a:p>
            <a:r>
              <a:rPr lang="en-US" dirty="0"/>
              <a:t>106 keV </a:t>
            </a:r>
            <a:r>
              <a:rPr lang="en-US" dirty="0">
                <a:latin typeface="Times New Roman" panose="02020603050405020304" pitchFamily="18" charset="0"/>
                <a:cs typeface="Times New Roman" panose="02020603050405020304" pitchFamily="18" charset="0"/>
              </a:rPr>
              <a:t>γ </a:t>
            </a:r>
            <a:r>
              <a:rPr lang="en-US" dirty="0"/>
              <a:t>requiring </a:t>
            </a:r>
            <a:r>
              <a:rPr lang="en-US" b="1" dirty="0"/>
              <a:t>coincidence</a:t>
            </a:r>
            <a:r>
              <a:rPr lang="en-US" dirty="0"/>
              <a:t> with 228 keV </a:t>
            </a:r>
            <a:r>
              <a:rPr lang="en-US" dirty="0">
                <a:latin typeface="Times New Roman" panose="02020603050405020304" pitchFamily="18" charset="0"/>
                <a:cs typeface="Times New Roman" panose="02020603050405020304" pitchFamily="18" charset="0"/>
              </a:rPr>
              <a:t>γ</a:t>
            </a:r>
            <a:r>
              <a:rPr lang="en-US" dirty="0"/>
              <a:t> (</a:t>
            </a:r>
            <a:r>
              <a:rPr lang="en-US" dirty="0">
                <a:solidFill>
                  <a:srgbClr val="0000FF"/>
                </a:solidFill>
              </a:rPr>
              <a:t>run 162, 1 h</a:t>
            </a:r>
            <a:r>
              <a:rPr lang="en-US" dirty="0"/>
              <a:t>): strong rate suppression</a:t>
            </a:r>
          </a:p>
        </p:txBody>
      </p:sp>
      <p:pic>
        <p:nvPicPr>
          <p:cNvPr id="5" name="Picture 4">
            <a:extLst>
              <a:ext uri="{FF2B5EF4-FFF2-40B4-BE49-F238E27FC236}">
                <a16:creationId xmlns:a16="http://schemas.microsoft.com/office/drawing/2014/main" id="{483D19FB-1210-4A27-8163-DDFD0E8D0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595" y="2345728"/>
            <a:ext cx="3786522" cy="2077178"/>
          </a:xfrm>
          <a:prstGeom prst="rect">
            <a:avLst/>
          </a:prstGeom>
          <a:ln>
            <a:noFill/>
          </a:ln>
        </p:spPr>
      </p:pic>
      <p:sp>
        <p:nvSpPr>
          <p:cNvPr id="25" name="Rectangle 24">
            <a:extLst>
              <a:ext uri="{FF2B5EF4-FFF2-40B4-BE49-F238E27FC236}">
                <a16:creationId xmlns:a16="http://schemas.microsoft.com/office/drawing/2014/main" id="{F273E5EB-3497-48CA-94CC-9F6B8C13FA0F}"/>
              </a:ext>
            </a:extLst>
          </p:cNvPr>
          <p:cNvSpPr/>
          <p:nvPr/>
        </p:nvSpPr>
        <p:spPr bwMode="auto">
          <a:xfrm>
            <a:off x="1480521" y="2345728"/>
            <a:ext cx="1488590" cy="13500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ndParaRPr>
          </a:p>
        </p:txBody>
      </p:sp>
      <p:sp>
        <p:nvSpPr>
          <p:cNvPr id="26" name="Rectangle 25">
            <a:extLst>
              <a:ext uri="{FF2B5EF4-FFF2-40B4-BE49-F238E27FC236}">
                <a16:creationId xmlns:a16="http://schemas.microsoft.com/office/drawing/2014/main" id="{65FD1E3D-E239-45A7-B6F6-93447C32FF4C}"/>
              </a:ext>
            </a:extLst>
          </p:cNvPr>
          <p:cNvSpPr/>
          <p:nvPr/>
        </p:nvSpPr>
        <p:spPr bwMode="auto">
          <a:xfrm>
            <a:off x="5673313" y="2308887"/>
            <a:ext cx="2487707" cy="155709"/>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ndParaRPr>
          </a:p>
        </p:txBody>
      </p:sp>
      <p:grpSp>
        <p:nvGrpSpPr>
          <p:cNvPr id="10" name="Group 9">
            <a:extLst>
              <a:ext uri="{FF2B5EF4-FFF2-40B4-BE49-F238E27FC236}">
                <a16:creationId xmlns:a16="http://schemas.microsoft.com/office/drawing/2014/main" id="{696586FF-6FEA-483F-A9BA-74E8C8327119}"/>
              </a:ext>
            </a:extLst>
          </p:cNvPr>
          <p:cNvGrpSpPr/>
          <p:nvPr/>
        </p:nvGrpSpPr>
        <p:grpSpPr>
          <a:xfrm>
            <a:off x="710172" y="4673218"/>
            <a:ext cx="8081945" cy="923330"/>
            <a:chOff x="710172" y="4626284"/>
            <a:chExt cx="8081945" cy="923330"/>
          </a:xfrm>
        </p:grpSpPr>
        <p:sp>
          <p:nvSpPr>
            <p:cNvPr id="4" name="TextBox 3">
              <a:extLst>
                <a:ext uri="{FF2B5EF4-FFF2-40B4-BE49-F238E27FC236}">
                  <a16:creationId xmlns:a16="http://schemas.microsoft.com/office/drawing/2014/main" id="{C38B4357-EFAF-4634-8C1C-9B7217140431}"/>
                </a:ext>
              </a:extLst>
            </p:cNvPr>
            <p:cNvSpPr txBox="1"/>
            <p:nvPr/>
          </p:nvSpPr>
          <p:spPr>
            <a:xfrm>
              <a:off x="1700423" y="4626284"/>
              <a:ext cx="6045245" cy="923330"/>
            </a:xfrm>
            <a:prstGeom prst="rect">
              <a:avLst/>
            </a:prstGeom>
            <a:solidFill>
              <a:schemeClr val="bg1"/>
            </a:solidFill>
          </p:spPr>
          <p:txBody>
            <a:bodyPr wrap="none" rtlCol="0">
              <a:spAutoFit/>
            </a:bodyPr>
            <a:lstStyle/>
            <a:p>
              <a:r>
                <a:rPr lang="en-US" dirty="0">
                  <a:solidFill>
                    <a:srgbClr val="0000FF"/>
                  </a:solidFill>
                </a:rPr>
                <a:t>As expected: there is a substantial background reduction</a:t>
              </a:r>
              <a:r>
                <a:rPr lang="en-US" dirty="0"/>
                <a:t>.</a:t>
              </a:r>
            </a:p>
            <a:p>
              <a:endParaRPr lang="en-US" dirty="0"/>
            </a:p>
            <a:p>
              <a:r>
                <a:rPr lang="en-US" dirty="0">
                  <a:solidFill>
                    <a:srgbClr val="FF0000"/>
                  </a:solidFill>
                </a:rPr>
                <a:t>Is there also efficiency?</a:t>
              </a:r>
            </a:p>
          </p:txBody>
        </p:sp>
        <p:sp>
          <p:nvSpPr>
            <p:cNvPr id="8" name="Rectangle 7">
              <a:extLst>
                <a:ext uri="{FF2B5EF4-FFF2-40B4-BE49-F238E27FC236}">
                  <a16:creationId xmlns:a16="http://schemas.microsoft.com/office/drawing/2014/main" id="{B2B88138-7FF4-4E02-AF03-846CC28E623C}"/>
                </a:ext>
              </a:extLst>
            </p:cNvPr>
            <p:cNvSpPr/>
            <p:nvPr/>
          </p:nvSpPr>
          <p:spPr bwMode="auto">
            <a:xfrm>
              <a:off x="710172" y="4626284"/>
              <a:ext cx="1034601" cy="92333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2E920B74-5B6C-42AF-967F-23474252A894}"/>
                </a:ext>
              </a:extLst>
            </p:cNvPr>
            <p:cNvSpPr/>
            <p:nvPr/>
          </p:nvSpPr>
          <p:spPr bwMode="auto">
            <a:xfrm>
              <a:off x="7621648" y="4626284"/>
              <a:ext cx="1170469" cy="92333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73886611"/>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2A66FE-6717-4527-944E-AED5F1EF209F}"/>
              </a:ext>
            </a:extLst>
          </p:cNvPr>
          <p:cNvSpPr>
            <a:spLocks noGrp="1"/>
          </p:cNvSpPr>
          <p:nvPr>
            <p:ph type="title"/>
          </p:nvPr>
        </p:nvSpPr>
        <p:spPr>
          <a:xfrm>
            <a:off x="457200" y="277815"/>
            <a:ext cx="8229600" cy="646331"/>
          </a:xfrm>
        </p:spPr>
        <p:txBody>
          <a:bodyPr/>
          <a:lstStyle/>
          <a:p>
            <a:r>
              <a:rPr lang="en-US" dirty="0"/>
              <a:t>Enhanced sensitivity through </a:t>
            </a:r>
            <a:r>
              <a:rPr lang="el-GR" dirty="0">
                <a:latin typeface="Times New Roman" panose="02020603050405020304" pitchFamily="18" charset="0"/>
                <a:cs typeface="Times New Roman" panose="02020603050405020304" pitchFamily="18" charset="0"/>
              </a:rPr>
              <a:t>γ</a:t>
            </a:r>
            <a:r>
              <a:rPr lang="en-US" dirty="0"/>
              <a:t>-</a:t>
            </a:r>
            <a:r>
              <a:rPr lang="el-GR" dirty="0">
                <a:latin typeface="Times New Roman" panose="02020603050405020304" pitchFamily="18" charset="0"/>
                <a:cs typeface="Times New Roman" panose="02020603050405020304" pitchFamily="18" charset="0"/>
              </a:rPr>
              <a:t>γ</a:t>
            </a:r>
            <a:r>
              <a:rPr lang="en-US" dirty="0"/>
              <a:t>-coincidences</a:t>
            </a:r>
          </a:p>
        </p:txBody>
      </p:sp>
      <p:sp>
        <p:nvSpPr>
          <p:cNvPr id="3" name="Date Placeholder 2">
            <a:extLst>
              <a:ext uri="{FF2B5EF4-FFF2-40B4-BE49-F238E27FC236}">
                <a16:creationId xmlns:a16="http://schemas.microsoft.com/office/drawing/2014/main" id="{7F54C0EC-7912-41B6-A19D-747B8244718C}"/>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3E8AB74A-B2D2-4660-B784-4E3660603C34}"/>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D8645C2B-6798-44B5-987B-CDF7BD6A04BC}"/>
              </a:ext>
            </a:extLst>
          </p:cNvPr>
          <p:cNvSpPr>
            <a:spLocks noGrp="1"/>
          </p:cNvSpPr>
          <p:nvPr>
            <p:ph type="sldNum" sz="quarter" idx="12"/>
          </p:nvPr>
        </p:nvSpPr>
        <p:spPr/>
        <p:txBody>
          <a:bodyPr/>
          <a:lstStyle/>
          <a:p>
            <a:pPr>
              <a:defRPr/>
            </a:pPr>
            <a:fld id="{8F831FCA-C7DC-4D33-94BC-0E662C0DA114}" type="slidenum">
              <a:rPr lang="en-US" altLang="en-US" smtClean="0"/>
              <a:pPr>
                <a:defRPr/>
              </a:pPr>
              <a:t>25</a:t>
            </a:fld>
            <a:endParaRPr lang="en-US" altLang="en-US"/>
          </a:p>
        </p:txBody>
      </p:sp>
      <p:pic>
        <p:nvPicPr>
          <p:cNvPr id="7" name="Picture 6">
            <a:extLst>
              <a:ext uri="{FF2B5EF4-FFF2-40B4-BE49-F238E27FC236}">
                <a16:creationId xmlns:a16="http://schemas.microsoft.com/office/drawing/2014/main" id="{AFC55458-3A0A-475F-A983-FA13C40DA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1169185"/>
            <a:ext cx="3757685" cy="2061359"/>
          </a:xfrm>
          <a:prstGeom prst="rect">
            <a:avLst/>
          </a:prstGeom>
          <a:ln>
            <a:noFill/>
          </a:ln>
        </p:spPr>
      </p:pic>
      <p:pic>
        <p:nvPicPr>
          <p:cNvPr id="11" name="Picture 10">
            <a:extLst>
              <a:ext uri="{FF2B5EF4-FFF2-40B4-BE49-F238E27FC236}">
                <a16:creationId xmlns:a16="http://schemas.microsoft.com/office/drawing/2014/main" id="{3D6AD84D-A7B0-480F-9F8B-139E9E2AC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115" y="1169185"/>
            <a:ext cx="3757685" cy="2061359"/>
          </a:xfrm>
          <a:prstGeom prst="rect">
            <a:avLst/>
          </a:prstGeom>
          <a:ln>
            <a:noFill/>
          </a:ln>
        </p:spPr>
      </p:pic>
      <p:sp>
        <p:nvSpPr>
          <p:cNvPr id="12" name="TextBox 11">
            <a:extLst>
              <a:ext uri="{FF2B5EF4-FFF2-40B4-BE49-F238E27FC236}">
                <a16:creationId xmlns:a16="http://schemas.microsoft.com/office/drawing/2014/main" id="{17B5F141-C66A-46D7-9501-556C3FDD6DAA}"/>
              </a:ext>
            </a:extLst>
          </p:cNvPr>
          <p:cNvSpPr txBox="1"/>
          <p:nvPr/>
        </p:nvSpPr>
        <p:spPr>
          <a:xfrm>
            <a:off x="4820374" y="3365865"/>
            <a:ext cx="3975164" cy="1200329"/>
          </a:xfrm>
          <a:prstGeom prst="rect">
            <a:avLst/>
          </a:prstGeom>
          <a:noFill/>
        </p:spPr>
        <p:txBody>
          <a:bodyPr wrap="square" rtlCol="0">
            <a:spAutoFit/>
          </a:bodyPr>
          <a:lstStyle/>
          <a:p>
            <a:r>
              <a:rPr lang="en-US" u="sng" dirty="0"/>
              <a:t>Fly ash reference sample:</a:t>
            </a:r>
            <a:r>
              <a:rPr lang="en-US" dirty="0"/>
              <a:t> clear coincidence signal, for the expected peak energies PLUS decaying with the </a:t>
            </a:r>
            <a:r>
              <a:rPr lang="en-US" baseline="30000" dirty="0"/>
              <a:t>239</a:t>
            </a:r>
            <a:r>
              <a:rPr lang="en-US" dirty="0"/>
              <a:t>Np half live.</a:t>
            </a:r>
          </a:p>
        </p:txBody>
      </p:sp>
      <p:sp>
        <p:nvSpPr>
          <p:cNvPr id="13" name="Rectangle 12">
            <a:extLst>
              <a:ext uri="{FF2B5EF4-FFF2-40B4-BE49-F238E27FC236}">
                <a16:creationId xmlns:a16="http://schemas.microsoft.com/office/drawing/2014/main" id="{B02DCE05-93C3-463D-A194-B45DEA1FF8FA}"/>
              </a:ext>
            </a:extLst>
          </p:cNvPr>
          <p:cNvSpPr/>
          <p:nvPr/>
        </p:nvSpPr>
        <p:spPr bwMode="auto">
          <a:xfrm>
            <a:off x="974949" y="1339164"/>
            <a:ext cx="711313" cy="256331"/>
          </a:xfrm>
          <a:prstGeom prst="rect">
            <a:avLst/>
          </a:prstGeom>
          <a:noFill/>
          <a:ln w="28575" cap="flat" cmpd="sng" algn="ctr">
            <a:solidFill>
              <a:srgbClr val="0000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ndParaRPr>
          </a:p>
        </p:txBody>
      </p:sp>
      <p:sp>
        <p:nvSpPr>
          <p:cNvPr id="14" name="Rectangle 13">
            <a:extLst>
              <a:ext uri="{FF2B5EF4-FFF2-40B4-BE49-F238E27FC236}">
                <a16:creationId xmlns:a16="http://schemas.microsoft.com/office/drawing/2014/main" id="{97F654C8-77C2-4CCF-AE6A-BC36652D03CF}"/>
              </a:ext>
            </a:extLst>
          </p:cNvPr>
          <p:cNvSpPr/>
          <p:nvPr/>
        </p:nvSpPr>
        <p:spPr bwMode="auto">
          <a:xfrm>
            <a:off x="5442047" y="1339164"/>
            <a:ext cx="762426" cy="256331"/>
          </a:xfrm>
          <a:prstGeom prst="rect">
            <a:avLst/>
          </a:prstGeom>
          <a:no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EAE1F9B-D366-405C-957C-13806CCB70E9}"/>
                  </a:ext>
                </a:extLst>
              </p:cNvPr>
              <p:cNvSpPr txBox="1"/>
              <p:nvPr/>
            </p:nvSpPr>
            <p:spPr>
              <a:xfrm>
                <a:off x="4820374" y="4672505"/>
                <a:ext cx="4074459" cy="646331"/>
              </a:xfrm>
              <a:prstGeom prst="rect">
                <a:avLst/>
              </a:prstGeom>
              <a:noFill/>
            </p:spPr>
            <p:txBody>
              <a:bodyPr wrap="square" rtlCol="0">
                <a:spAutoFit/>
              </a:bodyPr>
              <a:lstStyle/>
              <a:p>
                <a:r>
                  <a:rPr lang="en-US" u="sng" dirty="0"/>
                  <a:t>Sapphire:</a:t>
                </a:r>
                <a:r>
                  <a:rPr lang="en-US" dirty="0"/>
                  <a:t> no coincidence signal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m:t>
                    </m:r>
                  </m:oMath>
                </a14:m>
                <a:r>
                  <a:rPr lang="en-US" dirty="0">
                    <a:solidFill>
                      <a:srgbClr val="0000FF"/>
                    </a:solidFill>
                  </a:rPr>
                  <a:t> put limit on </a:t>
                </a:r>
                <a:r>
                  <a:rPr lang="en-US" baseline="30000" dirty="0">
                    <a:solidFill>
                      <a:srgbClr val="0000FF"/>
                    </a:solidFill>
                  </a:rPr>
                  <a:t>238</a:t>
                </a:r>
                <a:r>
                  <a:rPr lang="en-US" dirty="0">
                    <a:solidFill>
                      <a:srgbClr val="0000FF"/>
                    </a:solidFill>
                  </a:rPr>
                  <a:t>U</a:t>
                </a:r>
                <a:endParaRPr lang="en-US" dirty="0"/>
              </a:p>
            </p:txBody>
          </p:sp>
        </mc:Choice>
        <mc:Fallback xmlns="">
          <p:sp>
            <p:nvSpPr>
              <p:cNvPr id="15" name="TextBox 14">
                <a:extLst>
                  <a:ext uri="{FF2B5EF4-FFF2-40B4-BE49-F238E27FC236}">
                    <a16:creationId xmlns:a16="http://schemas.microsoft.com/office/drawing/2014/main" id="{4EAE1F9B-D366-405C-957C-13806CCB70E9}"/>
                  </a:ext>
                </a:extLst>
              </p:cNvPr>
              <p:cNvSpPr txBox="1">
                <a:spLocks noRot="1" noChangeAspect="1" noMove="1" noResize="1" noEditPoints="1" noAdjustHandles="1" noChangeArrowheads="1" noChangeShapeType="1" noTextEdit="1"/>
              </p:cNvSpPr>
              <p:nvPr/>
            </p:nvSpPr>
            <p:spPr>
              <a:xfrm>
                <a:off x="4820374" y="4672505"/>
                <a:ext cx="4074459" cy="646331"/>
              </a:xfrm>
              <a:prstGeom prst="rect">
                <a:avLst/>
              </a:prstGeom>
              <a:blipFill>
                <a:blip r:embed="rId4"/>
                <a:stretch>
                  <a:fillRect l="-1347" t="-4673" r="-2096" b="-13084"/>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413EA295-B616-4701-AEE3-EC9B9D6F4A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132" y="3299199"/>
            <a:ext cx="3757685" cy="2061359"/>
          </a:xfrm>
          <a:prstGeom prst="rect">
            <a:avLst/>
          </a:prstGeom>
          <a:ln>
            <a:noFill/>
          </a:ln>
        </p:spPr>
      </p:pic>
      <p:sp>
        <p:nvSpPr>
          <p:cNvPr id="2" name="Rectangle 1">
            <a:extLst>
              <a:ext uri="{FF2B5EF4-FFF2-40B4-BE49-F238E27FC236}">
                <a16:creationId xmlns:a16="http://schemas.microsoft.com/office/drawing/2014/main" id="{04B6776B-4B5F-4558-BA7D-005819E77ADC}"/>
              </a:ext>
            </a:extLst>
          </p:cNvPr>
          <p:cNvSpPr/>
          <p:nvPr/>
        </p:nvSpPr>
        <p:spPr bwMode="auto">
          <a:xfrm>
            <a:off x="990972" y="1180797"/>
            <a:ext cx="628524" cy="1013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FCE829C0-85ED-4713-9611-A6AE20C5C206}"/>
              </a:ext>
            </a:extLst>
          </p:cNvPr>
          <p:cNvSpPr/>
          <p:nvPr/>
        </p:nvSpPr>
        <p:spPr bwMode="auto">
          <a:xfrm>
            <a:off x="5462550" y="1187043"/>
            <a:ext cx="628524" cy="1013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286192429"/>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Scale>
                                      <p:cBhvr>
                                        <p:cTn id="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gtEl>
                                        <p:attrNameLst>
                                          <p:attrName>ppt_x</p:attrName>
                                          <p:attrName>ppt_y</p:attrName>
                                        </p:attrNameLst>
                                      </p:cBhvr>
                                    </p:animMotion>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heckerboard(across)">
                                      <p:cBhvr>
                                        <p:cTn id="14" dur="500"/>
                                        <p:tgtEl>
                                          <p:spTgt spid="11"/>
                                        </p:tgtEl>
                                      </p:cBhvr>
                                    </p:animEffect>
                                  </p:childTnLst>
                                </p:cTn>
                              </p:par>
                            </p:childTnLst>
                          </p:cTn>
                        </p:par>
                        <p:par>
                          <p:cTn id="15" fill="hold">
                            <p:stCondLst>
                              <p:cond delay="500"/>
                            </p:stCondLst>
                            <p:childTnLst>
                              <p:par>
                                <p:cTn id="16" presetID="52"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Scale>
                                      <p:cBhvr>
                                        <p:cTn id="18"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4"/>
                                        </p:tgtEl>
                                        <p:attrNameLst>
                                          <p:attrName>ppt_x</p:attrName>
                                          <p:attrName>ppt_y</p:attrName>
                                        </p:attrNameLst>
                                      </p:cBhvr>
                                    </p:animMotion>
                                    <p:animEffect transition="in" filter="fade">
                                      <p:cBhvr>
                                        <p:cTn id="20" dur="1000"/>
                                        <p:tgtEl>
                                          <p:spTgt spid="14"/>
                                        </p:tgtEl>
                                      </p:cBhvr>
                                    </p:animEffect>
                                  </p:childTnLst>
                                </p:cTn>
                              </p:par>
                            </p:childTnLst>
                          </p:cTn>
                        </p:par>
                        <p:par>
                          <p:cTn id="21" fill="hold">
                            <p:stCondLst>
                              <p:cond delay="1500"/>
                            </p:stCondLst>
                            <p:childTnLst>
                              <p:par>
                                <p:cTn id="22" presetID="5" presetClass="entr" presetSubtype="1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heckerboard(across)">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641CB-7DC4-4EF6-8184-8AAD94C827D5}"/>
              </a:ext>
            </a:extLst>
          </p:cNvPr>
          <p:cNvSpPr>
            <a:spLocks noGrp="1"/>
          </p:cNvSpPr>
          <p:nvPr>
            <p:ph type="title"/>
          </p:nvPr>
        </p:nvSpPr>
        <p:spPr>
          <a:xfrm>
            <a:off x="457199" y="365214"/>
            <a:ext cx="8229600" cy="526425"/>
          </a:xfrm>
        </p:spPr>
        <p:txBody>
          <a:bodyPr/>
          <a:lstStyle/>
          <a:p>
            <a:r>
              <a:rPr lang="en-US" dirty="0"/>
              <a:t>Enhanced sensitivity through </a:t>
            </a:r>
            <a:r>
              <a:rPr lang="el-GR" dirty="0">
                <a:latin typeface="Times New Roman" panose="02020603050405020304" pitchFamily="18" charset="0"/>
                <a:cs typeface="Times New Roman" panose="02020603050405020304" pitchFamily="18" charset="0"/>
              </a:rPr>
              <a:t>γ</a:t>
            </a:r>
            <a:r>
              <a:rPr lang="en-US" dirty="0"/>
              <a:t>-</a:t>
            </a:r>
            <a:r>
              <a:rPr lang="el-GR" dirty="0">
                <a:latin typeface="Times New Roman" panose="02020603050405020304" pitchFamily="18" charset="0"/>
                <a:cs typeface="Times New Roman" panose="02020603050405020304" pitchFamily="18" charset="0"/>
              </a:rPr>
              <a:t>γ</a:t>
            </a:r>
            <a:r>
              <a:rPr lang="en-US" dirty="0"/>
              <a:t>-coincidences</a:t>
            </a:r>
          </a:p>
        </p:txBody>
      </p:sp>
      <p:sp>
        <p:nvSpPr>
          <p:cNvPr id="3" name="Date Placeholder 2">
            <a:extLst>
              <a:ext uri="{FF2B5EF4-FFF2-40B4-BE49-F238E27FC236}">
                <a16:creationId xmlns:a16="http://schemas.microsoft.com/office/drawing/2014/main" id="{7BC4BBCE-69A2-4BB5-8A57-4478A4B32BB9}"/>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E7C9E5E2-AE19-45D3-ADFF-C066A39FAE8C}"/>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A3CA18C7-34BB-47C5-9225-3C95A0FEA179}"/>
              </a:ext>
            </a:extLst>
          </p:cNvPr>
          <p:cNvSpPr>
            <a:spLocks noGrp="1"/>
          </p:cNvSpPr>
          <p:nvPr>
            <p:ph type="sldNum" sz="quarter" idx="12"/>
          </p:nvPr>
        </p:nvSpPr>
        <p:spPr/>
        <p:txBody>
          <a:bodyPr/>
          <a:lstStyle/>
          <a:p>
            <a:pPr>
              <a:defRPr/>
            </a:pPr>
            <a:fld id="{8F831FCA-C7DC-4D33-94BC-0E662C0DA114}" type="slidenum">
              <a:rPr lang="en-US" altLang="en-US" smtClean="0"/>
              <a:pPr>
                <a:defRPr/>
              </a:pPr>
              <a:t>26</a:t>
            </a:fld>
            <a:endParaRPr lang="en-US" altLang="en-US"/>
          </a:p>
        </p:txBody>
      </p:sp>
      <p:pic>
        <p:nvPicPr>
          <p:cNvPr id="6" name="Picture 5">
            <a:extLst>
              <a:ext uri="{FF2B5EF4-FFF2-40B4-BE49-F238E27FC236}">
                <a16:creationId xmlns:a16="http://schemas.microsoft.com/office/drawing/2014/main" id="{89606B45-92C2-419F-8657-98F61EEF5227}"/>
              </a:ext>
            </a:extLst>
          </p:cNvPr>
          <p:cNvPicPr>
            <a:picLocks noChangeAspect="1"/>
          </p:cNvPicPr>
          <p:nvPr/>
        </p:nvPicPr>
        <p:blipFill>
          <a:blip r:embed="rId2"/>
          <a:stretch>
            <a:fillRect/>
          </a:stretch>
        </p:blipFill>
        <p:spPr>
          <a:xfrm>
            <a:off x="457199" y="1743940"/>
            <a:ext cx="3208565" cy="1760302"/>
          </a:xfrm>
          <a:prstGeom prst="rect">
            <a:avLst/>
          </a:prstGeom>
        </p:spPr>
      </p:pic>
      <p:pic>
        <p:nvPicPr>
          <p:cNvPr id="7" name="Picture 6">
            <a:extLst>
              <a:ext uri="{FF2B5EF4-FFF2-40B4-BE49-F238E27FC236}">
                <a16:creationId xmlns:a16="http://schemas.microsoft.com/office/drawing/2014/main" id="{1430F254-647F-4DD2-AE9A-622991250984}"/>
              </a:ext>
            </a:extLst>
          </p:cNvPr>
          <p:cNvPicPr>
            <a:picLocks noChangeAspect="1"/>
          </p:cNvPicPr>
          <p:nvPr/>
        </p:nvPicPr>
        <p:blipFill>
          <a:blip r:embed="rId3"/>
          <a:stretch>
            <a:fillRect/>
          </a:stretch>
        </p:blipFill>
        <p:spPr>
          <a:xfrm>
            <a:off x="457199" y="3656145"/>
            <a:ext cx="3208565" cy="1760301"/>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C86FA36-DDF8-48E1-BDE5-22A35BF81C3E}"/>
                  </a:ext>
                </a:extLst>
              </p:cNvPr>
              <p:cNvSpPr txBox="1"/>
              <p:nvPr/>
            </p:nvSpPr>
            <p:spPr>
              <a:xfrm>
                <a:off x="3847369" y="1093571"/>
                <a:ext cx="4775311" cy="1754326"/>
              </a:xfrm>
              <a:prstGeom prst="rect">
                <a:avLst/>
              </a:prstGeom>
              <a:noFill/>
            </p:spPr>
            <p:txBody>
              <a:bodyPr wrap="square" rtlCol="0">
                <a:spAutoFit/>
              </a:bodyPr>
              <a:lstStyle/>
              <a:p>
                <a:r>
                  <a:rPr lang="en-US" dirty="0"/>
                  <a:t>No </a:t>
                </a:r>
                <a:r>
                  <a:rPr lang="en-US" baseline="30000" dirty="0"/>
                  <a:t>239</a:t>
                </a:r>
                <a:r>
                  <a:rPr lang="en-US" dirty="0"/>
                  <a:t>Np observed in the coincidence data. Derived </a:t>
                </a:r>
                <a:r>
                  <a:rPr lang="en-US" dirty="0">
                    <a:solidFill>
                      <a:srgbClr val="FF0000"/>
                    </a:solidFill>
                  </a:rPr>
                  <a:t>preliminary</a:t>
                </a:r>
                <a:r>
                  <a:rPr lang="en-US" dirty="0"/>
                  <a:t> </a:t>
                </a:r>
                <a:r>
                  <a:rPr lang="en-US" baseline="30000" dirty="0">
                    <a:solidFill>
                      <a:srgbClr val="0000FF"/>
                    </a:solidFill>
                  </a:rPr>
                  <a:t>238</a:t>
                </a:r>
                <a:r>
                  <a:rPr lang="en-US" dirty="0">
                    <a:solidFill>
                      <a:srgbClr val="0000FF"/>
                    </a:solidFill>
                  </a:rPr>
                  <a:t>U concentration limit: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&lt;1.46 </m:t>
                    </m:r>
                    <m:r>
                      <a:rPr lang="en-US" i="1">
                        <a:solidFill>
                          <a:srgbClr val="0000FF"/>
                        </a:solidFill>
                        <a:latin typeface="Cambria Math" panose="02040503050406030204" pitchFamily="18" charset="0"/>
                        <a:ea typeface="Cambria Math" panose="02040503050406030204" pitchFamily="18" charset="0"/>
                      </a:rPr>
                      <m:t>𝑝𝑝𝑡</m:t>
                    </m:r>
                  </m:oMath>
                </a14:m>
                <a:r>
                  <a:rPr lang="en-US" dirty="0"/>
                  <a:t> (</a:t>
                </a:r>
                <a14:m>
                  <m:oMath xmlns:m="http://schemas.openxmlformats.org/officeDocument/2006/math">
                    <m:r>
                      <a:rPr lang="en-US" i="1" dirty="0">
                        <a:latin typeface="Cambria Math" panose="02040503050406030204" pitchFamily="18" charset="0"/>
                      </a:rPr>
                      <m:t>−1.22</m:t>
                    </m:r>
                    <m:r>
                      <a:rPr lang="en-US" i="1" dirty="0">
                        <a:latin typeface="Cambria Math" panose="02040503050406030204" pitchFamily="18" charset="0"/>
                        <a:ea typeface="Cambria Math" panose="02040503050406030204" pitchFamily="18" charset="0"/>
                      </a:rPr>
                      <m:t>±1.53 </m:t>
                    </m:r>
                    <m:r>
                      <a:rPr lang="en-US" i="1" dirty="0">
                        <a:latin typeface="Cambria Math" panose="02040503050406030204" pitchFamily="18" charset="0"/>
                        <a:ea typeface="Cambria Math" panose="02040503050406030204" pitchFamily="18" charset="0"/>
                      </a:rPr>
                      <m:t>𝑝𝑝𝑡</m:t>
                    </m:r>
                  </m:oMath>
                </a14:m>
                <a:r>
                  <a:rPr lang="en-US" dirty="0"/>
                  <a:t>)</a:t>
                </a:r>
              </a:p>
              <a:p>
                <a:endParaRPr lang="en-US" dirty="0"/>
              </a:p>
              <a:p>
                <a:r>
                  <a:rPr lang="en-US" dirty="0"/>
                  <a:t>Corresponds to approximately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0.26 </m:t>
                    </m:r>
                    <m:r>
                      <a:rPr lang="en-US" b="0" i="1" smtClean="0">
                        <a:latin typeface="Cambria Math" panose="02040503050406030204" pitchFamily="18" charset="0"/>
                        <a:ea typeface="Cambria Math" panose="02040503050406030204" pitchFamily="18" charset="0"/>
                      </a:rPr>
                      <m:t>𝐵𝑞</m:t>
                    </m:r>
                  </m:oMath>
                </a14:m>
                <a:endParaRPr lang="en-US" dirty="0"/>
              </a:p>
              <a:p>
                <a:r>
                  <a:rPr lang="en-US" dirty="0"/>
                  <a:t>Largest side activity </a:t>
                </a:r>
                <a:r>
                  <a:rPr lang="en-US" baseline="30000" dirty="0"/>
                  <a:t>24</a:t>
                </a:r>
                <a:r>
                  <a:rPr lang="en-US" dirty="0"/>
                  <a:t>Na: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14 </m:t>
                    </m:r>
                    <m:r>
                      <a:rPr lang="en-US" b="0" i="1" smtClean="0">
                        <a:latin typeface="Cambria Math" panose="02040503050406030204" pitchFamily="18" charset="0"/>
                        <a:ea typeface="Cambria Math" panose="02040503050406030204" pitchFamily="18" charset="0"/>
                      </a:rPr>
                      <m:t>𝑀𝐵𝑞</m:t>
                    </m:r>
                  </m:oMath>
                </a14:m>
                <a:endParaRPr lang="en-US" dirty="0"/>
              </a:p>
            </p:txBody>
          </p:sp>
        </mc:Choice>
        <mc:Fallback xmlns="">
          <p:sp>
            <p:nvSpPr>
              <p:cNvPr id="8" name="TextBox 7">
                <a:extLst>
                  <a:ext uri="{FF2B5EF4-FFF2-40B4-BE49-F238E27FC236}">
                    <a16:creationId xmlns:a16="http://schemas.microsoft.com/office/drawing/2014/main" id="{3C86FA36-DDF8-48E1-BDE5-22A35BF81C3E}"/>
                  </a:ext>
                </a:extLst>
              </p:cNvPr>
              <p:cNvSpPr txBox="1">
                <a:spLocks noRot="1" noChangeAspect="1" noMove="1" noResize="1" noEditPoints="1" noAdjustHandles="1" noChangeArrowheads="1" noChangeShapeType="1" noTextEdit="1"/>
              </p:cNvSpPr>
              <p:nvPr/>
            </p:nvSpPr>
            <p:spPr>
              <a:xfrm>
                <a:off x="3847369" y="1093571"/>
                <a:ext cx="4775311" cy="1754326"/>
              </a:xfrm>
              <a:prstGeom prst="rect">
                <a:avLst/>
              </a:prstGeom>
              <a:blipFill>
                <a:blip r:embed="rId4"/>
                <a:stretch>
                  <a:fillRect l="-1022" t="-1736" b="-4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F206AE2-8D4D-4C6B-8FE1-1D7485601F3A}"/>
                  </a:ext>
                </a:extLst>
              </p:cNvPr>
              <p:cNvSpPr txBox="1"/>
              <p:nvPr/>
            </p:nvSpPr>
            <p:spPr>
              <a:xfrm>
                <a:off x="3847369" y="3224793"/>
                <a:ext cx="4775311" cy="1200329"/>
              </a:xfrm>
              <a:prstGeom prst="rect">
                <a:avLst/>
              </a:prstGeom>
              <a:noFill/>
            </p:spPr>
            <p:txBody>
              <a:bodyPr wrap="square" rtlCol="0">
                <a:spAutoFit/>
              </a:bodyPr>
              <a:lstStyle/>
              <a:p>
                <a:r>
                  <a:rPr lang="en-US" dirty="0"/>
                  <a:t>Result obtained in 2017 singles counting analysis of the same sample:</a:t>
                </a:r>
              </a:p>
              <a:p>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&lt;10.6 </m:t>
                    </m:r>
                    <m:r>
                      <a:rPr lang="en-US" i="1">
                        <a:solidFill>
                          <a:srgbClr val="0000FF"/>
                        </a:solidFill>
                        <a:latin typeface="Cambria Math" panose="02040503050406030204" pitchFamily="18" charset="0"/>
                        <a:ea typeface="Cambria Math" panose="02040503050406030204" pitchFamily="18" charset="0"/>
                      </a:rPr>
                      <m:t>𝑝𝑝𝑡</m:t>
                    </m:r>
                  </m:oMath>
                </a14:m>
                <a:r>
                  <a:rPr lang="en-US" dirty="0">
                    <a:solidFill>
                      <a:srgbClr val="0000FF"/>
                    </a:solidFill>
                  </a:rPr>
                  <a:t> </a:t>
                </a:r>
                <a:r>
                  <a:rPr lang="en-US" dirty="0"/>
                  <a:t>(</a:t>
                </a:r>
                <a14:m>
                  <m:oMath xmlns:m="http://schemas.openxmlformats.org/officeDocument/2006/math">
                    <m:r>
                      <a:rPr lang="en-US" i="1" dirty="0">
                        <a:latin typeface="Cambria Math" panose="02040503050406030204" pitchFamily="18" charset="0"/>
                      </a:rPr>
                      <m:t>4.8</m:t>
                    </m:r>
                    <m:r>
                      <a:rPr lang="en-US" i="1" dirty="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3.5</m:t>
                        </m:r>
                      </m:e>
                      <m:sup>
                        <m:r>
                          <a:rPr lang="en-US" i="1" dirty="0">
                            <a:latin typeface="Cambria Math" panose="02040503050406030204" pitchFamily="18" charset="0"/>
                            <a:ea typeface="Cambria Math" panose="02040503050406030204" pitchFamily="18" charset="0"/>
                          </a:rPr>
                          <m:t>𝑠𝑡𝑎𝑡</m:t>
                        </m:r>
                      </m:sup>
                    </m:sSup>
                    <m:r>
                      <a:rPr lang="en-US" i="1" dirty="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0.5</m:t>
                        </m:r>
                      </m:e>
                      <m:sup>
                        <m:r>
                          <a:rPr lang="en-US" i="1" dirty="0">
                            <a:latin typeface="Cambria Math" panose="02040503050406030204" pitchFamily="18" charset="0"/>
                            <a:ea typeface="Cambria Math" panose="02040503050406030204" pitchFamily="18" charset="0"/>
                          </a:rPr>
                          <m:t>𝑠𝑦𝑠𝑡</m:t>
                        </m:r>
                      </m:sup>
                    </m:sSup>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𝑝𝑝𝑡</m:t>
                    </m:r>
                  </m:oMath>
                </a14:m>
                <a:r>
                  <a:rPr lang="en-US" dirty="0"/>
                  <a:t>)</a:t>
                </a:r>
              </a:p>
              <a:p>
                <a:r>
                  <a:rPr lang="en-US" baseline="30000" dirty="0"/>
                  <a:t>232</a:t>
                </a:r>
                <a:r>
                  <a:rPr lang="en-US" dirty="0"/>
                  <a:t>Th:  </a:t>
                </a:r>
                <a14:m>
                  <m:oMath xmlns:m="http://schemas.openxmlformats.org/officeDocument/2006/math">
                    <m:r>
                      <a:rPr lang="en-US" i="1">
                        <a:latin typeface="Cambria Math" panose="02040503050406030204" pitchFamily="18" charset="0"/>
                        <a:ea typeface="Cambria Math" panose="02040503050406030204" pitchFamily="18" charset="0"/>
                      </a:rPr>
                      <m:t>&lt;0.51 </m:t>
                    </m:r>
                    <m:r>
                      <a:rPr lang="en-US" i="1">
                        <a:latin typeface="Cambria Math" panose="02040503050406030204" pitchFamily="18" charset="0"/>
                        <a:ea typeface="Cambria Math" panose="02040503050406030204" pitchFamily="18" charset="0"/>
                      </a:rPr>
                      <m:t>𝑝𝑝𝑡</m:t>
                    </m:r>
                    <m:r>
                      <a:rPr lang="en-US" i="1">
                        <a:latin typeface="Cambria Math" panose="02040503050406030204" pitchFamily="18" charset="0"/>
                        <a:ea typeface="Cambria Math" panose="02040503050406030204" pitchFamily="18" charset="0"/>
                      </a:rPr>
                      <m:t> (−0.8±</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0.3</m:t>
                        </m:r>
                      </m:e>
                      <m:sup>
                        <m:r>
                          <a:rPr lang="en-US" i="1">
                            <a:latin typeface="Cambria Math" panose="02040503050406030204" pitchFamily="18" charset="0"/>
                            <a:ea typeface="Cambria Math" panose="02040503050406030204" pitchFamily="18" charset="0"/>
                          </a:rPr>
                          <m:t>𝑠𝑡𝑎𝑡</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0.08</m:t>
                        </m:r>
                      </m:e>
                      <m:sup>
                        <m:r>
                          <a:rPr lang="en-US" i="1">
                            <a:latin typeface="Cambria Math" panose="02040503050406030204" pitchFamily="18" charset="0"/>
                            <a:ea typeface="Cambria Math" panose="02040503050406030204" pitchFamily="18" charset="0"/>
                          </a:rPr>
                          <m:t>𝑠𝑦𝑠𝑡</m:t>
                        </m:r>
                      </m:sup>
                    </m:sSup>
                  </m:oMath>
                </a14:m>
                <a:r>
                  <a:rPr lang="en-US" dirty="0"/>
                  <a:t>)</a:t>
                </a:r>
              </a:p>
            </p:txBody>
          </p:sp>
        </mc:Choice>
        <mc:Fallback xmlns="">
          <p:sp>
            <p:nvSpPr>
              <p:cNvPr id="9" name="TextBox 8">
                <a:extLst>
                  <a:ext uri="{FF2B5EF4-FFF2-40B4-BE49-F238E27FC236}">
                    <a16:creationId xmlns:a16="http://schemas.microsoft.com/office/drawing/2014/main" id="{1F206AE2-8D4D-4C6B-8FE1-1D7485601F3A}"/>
                  </a:ext>
                </a:extLst>
              </p:cNvPr>
              <p:cNvSpPr txBox="1">
                <a:spLocks noRot="1" noChangeAspect="1" noMove="1" noResize="1" noEditPoints="1" noAdjustHandles="1" noChangeArrowheads="1" noChangeShapeType="1" noTextEdit="1"/>
              </p:cNvSpPr>
              <p:nvPr/>
            </p:nvSpPr>
            <p:spPr>
              <a:xfrm>
                <a:off x="3847369" y="3224793"/>
                <a:ext cx="4775311" cy="1200329"/>
              </a:xfrm>
              <a:prstGeom prst="rect">
                <a:avLst/>
              </a:prstGeom>
              <a:blipFill>
                <a:blip r:embed="rId5"/>
                <a:stretch>
                  <a:fillRect l="-1022" t="-2538"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8ACD29B-BA99-4B0B-BBEE-D2873805CFC8}"/>
                  </a:ext>
                </a:extLst>
              </p:cNvPr>
              <p:cNvSpPr txBox="1"/>
              <p:nvPr/>
            </p:nvSpPr>
            <p:spPr>
              <a:xfrm>
                <a:off x="3847369" y="4841099"/>
                <a:ext cx="5030594" cy="923330"/>
              </a:xfrm>
              <a:prstGeom prst="rect">
                <a:avLst/>
              </a:prstGeom>
              <a:noFill/>
            </p:spPr>
            <p:txBody>
              <a:bodyPr wrap="square" rtlCol="0">
                <a:spAutoFit/>
              </a:bodyPr>
              <a:lstStyle/>
              <a:p>
                <a:r>
                  <a:rPr lang="en-US" dirty="0"/>
                  <a:t>Coincidence counting gives a factor </a:t>
                </a:r>
                <a14:m>
                  <m:oMath xmlns:m="http://schemas.openxmlformats.org/officeDocument/2006/math">
                    <m:r>
                      <a:rPr lang="en-US" i="1">
                        <a:solidFill>
                          <a:srgbClr val="0000FF"/>
                        </a:solidFill>
                        <a:latin typeface="Cambria Math" panose="02040503050406030204" pitchFamily="18" charset="0"/>
                      </a:rPr>
                      <m:t>7.3</m:t>
                    </m:r>
                  </m:oMath>
                </a14:m>
                <a:r>
                  <a:rPr lang="en-US" dirty="0">
                    <a:solidFill>
                      <a:srgbClr val="0000FF"/>
                    </a:solidFill>
                  </a:rPr>
                  <a:t> </a:t>
                </a:r>
                <a:r>
                  <a:rPr lang="en-US" dirty="0"/>
                  <a:t>improvement over singles counting, close to Monte Carlo expectation of </a:t>
                </a:r>
                <a14:m>
                  <m:oMath xmlns:m="http://schemas.openxmlformats.org/officeDocument/2006/math">
                    <m:r>
                      <a:rPr lang="en-US" i="1">
                        <a:latin typeface="Cambria Math" panose="02040503050406030204" pitchFamily="18" charset="0"/>
                      </a:rPr>
                      <m:t>8.2</m:t>
                    </m:r>
                  </m:oMath>
                </a14:m>
                <a:r>
                  <a:rPr lang="en-US" dirty="0"/>
                  <a:t>.</a:t>
                </a:r>
              </a:p>
            </p:txBody>
          </p:sp>
        </mc:Choice>
        <mc:Fallback xmlns="">
          <p:sp>
            <p:nvSpPr>
              <p:cNvPr id="10" name="TextBox 9">
                <a:extLst>
                  <a:ext uri="{FF2B5EF4-FFF2-40B4-BE49-F238E27FC236}">
                    <a16:creationId xmlns:a16="http://schemas.microsoft.com/office/drawing/2014/main" id="{B8ACD29B-BA99-4B0B-BBEE-D2873805CFC8}"/>
                  </a:ext>
                </a:extLst>
              </p:cNvPr>
              <p:cNvSpPr txBox="1">
                <a:spLocks noRot="1" noChangeAspect="1" noMove="1" noResize="1" noEditPoints="1" noAdjustHandles="1" noChangeArrowheads="1" noChangeShapeType="1" noTextEdit="1"/>
              </p:cNvSpPr>
              <p:nvPr/>
            </p:nvSpPr>
            <p:spPr>
              <a:xfrm>
                <a:off x="3847369" y="4841099"/>
                <a:ext cx="5030594" cy="923330"/>
              </a:xfrm>
              <a:prstGeom prst="rect">
                <a:avLst/>
              </a:prstGeom>
              <a:blipFill>
                <a:blip r:embed="rId6"/>
                <a:stretch>
                  <a:fillRect l="-970" t="-3289" b="-9211"/>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5F1D48D5-AD4A-4C66-BC94-FDBB579DD604}"/>
              </a:ext>
            </a:extLst>
          </p:cNvPr>
          <p:cNvSpPr/>
          <p:nvPr/>
        </p:nvSpPr>
        <p:spPr bwMode="auto">
          <a:xfrm>
            <a:off x="763757" y="1749482"/>
            <a:ext cx="628524" cy="1013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AA1409B5-4999-4D8E-ADD0-A810211856E9}"/>
              </a:ext>
            </a:extLst>
          </p:cNvPr>
          <p:cNvSpPr/>
          <p:nvPr/>
        </p:nvSpPr>
        <p:spPr bwMode="auto">
          <a:xfrm>
            <a:off x="763757" y="3661687"/>
            <a:ext cx="628524" cy="1013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B94C6CC1-F956-4486-A735-AF0F3F97C1F5}"/>
              </a:ext>
            </a:extLst>
          </p:cNvPr>
          <p:cNvSpPr txBox="1"/>
          <p:nvPr/>
        </p:nvSpPr>
        <p:spPr>
          <a:xfrm rot="19082712">
            <a:off x="542281" y="2809294"/>
            <a:ext cx="3264035" cy="830997"/>
          </a:xfrm>
          <a:prstGeom prst="rect">
            <a:avLst/>
          </a:prstGeom>
          <a:noFill/>
          <a:effectLst>
            <a:outerShdw dist="50800" sx="1000" sy="1000" algn="ctr" rotWithShape="0">
              <a:srgbClr val="000000"/>
            </a:outerShdw>
          </a:effectLst>
        </p:spPr>
        <p:txBody>
          <a:bodyPr wrap="none" rtlCol="0">
            <a:spAutoFit/>
          </a:bodyPr>
          <a:lstStyle/>
          <a:p>
            <a:r>
              <a:rPr lang="en-US" sz="4800" dirty="0">
                <a:solidFill>
                  <a:schemeClr val="bg1">
                    <a:lumMod val="85000"/>
                  </a:schemeClr>
                </a:solidFill>
              </a:rPr>
              <a:t>Preliminary</a:t>
            </a:r>
          </a:p>
        </p:txBody>
      </p:sp>
    </p:spTree>
    <p:extLst>
      <p:ext uri="{BB962C8B-B14F-4D97-AF65-F5344CB8AC3E}">
        <p14:creationId xmlns:p14="http://schemas.microsoft.com/office/powerpoint/2010/main" val="2241966544"/>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EDDC-5C15-45CC-9D9A-AD2DBE83C8F4}"/>
              </a:ext>
            </a:extLst>
          </p:cNvPr>
          <p:cNvSpPr>
            <a:spLocks noGrp="1"/>
          </p:cNvSpPr>
          <p:nvPr>
            <p:ph type="title"/>
          </p:nvPr>
        </p:nvSpPr>
        <p:spPr>
          <a:xfrm>
            <a:off x="457200" y="1065611"/>
            <a:ext cx="8229600" cy="538672"/>
          </a:xfrm>
        </p:spPr>
        <p:txBody>
          <a:bodyPr/>
          <a:lstStyle/>
          <a:p>
            <a:r>
              <a:rPr lang="en-US" dirty="0"/>
              <a:t>Conclusion</a:t>
            </a:r>
          </a:p>
        </p:txBody>
      </p:sp>
      <p:sp>
        <p:nvSpPr>
          <p:cNvPr id="3" name="Date Placeholder 2">
            <a:extLst>
              <a:ext uri="{FF2B5EF4-FFF2-40B4-BE49-F238E27FC236}">
                <a16:creationId xmlns:a16="http://schemas.microsoft.com/office/drawing/2014/main" id="{AC36BDB5-3382-4A92-8379-C154015A1347}"/>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4002437E-69E9-4996-9C7A-3CFD2E4186E5}"/>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E5A8C195-B030-4985-891C-AA4005F5924C}"/>
              </a:ext>
            </a:extLst>
          </p:cNvPr>
          <p:cNvSpPr>
            <a:spLocks noGrp="1"/>
          </p:cNvSpPr>
          <p:nvPr>
            <p:ph type="sldNum" sz="quarter" idx="12"/>
          </p:nvPr>
        </p:nvSpPr>
        <p:spPr/>
        <p:txBody>
          <a:bodyPr/>
          <a:lstStyle/>
          <a:p>
            <a:pPr>
              <a:defRPr/>
            </a:pPr>
            <a:fld id="{8F831FCA-C7DC-4D33-94BC-0E662C0DA114}" type="slidenum">
              <a:rPr lang="en-US" altLang="en-US" smtClean="0"/>
              <a:pPr>
                <a:defRPr/>
              </a:pPr>
              <a:t>27</a:t>
            </a:fld>
            <a:endParaRPr lang="en-US" altLang="en-US"/>
          </a:p>
        </p:txBody>
      </p:sp>
      <p:sp>
        <p:nvSpPr>
          <p:cNvPr id="6" name="TextBox 5">
            <a:extLst>
              <a:ext uri="{FF2B5EF4-FFF2-40B4-BE49-F238E27FC236}">
                <a16:creationId xmlns:a16="http://schemas.microsoft.com/office/drawing/2014/main" id="{006E1B48-D631-4551-9AC7-16E0CCAC2119}"/>
              </a:ext>
            </a:extLst>
          </p:cNvPr>
          <p:cNvSpPr txBox="1"/>
          <p:nvPr/>
        </p:nvSpPr>
        <p:spPr>
          <a:xfrm>
            <a:off x="338818" y="1971675"/>
            <a:ext cx="8311243" cy="2862322"/>
          </a:xfrm>
          <a:prstGeom prst="rect">
            <a:avLst/>
          </a:prstGeom>
          <a:noFill/>
        </p:spPr>
        <p:txBody>
          <a:bodyPr wrap="square" rtlCol="0">
            <a:spAutoFit/>
          </a:bodyPr>
          <a:lstStyle/>
          <a:p>
            <a:pPr marL="257175" indent="-257175">
              <a:buFont typeface="Arial" panose="020B0604020202020204" pitchFamily="34" charset="0"/>
              <a:buChar char="•"/>
            </a:pPr>
            <a:r>
              <a:rPr lang="en-US" dirty="0"/>
              <a:t>Neutron activation is a versatile analysis tool. It complements ICP-MS.</a:t>
            </a:r>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r>
              <a:rPr lang="en-US" dirty="0"/>
              <a:t>As ICP-MS measures the long-live heads of the decay series. Assumption on decay chain equilibrium are often needed to use in background estimation.</a:t>
            </a:r>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r>
              <a:rPr lang="en-US" dirty="0"/>
              <a:t>Straight </a:t>
            </a:r>
            <a:r>
              <a:rPr lang="el-GR" dirty="0">
                <a:latin typeface="Times New Roman" panose="02020603050405020304" pitchFamily="18" charset="0"/>
                <a:cs typeface="Times New Roman" panose="02020603050405020304" pitchFamily="18" charset="0"/>
              </a:rPr>
              <a:t>γ</a:t>
            </a:r>
            <a:r>
              <a:rPr lang="en-US" dirty="0"/>
              <a:t>-counting reaches ppt or sub-ppt sensitivity. Often limited by side activities.</a:t>
            </a:r>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r>
              <a:rPr lang="en-US" dirty="0"/>
              <a:t>We have shown that </a:t>
            </a:r>
            <a:r>
              <a:rPr lang="el-GR" dirty="0">
                <a:latin typeface="Times New Roman" panose="02020603050405020304" pitchFamily="18" charset="0"/>
                <a:cs typeface="Times New Roman" panose="02020603050405020304" pitchFamily="18" charset="0"/>
              </a:rPr>
              <a:t>γ</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γ</a:t>
            </a:r>
            <a:r>
              <a:rPr lang="en-US" dirty="0">
                <a:latin typeface="Times New Roman" panose="02020603050405020304" pitchFamily="18" charset="0"/>
                <a:cs typeface="Times New Roman" panose="02020603050405020304" pitchFamily="18" charset="0"/>
              </a:rPr>
              <a:t>-</a:t>
            </a:r>
            <a:r>
              <a:rPr lang="en-US" dirty="0"/>
              <a:t>coincidence counting suppresses side activities, boosting </a:t>
            </a:r>
            <a:r>
              <a:rPr lang="en-US" baseline="30000" dirty="0"/>
              <a:t>238</a:t>
            </a:r>
            <a:r>
              <a:rPr lang="en-US" dirty="0"/>
              <a:t>U sensitivity close to an order of magnitude. </a:t>
            </a:r>
          </a:p>
        </p:txBody>
      </p:sp>
    </p:spTree>
    <p:extLst>
      <p:ext uri="{BB962C8B-B14F-4D97-AF65-F5344CB8AC3E}">
        <p14:creationId xmlns:p14="http://schemas.microsoft.com/office/powerpoint/2010/main" val="1002340048"/>
      </p:ext>
    </p:extLst>
  </p:cSld>
  <p:clrMapOvr>
    <a:masterClrMapping/>
  </p:clrMapOvr>
  <p:transition>
    <p:pull dir="l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7356-B400-4977-91D3-6FD7DE58D340}"/>
              </a:ext>
            </a:extLst>
          </p:cNvPr>
          <p:cNvSpPr>
            <a:spLocks noGrp="1"/>
          </p:cNvSpPr>
          <p:nvPr>
            <p:ph type="title"/>
          </p:nvPr>
        </p:nvSpPr>
        <p:spPr>
          <a:xfrm>
            <a:off x="457200" y="3127517"/>
            <a:ext cx="8229600" cy="602967"/>
          </a:xfrm>
        </p:spPr>
        <p:txBody>
          <a:bodyPr/>
          <a:lstStyle/>
          <a:p>
            <a:pPr algn="ctr"/>
            <a:r>
              <a:rPr lang="en-US" dirty="0"/>
              <a:t>Appendix</a:t>
            </a:r>
          </a:p>
        </p:txBody>
      </p:sp>
      <p:sp>
        <p:nvSpPr>
          <p:cNvPr id="3" name="Date Placeholder 2">
            <a:extLst>
              <a:ext uri="{FF2B5EF4-FFF2-40B4-BE49-F238E27FC236}">
                <a16:creationId xmlns:a16="http://schemas.microsoft.com/office/drawing/2014/main" id="{85E5955D-54AF-49A8-8D96-F9FF851375B8}"/>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46FC2D0B-16A1-4F8C-B811-DAC7189A6075}"/>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88C18FA2-C397-46EA-BBB6-B5AF4CBA74B3}"/>
              </a:ext>
            </a:extLst>
          </p:cNvPr>
          <p:cNvSpPr>
            <a:spLocks noGrp="1"/>
          </p:cNvSpPr>
          <p:nvPr>
            <p:ph type="sldNum" sz="quarter" idx="12"/>
          </p:nvPr>
        </p:nvSpPr>
        <p:spPr/>
        <p:txBody>
          <a:bodyPr/>
          <a:lstStyle/>
          <a:p>
            <a:pPr>
              <a:defRPr/>
            </a:pPr>
            <a:fld id="{8F831FCA-C7DC-4D33-94BC-0E662C0DA114}" type="slidenum">
              <a:rPr lang="en-US" altLang="en-US" smtClean="0"/>
              <a:pPr>
                <a:defRPr/>
              </a:pPr>
              <a:t>28</a:t>
            </a:fld>
            <a:endParaRPr lang="en-US" altLang="en-US"/>
          </a:p>
        </p:txBody>
      </p:sp>
    </p:spTree>
    <p:extLst>
      <p:ext uri="{BB962C8B-B14F-4D97-AF65-F5344CB8AC3E}">
        <p14:creationId xmlns:p14="http://schemas.microsoft.com/office/powerpoint/2010/main" val="1369936271"/>
      </p:ext>
    </p:extLst>
  </p:cSld>
  <p:clrMapOvr>
    <a:masterClrMapping/>
  </p:clrMapOvr>
  <p:transition>
    <p:pull dir="l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FC5DA-9349-438F-930E-6E61329B9FB6}"/>
              </a:ext>
            </a:extLst>
          </p:cNvPr>
          <p:cNvSpPr>
            <a:spLocks noGrp="1"/>
          </p:cNvSpPr>
          <p:nvPr>
            <p:ph type="title"/>
          </p:nvPr>
        </p:nvSpPr>
        <p:spPr/>
        <p:txBody>
          <a:bodyPr/>
          <a:lstStyle/>
          <a:p>
            <a:r>
              <a:rPr lang="en-US" dirty="0"/>
              <a:t>The problem</a:t>
            </a:r>
          </a:p>
        </p:txBody>
      </p:sp>
      <p:sp>
        <p:nvSpPr>
          <p:cNvPr id="3" name="Date Placeholder 2">
            <a:extLst>
              <a:ext uri="{FF2B5EF4-FFF2-40B4-BE49-F238E27FC236}">
                <a16:creationId xmlns:a16="http://schemas.microsoft.com/office/drawing/2014/main" id="{30E83A58-7A9C-4B00-99B5-8FE276EE47B8}"/>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A02CB35A-42BC-4150-8147-504956DB073E}"/>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F87D4ED2-2C94-4DF0-B9F9-A6BE2A078B27}"/>
              </a:ext>
            </a:extLst>
          </p:cNvPr>
          <p:cNvSpPr>
            <a:spLocks noGrp="1"/>
          </p:cNvSpPr>
          <p:nvPr>
            <p:ph type="sldNum" sz="quarter" idx="12"/>
          </p:nvPr>
        </p:nvSpPr>
        <p:spPr/>
        <p:txBody>
          <a:bodyPr/>
          <a:lstStyle/>
          <a:p>
            <a:pPr>
              <a:defRPr/>
            </a:pPr>
            <a:fld id="{8F831FCA-C7DC-4D33-94BC-0E662C0DA114}" type="slidenum">
              <a:rPr lang="en-US" altLang="en-US" smtClean="0"/>
              <a:pPr>
                <a:defRPr/>
              </a:pPr>
              <a:t>29</a:t>
            </a:fld>
            <a:endParaRPr lang="en-US" altLang="en-US"/>
          </a:p>
        </p:txBody>
      </p:sp>
      <p:sp>
        <p:nvSpPr>
          <p:cNvPr id="6" name="TextBox 5">
            <a:extLst>
              <a:ext uri="{FF2B5EF4-FFF2-40B4-BE49-F238E27FC236}">
                <a16:creationId xmlns:a16="http://schemas.microsoft.com/office/drawing/2014/main" id="{F7FB1B6A-DE7F-4F57-A5E4-847849EAE15F}"/>
              </a:ext>
            </a:extLst>
          </p:cNvPr>
          <p:cNvSpPr txBox="1"/>
          <p:nvPr/>
        </p:nvSpPr>
        <p:spPr>
          <a:xfrm>
            <a:off x="318408" y="1777605"/>
            <a:ext cx="8368393" cy="646331"/>
          </a:xfrm>
          <a:prstGeom prst="rect">
            <a:avLst/>
          </a:prstGeom>
          <a:noFill/>
        </p:spPr>
        <p:txBody>
          <a:bodyPr wrap="square" rtlCol="0">
            <a:spAutoFit/>
          </a:bodyPr>
          <a:lstStyle/>
          <a:p>
            <a:r>
              <a:rPr lang="en-US" dirty="0"/>
              <a:t>Components near the sensitive detector often need to have </a:t>
            </a:r>
            <a:r>
              <a:rPr lang="en-US" baseline="30000" dirty="0"/>
              <a:t>232</a:t>
            </a:r>
            <a:r>
              <a:rPr lang="en-US" dirty="0"/>
              <a:t>Th / </a:t>
            </a:r>
            <a:r>
              <a:rPr lang="en-US" baseline="30000" dirty="0"/>
              <a:t>238</a:t>
            </a:r>
            <a:r>
              <a:rPr lang="en-US" dirty="0"/>
              <a:t>U content below 1</a:t>
            </a:r>
            <a:r>
              <a:rPr lang="en-US" baseline="30000" dirty="0"/>
              <a:t>(fused silica)</a:t>
            </a:r>
            <a:r>
              <a:rPr lang="en-US" dirty="0"/>
              <a:t>, 0.1, 0.01</a:t>
            </a:r>
            <a:r>
              <a:rPr lang="en-US" baseline="30000" dirty="0"/>
              <a:t>(copper) </a:t>
            </a:r>
            <a:r>
              <a:rPr lang="en-US" dirty="0"/>
              <a:t>ppt. What are the corresponding decay rates?</a:t>
            </a:r>
            <a:endParaRPr lang="en-US" baseline="30000" dirty="0"/>
          </a:p>
        </p:txBody>
      </p:sp>
      <p:graphicFrame>
        <p:nvGraphicFramePr>
          <p:cNvPr id="7" name="Table 6">
            <a:extLst>
              <a:ext uri="{FF2B5EF4-FFF2-40B4-BE49-F238E27FC236}">
                <a16:creationId xmlns:a16="http://schemas.microsoft.com/office/drawing/2014/main" id="{AA2452BF-8161-4289-BFFE-69CB8FED80A3}"/>
              </a:ext>
            </a:extLst>
          </p:cNvPr>
          <p:cNvGraphicFramePr>
            <a:graphicFrameLocks noGrp="1"/>
          </p:cNvGraphicFramePr>
          <p:nvPr>
            <p:extLst/>
          </p:nvPr>
        </p:nvGraphicFramePr>
        <p:xfrm>
          <a:off x="387804" y="2517020"/>
          <a:ext cx="6580415" cy="2478405"/>
        </p:xfrm>
        <a:graphic>
          <a:graphicData uri="http://schemas.openxmlformats.org/drawingml/2006/table">
            <a:tbl>
              <a:tblPr firstRow="1" bandRow="1">
                <a:tableStyleId>{5C22544A-7EE6-4342-B048-85BDC9FD1C3A}</a:tableStyleId>
              </a:tblPr>
              <a:tblGrid>
                <a:gridCol w="1022381">
                  <a:extLst>
                    <a:ext uri="{9D8B030D-6E8A-4147-A177-3AD203B41FA5}">
                      <a16:colId xmlns:a16="http://schemas.microsoft.com/office/drawing/2014/main" val="1070600716"/>
                    </a:ext>
                  </a:extLst>
                </a:gridCol>
                <a:gridCol w="1185962">
                  <a:extLst>
                    <a:ext uri="{9D8B030D-6E8A-4147-A177-3AD203B41FA5}">
                      <a16:colId xmlns:a16="http://schemas.microsoft.com/office/drawing/2014/main" val="474677921"/>
                    </a:ext>
                  </a:extLst>
                </a:gridCol>
                <a:gridCol w="1461504">
                  <a:extLst>
                    <a:ext uri="{9D8B030D-6E8A-4147-A177-3AD203B41FA5}">
                      <a16:colId xmlns:a16="http://schemas.microsoft.com/office/drawing/2014/main" val="2524131004"/>
                    </a:ext>
                  </a:extLst>
                </a:gridCol>
                <a:gridCol w="1397444">
                  <a:extLst>
                    <a:ext uri="{9D8B030D-6E8A-4147-A177-3AD203B41FA5}">
                      <a16:colId xmlns:a16="http://schemas.microsoft.com/office/drawing/2014/main" val="1568228064"/>
                    </a:ext>
                  </a:extLst>
                </a:gridCol>
                <a:gridCol w="1513124">
                  <a:extLst>
                    <a:ext uri="{9D8B030D-6E8A-4147-A177-3AD203B41FA5}">
                      <a16:colId xmlns:a16="http://schemas.microsoft.com/office/drawing/2014/main" val="4129208490"/>
                    </a:ext>
                  </a:extLst>
                </a:gridCol>
              </a:tblGrid>
              <a:tr h="531495">
                <a:tc>
                  <a:txBody>
                    <a:bodyPr/>
                    <a:lstStyle/>
                    <a:p>
                      <a:r>
                        <a:rPr lang="en-US" sz="1000" dirty="0"/>
                        <a:t>Nuclide</a:t>
                      </a:r>
                    </a:p>
                  </a:txBody>
                  <a:tcPr marL="68580" marR="68580" marT="34290" marB="34290"/>
                </a:tc>
                <a:tc>
                  <a:txBody>
                    <a:bodyPr/>
                    <a:lstStyle/>
                    <a:p>
                      <a:r>
                        <a:rPr lang="en-US" sz="1000" dirty="0"/>
                        <a:t>Concentration [ppt]</a:t>
                      </a:r>
                    </a:p>
                  </a:txBody>
                  <a:tcPr marL="68580" marR="68580" marT="34290" marB="34290"/>
                </a:tc>
                <a:tc>
                  <a:txBody>
                    <a:bodyPr/>
                    <a:lstStyle/>
                    <a:p>
                      <a:r>
                        <a:rPr lang="en-US" sz="1000" dirty="0"/>
                        <a:t>Specific activity [decays/(</a:t>
                      </a:r>
                      <a:r>
                        <a:rPr lang="en-US" sz="1000" dirty="0" err="1"/>
                        <a:t>day</a:t>
                      </a:r>
                      <a:r>
                        <a:rPr lang="en-US" sz="1000" dirty="0" err="1">
                          <a:latin typeface="Calibri" panose="020F0502020204030204" pitchFamily="34" charset="0"/>
                          <a:ea typeface="Calibri" panose="020F0502020204030204" pitchFamily="34" charset="0"/>
                          <a:cs typeface="Calibri" panose="020F0502020204030204" pitchFamily="34" charset="0"/>
                        </a:rPr>
                        <a:t>·kg</a:t>
                      </a:r>
                      <a:r>
                        <a:rPr lang="en-US" sz="1000" dirty="0">
                          <a:latin typeface="Calibri" panose="020F0502020204030204" pitchFamily="34" charset="0"/>
                          <a:ea typeface="Calibri" panose="020F0502020204030204" pitchFamily="34" charset="0"/>
                          <a:cs typeface="Calibri" panose="020F0502020204030204" pitchFamily="34" charset="0"/>
                        </a:rPr>
                        <a:t>]</a:t>
                      </a:r>
                      <a:endParaRPr lang="en-US" sz="1000" dirty="0"/>
                    </a:p>
                  </a:txBody>
                  <a:tcPr marL="68580" marR="68580" marT="34290" marB="34290"/>
                </a:tc>
                <a:tc>
                  <a:txBody>
                    <a:bodyPr/>
                    <a:lstStyle/>
                    <a:p>
                      <a:r>
                        <a:rPr lang="en-US" sz="1000" dirty="0"/>
                        <a:t>Average time [days] between decays for 1 kg sample</a:t>
                      </a:r>
                    </a:p>
                  </a:txBody>
                  <a:tcPr marL="68580" marR="68580" marT="34290" marB="34290"/>
                </a:tc>
                <a:tc>
                  <a:txBody>
                    <a:bodyPr/>
                    <a:lstStyle/>
                    <a:p>
                      <a:r>
                        <a:rPr lang="en-US" sz="1000" dirty="0"/>
                        <a:t>Number of atoms in 1 g sample</a:t>
                      </a:r>
                    </a:p>
                  </a:txBody>
                  <a:tcPr marL="68580" marR="68580" marT="34290" marB="34290"/>
                </a:tc>
                <a:extLst>
                  <a:ext uri="{0D108BD9-81ED-4DB2-BD59-A6C34878D82A}">
                    <a16:rowId xmlns:a16="http://schemas.microsoft.com/office/drawing/2014/main" val="2422391841"/>
                  </a:ext>
                </a:extLst>
              </a:tr>
              <a:tr h="278130">
                <a:tc>
                  <a:txBody>
                    <a:bodyPr/>
                    <a:lstStyle/>
                    <a:p>
                      <a:r>
                        <a:rPr lang="en-US" sz="1000" baseline="30000" dirty="0"/>
                        <a:t>232</a:t>
                      </a:r>
                      <a:r>
                        <a:rPr lang="en-US" sz="1000" dirty="0"/>
                        <a:t>Th</a:t>
                      </a:r>
                    </a:p>
                  </a:txBody>
                  <a:tcPr marL="68580" marR="68580" marT="34290" marB="34290"/>
                </a:tc>
                <a:tc>
                  <a:txBody>
                    <a:bodyPr/>
                    <a:lstStyle/>
                    <a:p>
                      <a:r>
                        <a:rPr lang="en-US" sz="1000" dirty="0"/>
                        <a:t>1</a:t>
                      </a:r>
                    </a:p>
                  </a:txBody>
                  <a:tcPr marL="68580" marR="68580" marT="34290" marB="34290"/>
                </a:tc>
                <a:tc>
                  <a:txBody>
                    <a:bodyPr/>
                    <a:lstStyle/>
                    <a:p>
                      <a:r>
                        <a:rPr lang="en-US" sz="1000" dirty="0"/>
                        <a:t>0.35</a:t>
                      </a:r>
                    </a:p>
                  </a:txBody>
                  <a:tcPr marL="68580" marR="68580" marT="34290" marB="34290"/>
                </a:tc>
                <a:tc>
                  <a:txBody>
                    <a:bodyPr/>
                    <a:lstStyle/>
                    <a:p>
                      <a:r>
                        <a:rPr lang="en-US" sz="1000" dirty="0"/>
                        <a:t>2.9</a:t>
                      </a:r>
                    </a:p>
                  </a:txBody>
                  <a:tcPr marL="68580" marR="68580" marT="34290" marB="34290"/>
                </a:tc>
                <a:tc>
                  <a:txBody>
                    <a:bodyPr/>
                    <a:lstStyle/>
                    <a:p>
                      <a:r>
                        <a:rPr lang="en-US" sz="1000" dirty="0"/>
                        <a:t>2.6</a:t>
                      </a:r>
                      <a:r>
                        <a:rPr lang="en-US" sz="1000" dirty="0">
                          <a:latin typeface="Calibri" panose="020F0502020204030204" pitchFamily="34" charset="0"/>
                          <a:ea typeface="Calibri" panose="020F0502020204030204" pitchFamily="34" charset="0"/>
                          <a:cs typeface="Calibri" panose="020F0502020204030204" pitchFamily="34" charset="0"/>
                        </a:rPr>
                        <a:t>·</a:t>
                      </a:r>
                      <a:r>
                        <a:rPr lang="en-US" sz="1000" dirty="0">
                          <a:latin typeface="+mn-lt"/>
                          <a:ea typeface="Calibri" panose="020F0502020204030204" pitchFamily="34" charset="0"/>
                          <a:cs typeface="Calibri" panose="020F0502020204030204" pitchFamily="34" charset="0"/>
                        </a:rPr>
                        <a:t>10</a:t>
                      </a:r>
                      <a:r>
                        <a:rPr lang="en-US" sz="1000" baseline="30000" dirty="0">
                          <a:latin typeface="+mn-lt"/>
                          <a:ea typeface="Calibri" panose="020F0502020204030204" pitchFamily="34" charset="0"/>
                          <a:cs typeface="Calibri" panose="020F0502020204030204" pitchFamily="34" charset="0"/>
                        </a:rPr>
                        <a:t>9</a:t>
                      </a:r>
                      <a:endParaRPr lang="en-US" sz="1000" baseline="30000" dirty="0"/>
                    </a:p>
                  </a:txBody>
                  <a:tcPr marL="68580" marR="68580" marT="34290" marB="34290"/>
                </a:tc>
                <a:extLst>
                  <a:ext uri="{0D108BD9-81ED-4DB2-BD59-A6C34878D82A}">
                    <a16:rowId xmlns:a16="http://schemas.microsoft.com/office/drawing/2014/main" val="3380115764"/>
                  </a:ext>
                </a:extLst>
              </a:tr>
              <a:tr h="278130">
                <a:tc>
                  <a:txBody>
                    <a:bodyPr/>
                    <a:lstStyle/>
                    <a:p>
                      <a:endParaRPr lang="en-US" sz="1000" dirty="0"/>
                    </a:p>
                  </a:txBody>
                  <a:tcPr marL="68580" marR="68580" marT="34290" marB="34290"/>
                </a:tc>
                <a:tc>
                  <a:txBody>
                    <a:bodyPr/>
                    <a:lstStyle/>
                    <a:p>
                      <a:r>
                        <a:rPr lang="en-US" sz="1000" dirty="0"/>
                        <a:t>0.1</a:t>
                      </a:r>
                    </a:p>
                  </a:txBody>
                  <a:tcPr marL="68580" marR="68580" marT="34290" marB="34290"/>
                </a:tc>
                <a:tc>
                  <a:txBody>
                    <a:bodyPr/>
                    <a:lstStyle/>
                    <a:p>
                      <a:r>
                        <a:rPr lang="en-US" sz="1000" dirty="0"/>
                        <a:t>0.035</a:t>
                      </a:r>
                    </a:p>
                  </a:txBody>
                  <a:tcPr marL="68580" marR="68580" marT="34290" marB="34290"/>
                </a:tc>
                <a:tc>
                  <a:txBody>
                    <a:bodyPr/>
                    <a:lstStyle/>
                    <a:p>
                      <a:r>
                        <a:rPr lang="en-US" sz="1000" dirty="0"/>
                        <a:t>29</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2.6</a:t>
                      </a:r>
                      <a:r>
                        <a:rPr lang="en-US" sz="1000" dirty="0">
                          <a:latin typeface="Calibri" panose="020F0502020204030204" pitchFamily="34" charset="0"/>
                          <a:ea typeface="Calibri" panose="020F0502020204030204" pitchFamily="34" charset="0"/>
                          <a:cs typeface="Calibri" panose="020F0502020204030204" pitchFamily="34" charset="0"/>
                        </a:rPr>
                        <a:t>·</a:t>
                      </a:r>
                      <a:r>
                        <a:rPr lang="en-US" sz="1000" dirty="0">
                          <a:latin typeface="+mn-lt"/>
                          <a:ea typeface="Calibri" panose="020F0502020204030204" pitchFamily="34" charset="0"/>
                          <a:cs typeface="Calibri" panose="020F0502020204030204" pitchFamily="34" charset="0"/>
                        </a:rPr>
                        <a:t>10</a:t>
                      </a:r>
                      <a:r>
                        <a:rPr lang="en-US" sz="1000" baseline="30000" dirty="0">
                          <a:latin typeface="+mn-lt"/>
                          <a:ea typeface="Calibri" panose="020F0502020204030204" pitchFamily="34" charset="0"/>
                          <a:cs typeface="Calibri" panose="020F0502020204030204" pitchFamily="34" charset="0"/>
                        </a:rPr>
                        <a:t>8</a:t>
                      </a:r>
                      <a:endParaRPr lang="en-US" sz="1000" baseline="30000" dirty="0"/>
                    </a:p>
                  </a:txBody>
                  <a:tcPr marL="68580" marR="68580" marT="34290" marB="34290"/>
                </a:tc>
                <a:extLst>
                  <a:ext uri="{0D108BD9-81ED-4DB2-BD59-A6C34878D82A}">
                    <a16:rowId xmlns:a16="http://schemas.microsoft.com/office/drawing/2014/main" val="689152020"/>
                  </a:ext>
                </a:extLst>
              </a:tr>
              <a:tr h="278130">
                <a:tc>
                  <a:txBody>
                    <a:bodyPr/>
                    <a:lstStyle/>
                    <a:p>
                      <a:endParaRPr lang="en-US" sz="1000" dirty="0"/>
                    </a:p>
                  </a:txBody>
                  <a:tcPr marL="68580" marR="68580" marT="34290" marB="34290"/>
                </a:tc>
                <a:tc>
                  <a:txBody>
                    <a:bodyPr/>
                    <a:lstStyle/>
                    <a:p>
                      <a:r>
                        <a:rPr lang="en-US" sz="1000" dirty="0"/>
                        <a:t>0.01</a:t>
                      </a:r>
                    </a:p>
                  </a:txBody>
                  <a:tcPr marL="68580" marR="68580" marT="34290" marB="34290"/>
                </a:tc>
                <a:tc>
                  <a:txBody>
                    <a:bodyPr/>
                    <a:lstStyle/>
                    <a:p>
                      <a:r>
                        <a:rPr lang="en-US" sz="1000" dirty="0"/>
                        <a:t>0.0035</a:t>
                      </a:r>
                    </a:p>
                  </a:txBody>
                  <a:tcPr marL="68580" marR="68580" marT="34290" marB="34290"/>
                </a:tc>
                <a:tc>
                  <a:txBody>
                    <a:bodyPr/>
                    <a:lstStyle/>
                    <a:p>
                      <a:r>
                        <a:rPr lang="en-US" sz="1000" dirty="0"/>
                        <a:t>285</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2.6</a:t>
                      </a:r>
                      <a:r>
                        <a:rPr lang="en-US" sz="1000" dirty="0">
                          <a:latin typeface="Calibri" panose="020F0502020204030204" pitchFamily="34" charset="0"/>
                          <a:ea typeface="Calibri" panose="020F0502020204030204" pitchFamily="34" charset="0"/>
                          <a:cs typeface="Calibri" panose="020F0502020204030204" pitchFamily="34" charset="0"/>
                        </a:rPr>
                        <a:t>·</a:t>
                      </a:r>
                      <a:r>
                        <a:rPr lang="en-US" sz="1000" dirty="0">
                          <a:latin typeface="+mn-lt"/>
                          <a:ea typeface="Calibri" panose="020F0502020204030204" pitchFamily="34" charset="0"/>
                          <a:cs typeface="Calibri" panose="020F0502020204030204" pitchFamily="34" charset="0"/>
                        </a:rPr>
                        <a:t>10</a:t>
                      </a:r>
                      <a:r>
                        <a:rPr lang="en-US" sz="1000" baseline="30000" dirty="0">
                          <a:latin typeface="+mn-lt"/>
                          <a:ea typeface="Calibri" panose="020F0502020204030204" pitchFamily="34" charset="0"/>
                          <a:cs typeface="Calibri" panose="020F0502020204030204" pitchFamily="34" charset="0"/>
                        </a:rPr>
                        <a:t>7</a:t>
                      </a:r>
                      <a:endParaRPr lang="en-US" sz="1000" baseline="30000" dirty="0"/>
                    </a:p>
                  </a:txBody>
                  <a:tcPr marL="68580" marR="68580" marT="34290" marB="34290"/>
                </a:tc>
                <a:extLst>
                  <a:ext uri="{0D108BD9-81ED-4DB2-BD59-A6C34878D82A}">
                    <a16:rowId xmlns:a16="http://schemas.microsoft.com/office/drawing/2014/main" val="412529694"/>
                  </a:ext>
                </a:extLst>
              </a:tr>
              <a:tr h="278130">
                <a:tc>
                  <a:txBody>
                    <a:bodyPr/>
                    <a:lstStyle/>
                    <a:p>
                      <a:r>
                        <a:rPr lang="en-US" sz="1000" baseline="30000" dirty="0"/>
                        <a:t>238</a:t>
                      </a:r>
                      <a:r>
                        <a:rPr lang="en-US" sz="1000" dirty="0"/>
                        <a:t>U</a:t>
                      </a:r>
                    </a:p>
                  </a:txBody>
                  <a:tcPr marL="68580" marR="68580" marT="34290" marB="34290"/>
                </a:tc>
                <a:tc>
                  <a:txBody>
                    <a:bodyPr/>
                    <a:lstStyle/>
                    <a:p>
                      <a:r>
                        <a:rPr lang="en-US" sz="1000" dirty="0"/>
                        <a:t>1</a:t>
                      </a:r>
                    </a:p>
                  </a:txBody>
                  <a:tcPr marL="68580" marR="68580" marT="34290" marB="34290"/>
                </a:tc>
                <a:tc>
                  <a:txBody>
                    <a:bodyPr/>
                    <a:lstStyle/>
                    <a:p>
                      <a:r>
                        <a:rPr lang="en-US" sz="1000" dirty="0"/>
                        <a:t>1.1</a:t>
                      </a:r>
                    </a:p>
                  </a:txBody>
                  <a:tcPr marL="68580" marR="68580" marT="34290" marB="34290"/>
                </a:tc>
                <a:tc>
                  <a:txBody>
                    <a:bodyPr/>
                    <a:lstStyle/>
                    <a:p>
                      <a:r>
                        <a:rPr lang="en-US" sz="1000" dirty="0"/>
                        <a:t>0.94</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2.5</a:t>
                      </a:r>
                      <a:r>
                        <a:rPr lang="en-US" sz="1000" dirty="0">
                          <a:latin typeface="Calibri" panose="020F0502020204030204" pitchFamily="34" charset="0"/>
                          <a:ea typeface="Calibri" panose="020F0502020204030204" pitchFamily="34" charset="0"/>
                          <a:cs typeface="Calibri" panose="020F0502020204030204" pitchFamily="34" charset="0"/>
                        </a:rPr>
                        <a:t>·</a:t>
                      </a:r>
                      <a:r>
                        <a:rPr lang="en-US" sz="1000" dirty="0">
                          <a:latin typeface="+mn-lt"/>
                          <a:ea typeface="Calibri" panose="020F0502020204030204" pitchFamily="34" charset="0"/>
                          <a:cs typeface="Calibri" panose="020F0502020204030204" pitchFamily="34" charset="0"/>
                        </a:rPr>
                        <a:t>10</a:t>
                      </a:r>
                      <a:r>
                        <a:rPr lang="en-US" sz="1000" baseline="30000" dirty="0">
                          <a:latin typeface="+mn-lt"/>
                          <a:ea typeface="Calibri" panose="020F0502020204030204" pitchFamily="34" charset="0"/>
                          <a:cs typeface="Calibri" panose="020F0502020204030204" pitchFamily="34" charset="0"/>
                        </a:rPr>
                        <a:t>9</a:t>
                      </a:r>
                      <a:endParaRPr lang="en-US" sz="1000" baseline="30000" dirty="0"/>
                    </a:p>
                  </a:txBody>
                  <a:tcPr marL="68580" marR="68580" marT="34290" marB="34290"/>
                </a:tc>
                <a:extLst>
                  <a:ext uri="{0D108BD9-81ED-4DB2-BD59-A6C34878D82A}">
                    <a16:rowId xmlns:a16="http://schemas.microsoft.com/office/drawing/2014/main" val="2415570831"/>
                  </a:ext>
                </a:extLst>
              </a:tr>
              <a:tr h="278130">
                <a:tc>
                  <a:txBody>
                    <a:bodyPr/>
                    <a:lstStyle/>
                    <a:p>
                      <a:endParaRPr lang="en-US" sz="1000" dirty="0"/>
                    </a:p>
                  </a:txBody>
                  <a:tcPr marL="68580" marR="68580" marT="34290" marB="34290"/>
                </a:tc>
                <a:tc>
                  <a:txBody>
                    <a:bodyPr/>
                    <a:lstStyle/>
                    <a:p>
                      <a:r>
                        <a:rPr lang="en-US" sz="1000" dirty="0"/>
                        <a:t>0.1</a:t>
                      </a:r>
                    </a:p>
                  </a:txBody>
                  <a:tcPr marL="68580" marR="68580" marT="34290" marB="34290"/>
                </a:tc>
                <a:tc>
                  <a:txBody>
                    <a:bodyPr/>
                    <a:lstStyle/>
                    <a:p>
                      <a:r>
                        <a:rPr lang="en-US" sz="1000" dirty="0"/>
                        <a:t>0.11</a:t>
                      </a:r>
                    </a:p>
                  </a:txBody>
                  <a:tcPr marL="68580" marR="68580" marT="34290" marB="34290"/>
                </a:tc>
                <a:tc>
                  <a:txBody>
                    <a:bodyPr/>
                    <a:lstStyle/>
                    <a:p>
                      <a:r>
                        <a:rPr lang="en-US" sz="1000" dirty="0"/>
                        <a:t>9.4</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2.5</a:t>
                      </a:r>
                      <a:r>
                        <a:rPr lang="en-US" sz="1000" dirty="0">
                          <a:latin typeface="Calibri" panose="020F0502020204030204" pitchFamily="34" charset="0"/>
                          <a:ea typeface="Calibri" panose="020F0502020204030204" pitchFamily="34" charset="0"/>
                          <a:cs typeface="Calibri" panose="020F0502020204030204" pitchFamily="34" charset="0"/>
                        </a:rPr>
                        <a:t>·</a:t>
                      </a:r>
                      <a:r>
                        <a:rPr lang="en-US" sz="1000" dirty="0">
                          <a:latin typeface="+mn-lt"/>
                          <a:ea typeface="Calibri" panose="020F0502020204030204" pitchFamily="34" charset="0"/>
                          <a:cs typeface="Calibri" panose="020F0502020204030204" pitchFamily="34" charset="0"/>
                        </a:rPr>
                        <a:t>10</a:t>
                      </a:r>
                      <a:r>
                        <a:rPr lang="en-US" sz="1000" baseline="30000" dirty="0">
                          <a:latin typeface="+mn-lt"/>
                          <a:ea typeface="Calibri" panose="020F0502020204030204" pitchFamily="34" charset="0"/>
                          <a:cs typeface="Calibri" panose="020F0502020204030204" pitchFamily="34" charset="0"/>
                        </a:rPr>
                        <a:t>8</a:t>
                      </a:r>
                      <a:endParaRPr lang="en-US" sz="1000" baseline="30000" dirty="0"/>
                    </a:p>
                  </a:txBody>
                  <a:tcPr marL="68580" marR="68580" marT="34290" marB="34290"/>
                </a:tc>
                <a:extLst>
                  <a:ext uri="{0D108BD9-81ED-4DB2-BD59-A6C34878D82A}">
                    <a16:rowId xmlns:a16="http://schemas.microsoft.com/office/drawing/2014/main" val="4158443843"/>
                  </a:ext>
                </a:extLst>
              </a:tr>
              <a:tr h="278130">
                <a:tc>
                  <a:txBody>
                    <a:bodyPr/>
                    <a:lstStyle/>
                    <a:p>
                      <a:endParaRPr lang="en-US" sz="1000" dirty="0"/>
                    </a:p>
                  </a:txBody>
                  <a:tcPr marL="68580" marR="68580" marT="34290" marB="34290"/>
                </a:tc>
                <a:tc>
                  <a:txBody>
                    <a:bodyPr/>
                    <a:lstStyle/>
                    <a:p>
                      <a:r>
                        <a:rPr lang="en-US" sz="1000" dirty="0"/>
                        <a:t>0.01</a:t>
                      </a:r>
                    </a:p>
                  </a:txBody>
                  <a:tcPr marL="68580" marR="68580" marT="34290" marB="34290"/>
                </a:tc>
                <a:tc>
                  <a:txBody>
                    <a:bodyPr/>
                    <a:lstStyle/>
                    <a:p>
                      <a:r>
                        <a:rPr lang="en-US" sz="1000" dirty="0"/>
                        <a:t>0.011</a:t>
                      </a:r>
                    </a:p>
                  </a:txBody>
                  <a:tcPr marL="68580" marR="68580" marT="34290" marB="34290"/>
                </a:tc>
                <a:tc>
                  <a:txBody>
                    <a:bodyPr/>
                    <a:lstStyle/>
                    <a:p>
                      <a:r>
                        <a:rPr lang="en-US" sz="1000" dirty="0"/>
                        <a:t>94</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2.5</a:t>
                      </a:r>
                      <a:r>
                        <a:rPr lang="en-US" sz="1000" dirty="0">
                          <a:latin typeface="Calibri" panose="020F0502020204030204" pitchFamily="34" charset="0"/>
                          <a:ea typeface="Calibri" panose="020F0502020204030204" pitchFamily="34" charset="0"/>
                          <a:cs typeface="Calibri" panose="020F0502020204030204" pitchFamily="34" charset="0"/>
                        </a:rPr>
                        <a:t>·</a:t>
                      </a:r>
                      <a:r>
                        <a:rPr lang="en-US" sz="1000" dirty="0">
                          <a:latin typeface="+mn-lt"/>
                          <a:ea typeface="Calibri" panose="020F0502020204030204" pitchFamily="34" charset="0"/>
                          <a:cs typeface="Calibri" panose="020F0502020204030204" pitchFamily="34" charset="0"/>
                        </a:rPr>
                        <a:t>10</a:t>
                      </a:r>
                      <a:r>
                        <a:rPr lang="en-US" sz="1000" baseline="30000" dirty="0">
                          <a:latin typeface="+mn-lt"/>
                          <a:ea typeface="Calibri" panose="020F0502020204030204" pitchFamily="34" charset="0"/>
                          <a:cs typeface="Calibri" panose="020F0502020204030204" pitchFamily="34" charset="0"/>
                        </a:rPr>
                        <a:t>7</a:t>
                      </a:r>
                      <a:endParaRPr lang="en-US" sz="1000" baseline="30000" dirty="0"/>
                    </a:p>
                  </a:txBody>
                  <a:tcPr marL="68580" marR="68580" marT="34290" marB="34290"/>
                </a:tc>
                <a:extLst>
                  <a:ext uri="{0D108BD9-81ED-4DB2-BD59-A6C34878D82A}">
                    <a16:rowId xmlns:a16="http://schemas.microsoft.com/office/drawing/2014/main" val="2372431183"/>
                  </a:ext>
                </a:extLst>
              </a:tr>
              <a:tr h="278130">
                <a:tc>
                  <a:txBody>
                    <a:bodyPr/>
                    <a:lstStyle/>
                    <a:p>
                      <a:r>
                        <a:rPr lang="en-US" sz="1000" baseline="30000" dirty="0"/>
                        <a:t>136</a:t>
                      </a:r>
                      <a:r>
                        <a:rPr lang="en-US" sz="1000" dirty="0"/>
                        <a:t>Xe 2</a:t>
                      </a:r>
                      <a:r>
                        <a:rPr lang="el-GR" sz="1000" dirty="0">
                          <a:latin typeface="Times New Roman" panose="02020603050405020304" pitchFamily="18" charset="0"/>
                          <a:cs typeface="Times New Roman" panose="02020603050405020304" pitchFamily="18" charset="0"/>
                        </a:rPr>
                        <a:t>νββ</a:t>
                      </a:r>
                      <a:endParaRPr lang="en-US" sz="1000" dirty="0"/>
                    </a:p>
                  </a:txBody>
                  <a:tcPr marL="68580" marR="68580" marT="34290" marB="34290"/>
                </a:tc>
                <a:tc>
                  <a:txBody>
                    <a:bodyPr/>
                    <a:lstStyle/>
                    <a:p>
                      <a:r>
                        <a:rPr lang="en-US" sz="1000" dirty="0"/>
                        <a:t>80%</a:t>
                      </a:r>
                    </a:p>
                  </a:txBody>
                  <a:tcPr marL="68580" marR="68580" marT="34290" marB="34290"/>
                </a:tc>
                <a:tc>
                  <a:txBody>
                    <a:bodyPr/>
                    <a:lstStyle/>
                    <a:p>
                      <a:r>
                        <a:rPr lang="en-US" sz="1000" dirty="0"/>
                        <a:t>3.1</a:t>
                      </a:r>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645209795"/>
                  </a:ext>
                </a:extLst>
              </a:tr>
            </a:tbl>
          </a:graphicData>
        </a:graphic>
      </p:graphicFrame>
      <p:sp>
        <p:nvSpPr>
          <p:cNvPr id="9" name="Rectangle 8">
            <a:extLst>
              <a:ext uri="{FF2B5EF4-FFF2-40B4-BE49-F238E27FC236}">
                <a16:creationId xmlns:a16="http://schemas.microsoft.com/office/drawing/2014/main" id="{D702056C-2BCC-4C2D-B57A-321CB8B9EA29}"/>
              </a:ext>
            </a:extLst>
          </p:cNvPr>
          <p:cNvSpPr/>
          <p:nvPr/>
        </p:nvSpPr>
        <p:spPr bwMode="auto">
          <a:xfrm>
            <a:off x="5455084" y="2521202"/>
            <a:ext cx="2853418" cy="2838450"/>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latin typeface="Arial" charset="0"/>
            </a:endParaRPr>
          </a:p>
        </p:txBody>
      </p:sp>
      <p:sp>
        <p:nvSpPr>
          <p:cNvPr id="8" name="TextBox 7">
            <a:extLst>
              <a:ext uri="{FF2B5EF4-FFF2-40B4-BE49-F238E27FC236}">
                <a16:creationId xmlns:a16="http://schemas.microsoft.com/office/drawing/2014/main" id="{105751E5-AC62-4703-954B-7C7E32431D05}"/>
              </a:ext>
            </a:extLst>
          </p:cNvPr>
          <p:cNvSpPr txBox="1"/>
          <p:nvPr/>
        </p:nvSpPr>
        <p:spPr>
          <a:xfrm>
            <a:off x="5455084" y="2576036"/>
            <a:ext cx="3586863" cy="2862322"/>
          </a:xfrm>
          <a:prstGeom prst="rect">
            <a:avLst/>
          </a:prstGeom>
          <a:solidFill>
            <a:schemeClr val="bg1"/>
          </a:solidFill>
          <a:ln>
            <a:noFill/>
          </a:ln>
        </p:spPr>
        <p:txBody>
          <a:bodyPr wrap="square" rtlCol="0">
            <a:spAutoFit/>
          </a:bodyPr>
          <a:lstStyle/>
          <a:p>
            <a:r>
              <a:rPr lang="en-US" dirty="0">
                <a:solidFill>
                  <a:srgbClr val="0000FF"/>
                </a:solidFill>
              </a:rPr>
              <a:t>Decay counting runs out of steam at such small activities, not even considering background.</a:t>
            </a:r>
          </a:p>
          <a:p>
            <a:endParaRPr lang="en-US" dirty="0">
              <a:solidFill>
                <a:srgbClr val="0000FF"/>
              </a:solidFill>
            </a:endParaRPr>
          </a:p>
          <a:p>
            <a:r>
              <a:rPr lang="en-US" dirty="0">
                <a:solidFill>
                  <a:srgbClr val="0000FF"/>
                </a:solidFill>
              </a:rPr>
              <a:t>Making samples much larger is impractical as radiation won’t come out efficiently due to self absorption and diminishing solid angle. Ge detector efficiencies are small.</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D63B52E-643C-4E6F-B38D-79A055275651}"/>
                  </a:ext>
                </a:extLst>
              </p:cNvPr>
              <p:cNvSpPr txBox="1"/>
              <p:nvPr/>
            </p:nvSpPr>
            <p:spPr>
              <a:xfrm>
                <a:off x="7184572" y="2550107"/>
                <a:ext cx="1857375" cy="3416320"/>
              </a:xfrm>
              <a:prstGeom prst="rect">
                <a:avLst/>
              </a:prstGeom>
              <a:solidFill>
                <a:schemeClr val="bg1"/>
              </a:solidFill>
            </p:spPr>
            <p:txBody>
              <a:bodyPr wrap="square" rtlCol="0">
                <a:spAutoFit/>
              </a:bodyPr>
              <a:lstStyle/>
              <a:p>
                <a:r>
                  <a:rPr lang="en-US" dirty="0">
                    <a:solidFill>
                      <a:schemeClr val="accent6">
                        <a:lumMod val="50000"/>
                      </a:schemeClr>
                    </a:solidFill>
                  </a:rPr>
                  <a:t>A relatively large number of atoms contained even in 1000 times smaller sample.</a:t>
                </a:r>
              </a:p>
              <a:p>
                <a:endParaRPr lang="en-US" dirty="0">
                  <a:solidFill>
                    <a:schemeClr val="accent6">
                      <a:lumMod val="50000"/>
                    </a:schemeClr>
                  </a:solidFill>
                </a:endParaRPr>
              </a:p>
              <a:p>
                <a14:m>
                  <m:oMath xmlns:m="http://schemas.openxmlformats.org/officeDocument/2006/math">
                    <m:r>
                      <a:rPr lang="en-US" i="1">
                        <a:solidFill>
                          <a:schemeClr val="accent6">
                            <a:lumMod val="50000"/>
                          </a:schemeClr>
                        </a:solidFill>
                        <a:latin typeface="Cambria Math" panose="02040503050406030204" pitchFamily="18" charset="0"/>
                        <a:ea typeface="Cambria Math" panose="02040503050406030204" pitchFamily="18" charset="0"/>
                      </a:rPr>
                      <m:t>→</m:t>
                    </m:r>
                  </m:oMath>
                </a14:m>
                <a:r>
                  <a:rPr lang="en-US" dirty="0">
                    <a:solidFill>
                      <a:schemeClr val="accent6">
                        <a:lumMod val="50000"/>
                      </a:schemeClr>
                    </a:solidFill>
                  </a:rPr>
                  <a:t> Atom counting is an alternative:</a:t>
                </a:r>
              </a:p>
              <a:p>
                <a:pPr marL="257175" indent="-257175">
                  <a:buFont typeface="Arial" panose="020B0604020202020204" pitchFamily="34" charset="0"/>
                  <a:buChar char="•"/>
                </a:pPr>
                <a:r>
                  <a:rPr lang="en-US" dirty="0">
                    <a:solidFill>
                      <a:schemeClr val="accent6">
                        <a:lumMod val="50000"/>
                      </a:schemeClr>
                    </a:solidFill>
                  </a:rPr>
                  <a:t>ICP-MS</a:t>
                </a:r>
              </a:p>
              <a:p>
                <a:pPr marL="257175" indent="-257175">
                  <a:buFont typeface="Arial" panose="020B0604020202020204" pitchFamily="34" charset="0"/>
                  <a:buChar char="•"/>
                </a:pPr>
                <a:r>
                  <a:rPr lang="en-US" b="1" dirty="0">
                    <a:solidFill>
                      <a:srgbClr val="FF0000"/>
                    </a:solidFill>
                  </a:rPr>
                  <a:t>NAA</a:t>
                </a:r>
              </a:p>
            </p:txBody>
          </p:sp>
        </mc:Choice>
        <mc:Fallback xmlns="">
          <p:sp>
            <p:nvSpPr>
              <p:cNvPr id="10" name="TextBox 9">
                <a:extLst>
                  <a:ext uri="{FF2B5EF4-FFF2-40B4-BE49-F238E27FC236}">
                    <a16:creationId xmlns:a16="http://schemas.microsoft.com/office/drawing/2014/main" id="{7D63B52E-643C-4E6F-B38D-79A055275651}"/>
                  </a:ext>
                </a:extLst>
              </p:cNvPr>
              <p:cNvSpPr txBox="1">
                <a:spLocks noRot="1" noChangeAspect="1" noMove="1" noResize="1" noEditPoints="1" noAdjustHandles="1" noChangeArrowheads="1" noChangeShapeType="1" noTextEdit="1"/>
              </p:cNvSpPr>
              <p:nvPr/>
            </p:nvSpPr>
            <p:spPr>
              <a:xfrm>
                <a:off x="7184572" y="2550107"/>
                <a:ext cx="1857375" cy="3416320"/>
              </a:xfrm>
              <a:prstGeom prst="rect">
                <a:avLst/>
              </a:prstGeom>
              <a:blipFill>
                <a:blip r:embed="rId2"/>
                <a:stretch>
                  <a:fillRect l="-2961" t="-891" r="-2303" b="-1783"/>
                </a:stretch>
              </a:blipFill>
            </p:spPr>
            <p:txBody>
              <a:bodyPr/>
              <a:lstStyle/>
              <a:p>
                <a:r>
                  <a:rPr lang="en-US">
                    <a:noFill/>
                  </a:rPr>
                  <a:t> </a:t>
                </a:r>
              </a:p>
            </p:txBody>
          </p:sp>
        </mc:Fallback>
      </mc:AlternateContent>
    </p:spTree>
    <p:extLst>
      <p:ext uri="{BB962C8B-B14F-4D97-AF65-F5344CB8AC3E}">
        <p14:creationId xmlns:p14="http://schemas.microsoft.com/office/powerpoint/2010/main" val="3105477536"/>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heckerboard(across)">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xit" presetSubtype="10" fill="hold" grpId="1" nodeType="clickEffect">
                                  <p:stCondLst>
                                    <p:cond delay="0"/>
                                  </p:stCondLst>
                                  <p:childTnLst>
                                    <p:animEffect transition="out" filter="checkerboard(across)">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5" presetClass="exit" presetSubtype="10" fill="hold" grpId="1" nodeType="withEffect">
                                  <p:stCondLst>
                                    <p:cond delay="0"/>
                                  </p:stCondLst>
                                  <p:childTnLst>
                                    <p:animEffect transition="out" filter="checkerboard(across)">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P spid="8" grpId="1"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FC5DA-9349-438F-930E-6E61329B9FB6}"/>
              </a:ext>
            </a:extLst>
          </p:cNvPr>
          <p:cNvSpPr>
            <a:spLocks noGrp="1"/>
          </p:cNvSpPr>
          <p:nvPr>
            <p:ph type="title"/>
          </p:nvPr>
        </p:nvSpPr>
        <p:spPr/>
        <p:txBody>
          <a:bodyPr/>
          <a:lstStyle/>
          <a:p>
            <a:r>
              <a:rPr lang="en-US" dirty="0"/>
              <a:t>The problem</a:t>
            </a:r>
          </a:p>
        </p:txBody>
      </p:sp>
      <p:sp>
        <p:nvSpPr>
          <p:cNvPr id="3" name="Date Placeholder 2">
            <a:extLst>
              <a:ext uri="{FF2B5EF4-FFF2-40B4-BE49-F238E27FC236}">
                <a16:creationId xmlns:a16="http://schemas.microsoft.com/office/drawing/2014/main" id="{30E83A58-7A9C-4B00-99B5-8FE276EE47B8}"/>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A02CB35A-42BC-4150-8147-504956DB073E}"/>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F87D4ED2-2C94-4DF0-B9F9-A6BE2A078B27}"/>
              </a:ext>
            </a:extLst>
          </p:cNvPr>
          <p:cNvSpPr>
            <a:spLocks noGrp="1"/>
          </p:cNvSpPr>
          <p:nvPr>
            <p:ph type="sldNum" sz="quarter" idx="12"/>
          </p:nvPr>
        </p:nvSpPr>
        <p:spPr/>
        <p:txBody>
          <a:bodyPr/>
          <a:lstStyle/>
          <a:p>
            <a:pPr>
              <a:defRPr/>
            </a:pPr>
            <a:fld id="{8F831FCA-C7DC-4D33-94BC-0E662C0DA114}" type="slidenum">
              <a:rPr lang="en-US" altLang="en-US" smtClean="0"/>
              <a:pPr>
                <a:defRPr/>
              </a:pPr>
              <a:t>3</a:t>
            </a:fld>
            <a:endParaRPr lang="en-US" altLang="en-US"/>
          </a:p>
        </p:txBody>
      </p:sp>
      <p:sp>
        <p:nvSpPr>
          <p:cNvPr id="11" name="TextBox 10">
            <a:extLst>
              <a:ext uri="{FF2B5EF4-FFF2-40B4-BE49-F238E27FC236}">
                <a16:creationId xmlns:a16="http://schemas.microsoft.com/office/drawing/2014/main" id="{C3975ADF-FE2B-47A2-910E-29D0CCED71C0}"/>
              </a:ext>
            </a:extLst>
          </p:cNvPr>
          <p:cNvSpPr txBox="1"/>
          <p:nvPr/>
        </p:nvSpPr>
        <p:spPr>
          <a:xfrm>
            <a:off x="327401" y="1526300"/>
            <a:ext cx="8559577" cy="3416320"/>
          </a:xfrm>
          <a:prstGeom prst="rect">
            <a:avLst/>
          </a:prstGeom>
          <a:noFill/>
        </p:spPr>
        <p:txBody>
          <a:bodyPr wrap="square" rtlCol="0">
            <a:spAutoFit/>
          </a:bodyPr>
          <a:lstStyle/>
          <a:p>
            <a:r>
              <a:rPr lang="en-US" i="1" dirty="0"/>
              <a:t>Isaac Arnquist </a:t>
            </a:r>
            <a:r>
              <a:rPr lang="en-US" dirty="0"/>
              <a:t>already introduced the two approaches to the problem:</a:t>
            </a:r>
          </a:p>
          <a:p>
            <a:endParaRPr lang="en-US" dirty="0"/>
          </a:p>
          <a:p>
            <a:pPr marL="257175" indent="-257175">
              <a:buFont typeface="Arial" panose="020B0604020202020204" pitchFamily="34" charset="0"/>
              <a:buChar char="•"/>
            </a:pPr>
            <a:r>
              <a:rPr lang="en-US" dirty="0"/>
              <a:t>Decay counting: often the most direct approach, results can be interpreted free of assumptions BUT are often not sensitive enough for the most demanding tasks.</a:t>
            </a:r>
            <a:br>
              <a:rPr lang="en-US" dirty="0"/>
            </a:br>
            <a:endParaRPr lang="en-US" dirty="0"/>
          </a:p>
          <a:p>
            <a:pPr marL="257175" indent="-257175">
              <a:buFont typeface="Arial" panose="020B0604020202020204" pitchFamily="34" charset="0"/>
              <a:buChar char="•"/>
            </a:pPr>
            <a:r>
              <a:rPr lang="en-US" dirty="0"/>
              <a:t>Atom counting: sensitive enough for even the most challenging sample BUT often requires </a:t>
            </a:r>
            <a:r>
              <a:rPr lang="en-US" u="sng" dirty="0"/>
              <a:t>assumptions</a:t>
            </a:r>
            <a:r>
              <a:rPr lang="en-US" dirty="0"/>
              <a:t> on decay chain equilibrium to be useful for background estimation (see </a:t>
            </a:r>
            <a:r>
              <a:rPr lang="en-US" i="1" dirty="0"/>
              <a:t>Tyler </a:t>
            </a:r>
            <a:r>
              <a:rPr lang="en-US" i="1" dirty="0" err="1"/>
              <a:t>Schlieder’s</a:t>
            </a:r>
            <a:r>
              <a:rPr lang="en-US" i="1" dirty="0"/>
              <a:t> </a:t>
            </a:r>
            <a:r>
              <a:rPr lang="en-US" dirty="0"/>
              <a:t>talk). Two principal approaches:</a:t>
            </a:r>
          </a:p>
          <a:p>
            <a:pPr marL="257175" indent="-257175">
              <a:buFont typeface="Arial" panose="020B0604020202020204" pitchFamily="34" charset="0"/>
              <a:buChar char="•"/>
            </a:pPr>
            <a:endParaRPr lang="en-US" dirty="0"/>
          </a:p>
          <a:p>
            <a:pPr marL="600075" lvl="1" indent="-257175">
              <a:buFont typeface="Courier New" panose="02070309020205020404" pitchFamily="49" charset="0"/>
              <a:buChar char="o"/>
            </a:pPr>
            <a:r>
              <a:rPr lang="en-US" dirty="0"/>
              <a:t>ICPM-MS (see </a:t>
            </a:r>
            <a:r>
              <a:rPr lang="en-US" i="1" dirty="0"/>
              <a:t>Isaac </a:t>
            </a:r>
            <a:r>
              <a:rPr lang="en-US" i="1" dirty="0" err="1"/>
              <a:t>Arnquist’s</a:t>
            </a:r>
            <a:r>
              <a:rPr lang="en-US" i="1" dirty="0"/>
              <a:t> </a:t>
            </a:r>
            <a:r>
              <a:rPr lang="en-US" dirty="0"/>
              <a:t>and </a:t>
            </a:r>
            <a:r>
              <a:rPr lang="en-US" i="1" dirty="0"/>
              <a:t>Laura Cid-Barrio’s</a:t>
            </a:r>
            <a:r>
              <a:rPr lang="en-US" dirty="0"/>
              <a:t> talks) </a:t>
            </a:r>
          </a:p>
          <a:p>
            <a:pPr marL="600075" lvl="1" indent="-257175">
              <a:buFont typeface="Courier New" panose="02070309020205020404" pitchFamily="49" charset="0"/>
              <a:buChar char="o"/>
            </a:pPr>
            <a:r>
              <a:rPr lang="en-US" dirty="0"/>
              <a:t>Neutron Activation Analysis (NAA)</a:t>
            </a:r>
          </a:p>
        </p:txBody>
      </p:sp>
      <p:sp>
        <p:nvSpPr>
          <p:cNvPr id="12" name="TextBox 11">
            <a:extLst>
              <a:ext uri="{FF2B5EF4-FFF2-40B4-BE49-F238E27FC236}">
                <a16:creationId xmlns:a16="http://schemas.microsoft.com/office/drawing/2014/main" id="{3B69C4A6-587E-4C97-8873-BF62C7A52944}"/>
              </a:ext>
            </a:extLst>
          </p:cNvPr>
          <p:cNvSpPr txBox="1"/>
          <p:nvPr/>
        </p:nvSpPr>
        <p:spPr>
          <a:xfrm>
            <a:off x="631431" y="5051280"/>
            <a:ext cx="8348225" cy="646331"/>
          </a:xfrm>
          <a:prstGeom prst="rect">
            <a:avLst/>
          </a:prstGeom>
          <a:noFill/>
        </p:spPr>
        <p:txBody>
          <a:bodyPr wrap="square" rtlCol="0">
            <a:spAutoFit/>
          </a:bodyPr>
          <a:lstStyle/>
          <a:p>
            <a:r>
              <a:rPr lang="en-US" dirty="0">
                <a:solidFill>
                  <a:srgbClr val="0000FF"/>
                </a:solidFill>
              </a:rPr>
              <a:t>Using both approaches as needed worked well for a number of previous experiments: KamLAND, EXO-200, LZ and others</a:t>
            </a:r>
          </a:p>
        </p:txBody>
      </p:sp>
    </p:spTree>
    <p:extLst>
      <p:ext uri="{BB962C8B-B14F-4D97-AF65-F5344CB8AC3E}">
        <p14:creationId xmlns:p14="http://schemas.microsoft.com/office/powerpoint/2010/main" val="304133270"/>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A7F45000-84E2-43A3-AAB3-83423D5D80AA}"/>
                  </a:ext>
                </a:extLst>
              </p:cNvPr>
              <p:cNvGraphicFramePr>
                <a:graphicFrameLocks noGrp="1"/>
              </p:cNvGraphicFramePr>
              <p:nvPr>
                <p:extLst/>
              </p:nvPr>
            </p:nvGraphicFramePr>
            <p:xfrm>
              <a:off x="378297" y="1605140"/>
              <a:ext cx="6361321" cy="2896647"/>
            </p:xfrm>
            <a:graphic>
              <a:graphicData uri="http://schemas.openxmlformats.org/drawingml/2006/table">
                <a:tbl>
                  <a:tblPr firstRow="1" bandRow="1">
                    <a:tableStyleId>{5C22544A-7EE6-4342-B048-85BDC9FD1C3A}</a:tableStyleId>
                  </a:tblPr>
                  <a:tblGrid>
                    <a:gridCol w="3903872">
                      <a:extLst>
                        <a:ext uri="{9D8B030D-6E8A-4147-A177-3AD203B41FA5}">
                          <a16:colId xmlns:a16="http://schemas.microsoft.com/office/drawing/2014/main" val="704270631"/>
                        </a:ext>
                      </a:extLst>
                    </a:gridCol>
                    <a:gridCol w="1351189">
                      <a:extLst>
                        <a:ext uri="{9D8B030D-6E8A-4147-A177-3AD203B41FA5}">
                          <a16:colId xmlns:a16="http://schemas.microsoft.com/office/drawing/2014/main" val="1155866725"/>
                        </a:ext>
                      </a:extLst>
                    </a:gridCol>
                    <a:gridCol w="1106260">
                      <a:extLst>
                        <a:ext uri="{9D8B030D-6E8A-4147-A177-3AD203B41FA5}">
                          <a16:colId xmlns:a16="http://schemas.microsoft.com/office/drawing/2014/main" val="2817246442"/>
                        </a:ext>
                      </a:extLst>
                    </a:gridCol>
                  </a:tblGrid>
                  <a:tr h="531495">
                    <a:tc>
                      <a:txBody>
                        <a:bodyPr/>
                        <a:lstStyle/>
                        <a:p>
                          <a:r>
                            <a:rPr lang="en-US" sz="1000" dirty="0"/>
                            <a:t>Reaction</a:t>
                          </a:r>
                        </a:p>
                      </a:txBody>
                      <a:tcPr marL="68580" marR="68580" marT="34290" marB="34290"/>
                    </a:tc>
                    <a:tc>
                      <a:txBody>
                        <a:bodyPr/>
                        <a:lstStyle/>
                        <a:p>
                          <a:r>
                            <a:rPr lang="en-US" sz="1000" dirty="0"/>
                            <a:t>Boost </a:t>
                          </a:r>
                          <a14:m>
                            <m:oMath xmlns:m="http://schemas.openxmlformats.org/officeDocument/2006/math">
                              <m:f>
                                <m:fPr>
                                  <m:type m:val="lin"/>
                                  <m:ctrlPr>
                                    <a:rPr lang="en-US" sz="1000" i="1" smtClean="0">
                                      <a:latin typeface="Cambria Math" panose="02040503050406030204" pitchFamily="18" charset="0"/>
                                    </a:rPr>
                                  </m:ctrlPr>
                                </m:fPr>
                                <m:num>
                                  <m:sSub>
                                    <m:sSubPr>
                                      <m:ctrlPr>
                                        <a:rPr lang="en-US" sz="1000" i="1" smtClean="0">
                                          <a:latin typeface="Cambria Math" panose="02040503050406030204" pitchFamily="18" charset="0"/>
                                        </a:rPr>
                                      </m:ctrlPr>
                                    </m:sSubPr>
                                    <m:e>
                                      <m:r>
                                        <a:rPr lang="en-US" sz="1000" i="1" smtClean="0">
                                          <a:latin typeface="Cambria Math" panose="02040503050406030204" pitchFamily="18" charset="0"/>
                                          <a:ea typeface="Cambria Math" panose="02040503050406030204" pitchFamily="18" charset="0"/>
                                        </a:rPr>
                                        <m:t>𝝉</m:t>
                                      </m:r>
                                    </m:e>
                                    <m:sub>
                                      <m:r>
                                        <a:rPr lang="en-US" sz="1000" b="1" i="1" smtClean="0">
                                          <a:latin typeface="Cambria Math" panose="02040503050406030204" pitchFamily="18" charset="0"/>
                                        </a:rPr>
                                        <m:t>𝒕𝒂𝒓𝒈𝒆𝒕</m:t>
                                      </m:r>
                                    </m:sub>
                                  </m:sSub>
                                </m:num>
                                <m:den>
                                  <m:sSub>
                                    <m:sSubPr>
                                      <m:ctrlPr>
                                        <a:rPr lang="en-US" sz="1000" i="1" smtClean="0">
                                          <a:latin typeface="Cambria Math" panose="02040503050406030204" pitchFamily="18" charset="0"/>
                                        </a:rPr>
                                      </m:ctrlPr>
                                    </m:sSubPr>
                                    <m:e>
                                      <m:r>
                                        <a:rPr lang="en-US" sz="1000" i="1" smtClean="0">
                                          <a:latin typeface="Cambria Math" panose="02040503050406030204" pitchFamily="18" charset="0"/>
                                          <a:ea typeface="Cambria Math" panose="02040503050406030204" pitchFamily="18" charset="0"/>
                                        </a:rPr>
                                        <m:t>𝝉</m:t>
                                      </m:r>
                                    </m:e>
                                    <m:sub>
                                      <m:r>
                                        <a:rPr lang="en-US" sz="1000" b="1" i="1" smtClean="0">
                                          <a:latin typeface="Cambria Math" panose="02040503050406030204" pitchFamily="18" charset="0"/>
                                        </a:rPr>
                                        <m:t>𝒑𝒓𝒐𝒅𝒖𝒄𝒕</m:t>
                                      </m:r>
                                    </m:sub>
                                  </m:sSub>
                                </m:den>
                              </m:f>
                            </m:oMath>
                          </a14:m>
                          <a:endParaRPr lang="en-US" sz="1000" dirty="0"/>
                        </a:p>
                      </a:txBody>
                      <a:tcPr marL="68580" marR="68580" marT="34290" marB="34290"/>
                    </a:tc>
                    <a:tc>
                      <a:txBody>
                        <a:bodyPr/>
                        <a:lstStyle/>
                        <a:p>
                          <a:r>
                            <a:rPr lang="en-US" sz="1000" dirty="0"/>
                            <a:t>Thermal n cross sec [barn]</a:t>
                          </a:r>
                        </a:p>
                      </a:txBody>
                      <a:tcPr marL="68580" marR="68580" marT="34290" marB="34290"/>
                    </a:tc>
                    <a:extLst>
                      <a:ext uri="{0D108BD9-81ED-4DB2-BD59-A6C34878D82A}">
                        <a16:rowId xmlns:a16="http://schemas.microsoft.com/office/drawing/2014/main" val="3474692776"/>
                      </a:ext>
                    </a:extLst>
                  </a:tr>
                  <a:tr h="788384">
                    <a:tc>
                      <a:txBody>
                        <a:bodyPr/>
                        <a:lstStyle/>
                        <a:p>
                          <a:endParaRPr lang="en-US" sz="1000" dirty="0"/>
                        </a:p>
                        <a:p>
                          <a:pPr/>
                          <a14:m>
                            <m:oMathPara xmlns:m="http://schemas.openxmlformats.org/officeDocument/2006/math">
                              <m:oMathParaPr>
                                <m:jc m:val="left"/>
                              </m:oMathParaPr>
                              <m:oMath xmlns:m="http://schemas.openxmlformats.org/officeDocument/2006/math">
                                <m:r>
                                  <a:rPr lang="en-US" sz="1000" b="0" i="1" smtClean="0">
                                    <a:latin typeface="Cambria Math" panose="02040503050406030204" pitchFamily="18" charset="0"/>
                                  </a:rPr>
                                  <m:t>𝑛</m:t>
                                </m:r>
                                <m:r>
                                  <a:rPr lang="en-US" sz="1000" b="0" i="1" smtClean="0">
                                    <a:latin typeface="Cambria Math" panose="02040503050406030204" pitchFamily="18" charset="0"/>
                                  </a:rPr>
                                  <m:t>+</m:t>
                                </m:r>
                                <m:sPre>
                                  <m:sPrePr>
                                    <m:ctrlPr>
                                      <a:rPr lang="en-US" sz="1000" b="0" i="1" smtClean="0">
                                        <a:latin typeface="Cambria Math" panose="02040503050406030204" pitchFamily="18" charset="0"/>
                                      </a:rPr>
                                    </m:ctrlPr>
                                  </m:sPrePr>
                                  <m:sub/>
                                  <m:sup>
                                    <m:r>
                                      <a:rPr lang="en-US" sz="1000" b="0" i="1" smtClean="0">
                                        <a:latin typeface="Cambria Math" panose="02040503050406030204" pitchFamily="18" charset="0"/>
                                      </a:rPr>
                                      <m:t>41</m:t>
                                    </m:r>
                                  </m:sup>
                                  <m:e>
                                    <m:r>
                                      <a:rPr lang="en-US" sz="1000" b="0" i="1" smtClean="0">
                                        <a:latin typeface="Cambria Math" panose="02040503050406030204" pitchFamily="18" charset="0"/>
                                      </a:rPr>
                                      <m:t>𝐾</m:t>
                                    </m:r>
                                  </m:e>
                                </m:sPre>
                                <m:r>
                                  <a:rPr lang="en-US" sz="1000" i="1" smtClean="0">
                                    <a:latin typeface="Cambria Math" panose="02040503050406030204" pitchFamily="18" charset="0"/>
                                    <a:ea typeface="Cambria Math" panose="02040503050406030204" pitchFamily="18" charset="0"/>
                                  </a:rPr>
                                  <m:t>→</m:t>
                                </m:r>
                                <m:sPre>
                                  <m:sPrePr>
                                    <m:ctrlPr>
                                      <a:rPr lang="en-US" sz="1000" i="1" smtClean="0">
                                        <a:latin typeface="Cambria Math" panose="02040503050406030204" pitchFamily="18" charset="0"/>
                                        <a:ea typeface="Cambria Math" panose="02040503050406030204" pitchFamily="18" charset="0"/>
                                      </a:rPr>
                                    </m:ctrlPr>
                                  </m:sPrePr>
                                  <m:sub/>
                                  <m:sup>
                                    <m:r>
                                      <a:rPr lang="en-US" sz="1000" b="0" i="1" smtClean="0">
                                        <a:latin typeface="Cambria Math" panose="02040503050406030204" pitchFamily="18" charset="0"/>
                                      </a:rPr>
                                      <m:t>42</m:t>
                                    </m:r>
                                  </m:sup>
                                  <m:e>
                                    <m:r>
                                      <a:rPr lang="en-US" sz="1000" b="0" i="1" smtClean="0">
                                        <a:latin typeface="Cambria Math" panose="02040503050406030204" pitchFamily="18" charset="0"/>
                                      </a:rPr>
                                      <m:t>𝐾</m:t>
                                    </m:r>
                                  </m:e>
                                </m:sPre>
                                <m:r>
                                  <a:rPr lang="en-US" sz="1000" b="0" i="1" smtClean="0">
                                    <a:latin typeface="Cambria Math" panose="02040503050406030204" pitchFamily="18" charset="0"/>
                                  </a:rPr>
                                  <m:t>+</m:t>
                                </m:r>
                                <m:r>
                                  <a:rPr lang="en-US" sz="1000" b="0" i="1" smtClean="0">
                                    <a:latin typeface="Cambria Math" panose="02040503050406030204" pitchFamily="18" charset="0"/>
                                    <a:ea typeface="Cambria Math" panose="02040503050406030204" pitchFamily="18" charset="0"/>
                                  </a:rPr>
                                  <m:t>𝛾</m:t>
                                </m:r>
                                <m:m>
                                  <m:mPr>
                                    <m:mcs>
                                      <m:mc>
                                        <m:mcPr>
                                          <m:count m:val="1"/>
                                          <m:mcJc m:val="center"/>
                                        </m:mcPr>
                                      </m:mc>
                                    </m:mcs>
                                    <m:ctrlPr>
                                      <a:rPr lang="en-US" sz="1000" b="0" i="1" smtClean="0">
                                        <a:latin typeface="Cambria Math" panose="02040503050406030204" pitchFamily="18" charset="0"/>
                                        <a:ea typeface="Cambria Math" panose="02040503050406030204" pitchFamily="18" charset="0"/>
                                      </a:rPr>
                                    </m:ctrlPr>
                                  </m:mPr>
                                  <m:mr>
                                    <m:e>
                                      <m:r>
                                        <m:rPr>
                                          <m:brk m:alnAt="7"/>
                                        </m:rPr>
                                        <a:rPr lang="en-US" sz="1000" b="0" i="1" smtClean="0">
                                          <a:latin typeface="Cambria Math" panose="02040503050406030204" pitchFamily="18" charset="0"/>
                                          <a:ea typeface="Cambria Math" panose="02040503050406030204" pitchFamily="18" charset="0"/>
                                        </a:rPr>
                                        <m:t>𝛽</m:t>
                                      </m:r>
                                    </m:e>
                                  </m:mr>
                                  <m:mr>
                                    <m:e>
                                      <m:r>
                                        <a:rPr lang="en-US" sz="1000" b="0" i="1" smtClean="0">
                                          <a:latin typeface="Cambria Math" panose="02040503050406030204" pitchFamily="18" charset="0"/>
                                          <a:ea typeface="Cambria Math" panose="02040503050406030204" pitchFamily="18" charset="0"/>
                                        </a:rPr>
                                        <m:t>→</m:t>
                                      </m:r>
                                    </m:e>
                                  </m:mr>
                                  <m:mr>
                                    <m:e>
                                      <m:r>
                                        <a:rPr lang="en-US" sz="1000" b="0" i="1" smtClean="0">
                                          <a:solidFill>
                                            <a:srgbClr val="FF0000"/>
                                          </a:solidFill>
                                          <a:latin typeface="Cambria Math" panose="02040503050406030204" pitchFamily="18" charset="0"/>
                                          <a:ea typeface="Cambria Math" panose="02040503050406030204" pitchFamily="18" charset="0"/>
                                        </a:rPr>
                                        <m:t>17.8 </m:t>
                                      </m:r>
                                      <m:r>
                                        <a:rPr lang="en-US" sz="1000" b="0" i="1" smtClean="0">
                                          <a:solidFill>
                                            <a:srgbClr val="FF0000"/>
                                          </a:solidFill>
                                          <a:latin typeface="Cambria Math" panose="02040503050406030204" pitchFamily="18" charset="0"/>
                                          <a:ea typeface="Cambria Math" panose="02040503050406030204" pitchFamily="18" charset="0"/>
                                        </a:rPr>
                                        <m:t>h</m:t>
                                      </m:r>
                                    </m:e>
                                  </m:mr>
                                </m:m>
                                <m:sPre>
                                  <m:sPrePr>
                                    <m:ctrlPr>
                                      <a:rPr lang="en-US" sz="1000" b="0" i="1" smtClean="0">
                                        <a:latin typeface="Cambria Math" panose="02040503050406030204" pitchFamily="18" charset="0"/>
                                        <a:ea typeface="Cambria Math" panose="02040503050406030204" pitchFamily="18" charset="0"/>
                                      </a:rPr>
                                    </m:ctrlPr>
                                  </m:sPrePr>
                                  <m:sub/>
                                  <m:sup>
                                    <m:r>
                                      <a:rPr lang="en-US" sz="1000" b="0" i="1" smtClean="0">
                                        <a:latin typeface="Cambria Math" panose="02040503050406030204" pitchFamily="18" charset="0"/>
                                      </a:rPr>
                                      <m:t>42</m:t>
                                    </m:r>
                                  </m:sup>
                                  <m:e>
                                    <m:r>
                                      <a:rPr lang="en-US" sz="1000" b="0" i="1" smtClean="0">
                                        <a:latin typeface="Cambria Math" panose="02040503050406030204" pitchFamily="18" charset="0"/>
                                      </a:rPr>
                                      <m:t>𝐶𝑎</m:t>
                                    </m:r>
                                  </m:e>
                                </m:sPre>
                                <m:r>
                                  <a:rPr lang="en-US" sz="1000" b="0" i="1" smtClean="0">
                                    <a:latin typeface="Cambria Math" panose="02040503050406030204" pitchFamily="18" charset="0"/>
                                  </a:rPr>
                                  <m:t>+</m:t>
                                </m:r>
                                <m:r>
                                  <a:rPr lang="en-US" sz="1000" b="0" i="1" smtClean="0">
                                    <a:solidFill>
                                      <a:srgbClr val="FF0000"/>
                                    </a:solidFill>
                                    <a:latin typeface="Cambria Math" panose="02040503050406030204" pitchFamily="18" charset="0"/>
                                    <a:ea typeface="Cambria Math" panose="02040503050406030204" pitchFamily="18" charset="0"/>
                                  </a:rPr>
                                  <m:t>𝛾</m:t>
                                </m:r>
                              </m:oMath>
                            </m:oMathPara>
                          </a14:m>
                          <a:endParaRPr lang="en-US" sz="1000" dirty="0"/>
                        </a:p>
                        <a:p>
                          <a:endParaRPr lang="en-US" sz="1000" dirty="0"/>
                        </a:p>
                      </a:txBody>
                      <a:tcPr marL="68580" marR="68580" marT="34290" marB="34290"/>
                    </a:tc>
                    <a:tc>
                      <a:txBody>
                        <a:bodyPr/>
                        <a:lstStyle/>
                        <a:p>
                          <a:endParaRPr lang="en-US" sz="1000" dirty="0"/>
                        </a:p>
                        <a:p>
                          <a:endParaRPr lang="en-US" sz="1000" b="0" i="0" dirty="0">
                            <a:latin typeface="+mn-lt"/>
                          </a:endParaRPr>
                        </a:p>
                        <a:p>
                          <a:r>
                            <a:rPr lang="en-US" sz="1000" b="0" dirty="0">
                              <a:latin typeface="+mn-lt"/>
                            </a:rPr>
                            <a:t>8.85</a:t>
                          </a:r>
                          <a:r>
                            <a:rPr lang="en-US" sz="1000" b="0" dirty="0">
                              <a:latin typeface="+mn-lt"/>
                              <a:ea typeface="Calibri" panose="020F0502020204030204" pitchFamily="34" charset="0"/>
                              <a:cs typeface="Calibri" panose="020F0502020204030204" pitchFamily="34" charset="0"/>
                            </a:rPr>
                            <a:t>·10</a:t>
                          </a:r>
                          <a:r>
                            <a:rPr lang="en-US" sz="1000" b="0" baseline="30000" dirty="0">
                              <a:latin typeface="+mn-lt"/>
                              <a:ea typeface="Calibri" panose="020F0502020204030204" pitchFamily="34" charset="0"/>
                              <a:cs typeface="Calibri" panose="020F0502020204030204" pitchFamily="34" charset="0"/>
                            </a:rPr>
                            <a:t>11</a:t>
                          </a:r>
                          <a:endParaRPr lang="en-US" sz="1000" baseline="30000" dirty="0"/>
                        </a:p>
                      </a:txBody>
                      <a:tcPr marL="68580" marR="68580" marT="34290" marB="34290"/>
                    </a:tc>
                    <a:tc>
                      <a:txBody>
                        <a:bodyPr/>
                        <a:lstStyle/>
                        <a:p>
                          <a:endParaRPr lang="en-US" sz="1000" dirty="0"/>
                        </a:p>
                        <a:p>
                          <a:endParaRPr lang="en-US" sz="1000" dirty="0"/>
                        </a:p>
                        <a:p>
                          <a:r>
                            <a:rPr lang="en-US" sz="1000" dirty="0"/>
                            <a:t>1.46</a:t>
                          </a:r>
                        </a:p>
                      </a:txBody>
                      <a:tcPr marL="68580" marR="68580" marT="34290" marB="34290"/>
                    </a:tc>
                    <a:extLst>
                      <a:ext uri="{0D108BD9-81ED-4DB2-BD59-A6C34878D82A}">
                        <a16:rowId xmlns:a16="http://schemas.microsoft.com/office/drawing/2014/main" val="1782067122"/>
                      </a:ext>
                    </a:extLst>
                  </a:tr>
                  <a:tr h="788384">
                    <a:tc>
                      <a:txBody>
                        <a:bodyPr/>
                        <a:lstStyle/>
                        <a:p>
                          <a:endParaRPr lang="en-US" sz="1000" dirty="0"/>
                        </a:p>
                        <a:p>
                          <a:pPr/>
                          <a14:m>
                            <m:oMathPara xmlns:m="http://schemas.openxmlformats.org/officeDocument/2006/math">
                              <m:oMathParaPr>
                                <m:jc m:val="left"/>
                              </m:oMathParaPr>
                              <m:oMath xmlns:m="http://schemas.openxmlformats.org/officeDocument/2006/math">
                                <m:r>
                                  <a:rPr lang="en-US" sz="1000" b="0" i="1" smtClean="0">
                                    <a:latin typeface="Cambria Math" panose="02040503050406030204" pitchFamily="18" charset="0"/>
                                  </a:rPr>
                                  <m:t>𝑛</m:t>
                                </m:r>
                                <m:r>
                                  <a:rPr lang="en-US" sz="1000" b="0" i="1" smtClean="0">
                                    <a:latin typeface="Cambria Math" panose="02040503050406030204" pitchFamily="18" charset="0"/>
                                  </a:rPr>
                                  <m:t>+</m:t>
                                </m:r>
                                <m:sPre>
                                  <m:sPrePr>
                                    <m:ctrlPr>
                                      <a:rPr lang="en-US" sz="1000" b="0" i="1" smtClean="0">
                                        <a:latin typeface="Cambria Math" panose="02040503050406030204" pitchFamily="18" charset="0"/>
                                      </a:rPr>
                                    </m:ctrlPr>
                                  </m:sPrePr>
                                  <m:sub/>
                                  <m:sup>
                                    <m:r>
                                      <a:rPr lang="en-US" sz="1000" b="0" i="1" smtClean="0">
                                        <a:latin typeface="Cambria Math" panose="02040503050406030204" pitchFamily="18" charset="0"/>
                                      </a:rPr>
                                      <m:t>232</m:t>
                                    </m:r>
                                  </m:sup>
                                  <m:e>
                                    <m:r>
                                      <a:rPr lang="en-US" sz="1000" b="0" i="1" smtClean="0">
                                        <a:latin typeface="Cambria Math" panose="02040503050406030204" pitchFamily="18" charset="0"/>
                                      </a:rPr>
                                      <m:t>𝑇h</m:t>
                                    </m:r>
                                  </m:e>
                                </m:sPre>
                                <m:r>
                                  <a:rPr lang="en-US" sz="1000" i="1" smtClean="0">
                                    <a:latin typeface="Cambria Math" panose="02040503050406030204" pitchFamily="18" charset="0"/>
                                    <a:ea typeface="Cambria Math" panose="02040503050406030204" pitchFamily="18" charset="0"/>
                                  </a:rPr>
                                  <m:t>→</m:t>
                                </m:r>
                                <m:sPre>
                                  <m:sPrePr>
                                    <m:ctrlPr>
                                      <a:rPr lang="en-US" sz="1000" i="1" smtClean="0">
                                        <a:latin typeface="Cambria Math" panose="02040503050406030204" pitchFamily="18" charset="0"/>
                                        <a:ea typeface="Cambria Math" panose="02040503050406030204" pitchFamily="18" charset="0"/>
                                      </a:rPr>
                                    </m:ctrlPr>
                                  </m:sPrePr>
                                  <m:sub/>
                                  <m:sup>
                                    <m:r>
                                      <a:rPr lang="en-US" sz="1000" b="0" i="1" smtClean="0">
                                        <a:latin typeface="Cambria Math" panose="02040503050406030204" pitchFamily="18" charset="0"/>
                                      </a:rPr>
                                      <m:t>233</m:t>
                                    </m:r>
                                  </m:sup>
                                  <m:e>
                                    <m:r>
                                      <a:rPr lang="en-US" sz="1000" b="0" i="1" smtClean="0">
                                        <a:latin typeface="Cambria Math" panose="02040503050406030204" pitchFamily="18" charset="0"/>
                                      </a:rPr>
                                      <m:t>𝑇h</m:t>
                                    </m:r>
                                  </m:e>
                                </m:sPre>
                                <m:r>
                                  <a:rPr lang="en-US" sz="1000" b="0" i="1" smtClean="0">
                                    <a:latin typeface="Cambria Math" panose="02040503050406030204" pitchFamily="18" charset="0"/>
                                  </a:rPr>
                                  <m:t>+</m:t>
                                </m:r>
                                <m:r>
                                  <a:rPr lang="en-US" sz="1000" b="0" i="1" smtClean="0">
                                    <a:latin typeface="Cambria Math" panose="02040503050406030204" pitchFamily="18" charset="0"/>
                                    <a:ea typeface="Cambria Math" panose="02040503050406030204" pitchFamily="18" charset="0"/>
                                  </a:rPr>
                                  <m:t>𝛾</m:t>
                                </m:r>
                                <m:m>
                                  <m:mPr>
                                    <m:mcs>
                                      <m:mc>
                                        <m:mcPr>
                                          <m:count m:val="1"/>
                                          <m:mcJc m:val="center"/>
                                        </m:mcPr>
                                      </m:mc>
                                    </m:mcs>
                                    <m:ctrlPr>
                                      <a:rPr lang="en-US" sz="1000" b="0" i="1" smtClean="0">
                                        <a:latin typeface="Cambria Math" panose="02040503050406030204" pitchFamily="18" charset="0"/>
                                        <a:ea typeface="Cambria Math" panose="02040503050406030204" pitchFamily="18" charset="0"/>
                                      </a:rPr>
                                    </m:ctrlPr>
                                  </m:mPr>
                                  <m:mr>
                                    <m:e>
                                      <m:r>
                                        <m:rPr>
                                          <m:brk m:alnAt="7"/>
                                        </m:rPr>
                                        <a:rPr lang="en-US" sz="1000" b="0" i="1" smtClean="0">
                                          <a:latin typeface="Cambria Math" panose="02040503050406030204" pitchFamily="18" charset="0"/>
                                          <a:ea typeface="Cambria Math" panose="02040503050406030204" pitchFamily="18" charset="0"/>
                                        </a:rPr>
                                        <m:t>𝛽</m:t>
                                      </m:r>
                                    </m:e>
                                  </m:mr>
                                  <m:mr>
                                    <m:e>
                                      <m:r>
                                        <a:rPr lang="en-US" sz="1000" b="0" i="1" smtClean="0">
                                          <a:latin typeface="Cambria Math" panose="02040503050406030204" pitchFamily="18" charset="0"/>
                                          <a:ea typeface="Cambria Math" panose="02040503050406030204" pitchFamily="18" charset="0"/>
                                        </a:rPr>
                                        <m:t>→</m:t>
                                      </m:r>
                                    </m:e>
                                  </m:mr>
                                  <m:mr>
                                    <m:e>
                                      <m:r>
                                        <a:rPr lang="en-US" sz="1000" b="0" i="1" smtClean="0">
                                          <a:latin typeface="Cambria Math" panose="02040503050406030204" pitchFamily="18" charset="0"/>
                                          <a:ea typeface="Cambria Math" panose="02040503050406030204" pitchFamily="18" charset="0"/>
                                        </a:rPr>
                                        <m:t>31.5 </m:t>
                                      </m:r>
                                      <m:r>
                                        <a:rPr lang="en-US" sz="1000" b="0" i="1" smtClean="0">
                                          <a:latin typeface="Cambria Math" panose="02040503050406030204" pitchFamily="18" charset="0"/>
                                          <a:ea typeface="Cambria Math" panose="02040503050406030204" pitchFamily="18" charset="0"/>
                                        </a:rPr>
                                        <m:t>𝑚</m:t>
                                      </m:r>
                                    </m:e>
                                  </m:mr>
                                </m:m>
                                <m:sPre>
                                  <m:sPrePr>
                                    <m:ctrlPr>
                                      <a:rPr lang="en-US" sz="1000" b="0" i="1" smtClean="0">
                                        <a:latin typeface="Cambria Math" panose="02040503050406030204" pitchFamily="18" charset="0"/>
                                        <a:ea typeface="Cambria Math" panose="02040503050406030204" pitchFamily="18" charset="0"/>
                                      </a:rPr>
                                    </m:ctrlPr>
                                  </m:sPrePr>
                                  <m:sub/>
                                  <m:sup>
                                    <m:r>
                                      <a:rPr lang="en-US" sz="1000" b="0" i="1" smtClean="0">
                                        <a:latin typeface="Cambria Math" panose="02040503050406030204" pitchFamily="18" charset="0"/>
                                      </a:rPr>
                                      <m:t>233</m:t>
                                    </m:r>
                                  </m:sup>
                                  <m:e>
                                    <m:r>
                                      <a:rPr lang="en-US" sz="1000" b="0" i="1" smtClean="0">
                                        <a:latin typeface="Cambria Math" panose="02040503050406030204" pitchFamily="18" charset="0"/>
                                      </a:rPr>
                                      <m:t>𝑃𝑎</m:t>
                                    </m:r>
                                  </m:e>
                                </m:sPre>
                                <m:m>
                                  <m:mPr>
                                    <m:mcs>
                                      <m:mc>
                                        <m:mcPr>
                                          <m:count m:val="1"/>
                                          <m:mcJc m:val="center"/>
                                        </m:mcPr>
                                      </m:mc>
                                    </m:mcs>
                                    <m:ctrlPr>
                                      <a:rPr lang="en-US" sz="1000" i="1" smtClean="0">
                                        <a:latin typeface="Cambria Math" panose="02040503050406030204" pitchFamily="18" charset="0"/>
                                      </a:rPr>
                                    </m:ctrlPr>
                                  </m:mPr>
                                  <m:mr>
                                    <m:e>
                                      <m:r>
                                        <m:rPr>
                                          <m:brk m:alnAt="7"/>
                                        </m:rPr>
                                        <a:rPr lang="en-US" sz="1000" i="1" smtClean="0">
                                          <a:latin typeface="Cambria Math" panose="02040503050406030204" pitchFamily="18" charset="0"/>
                                          <a:ea typeface="Cambria Math" panose="02040503050406030204" pitchFamily="18" charset="0"/>
                                        </a:rPr>
                                        <m:t>𝛽</m:t>
                                      </m:r>
                                    </m:e>
                                  </m:mr>
                                  <m:mr>
                                    <m:e>
                                      <m:r>
                                        <a:rPr lang="en-US" sz="1000" i="1" smtClean="0">
                                          <a:latin typeface="Cambria Math" panose="02040503050406030204" pitchFamily="18" charset="0"/>
                                          <a:ea typeface="Cambria Math" panose="02040503050406030204" pitchFamily="18" charset="0"/>
                                        </a:rPr>
                                        <m:t>→</m:t>
                                      </m:r>
                                    </m:e>
                                  </m:mr>
                                  <m:mr>
                                    <m:e>
                                      <m:r>
                                        <a:rPr lang="en-US" sz="1000" b="0" i="1" smtClean="0">
                                          <a:solidFill>
                                            <a:srgbClr val="FF0000"/>
                                          </a:solidFill>
                                          <a:latin typeface="Cambria Math" panose="02040503050406030204" pitchFamily="18" charset="0"/>
                                        </a:rPr>
                                        <m:t>38.9 </m:t>
                                      </m:r>
                                      <m:r>
                                        <a:rPr lang="en-US" sz="1000" b="0" i="1" smtClean="0">
                                          <a:solidFill>
                                            <a:srgbClr val="FF0000"/>
                                          </a:solidFill>
                                          <a:latin typeface="Cambria Math" panose="02040503050406030204" pitchFamily="18" charset="0"/>
                                        </a:rPr>
                                        <m:t>𝑑</m:t>
                                      </m:r>
                                    </m:e>
                                  </m:mr>
                                </m:m>
                                <m:sPre>
                                  <m:sPrePr>
                                    <m:ctrlPr>
                                      <a:rPr lang="en-US" sz="1000" i="1" smtClean="0">
                                        <a:latin typeface="Cambria Math" panose="02040503050406030204" pitchFamily="18" charset="0"/>
                                      </a:rPr>
                                    </m:ctrlPr>
                                  </m:sPrePr>
                                  <m:sub/>
                                  <m:sup>
                                    <m:r>
                                      <a:rPr lang="en-US" sz="1000" b="0" i="1" smtClean="0">
                                        <a:latin typeface="Cambria Math" panose="02040503050406030204" pitchFamily="18" charset="0"/>
                                      </a:rPr>
                                      <m:t>233</m:t>
                                    </m:r>
                                  </m:sup>
                                  <m:e>
                                    <m:r>
                                      <a:rPr lang="en-US" sz="1000" b="0" i="1" smtClean="0">
                                        <a:latin typeface="Cambria Math" panose="02040503050406030204" pitchFamily="18" charset="0"/>
                                      </a:rPr>
                                      <m:t>𝑈</m:t>
                                    </m:r>
                                    <m:r>
                                      <a:rPr lang="en-US" sz="1000" b="0" i="1" smtClean="0">
                                        <a:latin typeface="Cambria Math" panose="02040503050406030204" pitchFamily="18" charset="0"/>
                                      </a:rPr>
                                      <m:t>+</m:t>
                                    </m:r>
                                    <m:r>
                                      <a:rPr lang="en-US" sz="1000" b="0" i="1" smtClean="0">
                                        <a:solidFill>
                                          <a:srgbClr val="FF0000"/>
                                        </a:solidFill>
                                        <a:latin typeface="Cambria Math" panose="02040503050406030204" pitchFamily="18" charset="0"/>
                                        <a:ea typeface="Cambria Math" panose="02040503050406030204" pitchFamily="18" charset="0"/>
                                      </a:rPr>
                                      <m:t>𝛾</m:t>
                                    </m:r>
                                  </m:e>
                                </m:sPre>
                              </m:oMath>
                            </m:oMathPara>
                          </a14:m>
                          <a:endParaRPr lang="en-US" sz="1000" dirty="0"/>
                        </a:p>
                        <a:p>
                          <a:endParaRPr lang="en-US" sz="1000" dirty="0"/>
                        </a:p>
                      </a:txBody>
                      <a:tcPr marL="68580" marR="68580" marT="34290" marB="34290"/>
                    </a:tc>
                    <a:tc>
                      <a:txBody>
                        <a:bodyPr/>
                        <a:lstStyle/>
                        <a:p>
                          <a:endParaRPr lang="en-US" sz="1000" dirty="0"/>
                        </a:p>
                        <a:p>
                          <a:endParaRPr lang="en-US" sz="1000" dirty="0"/>
                        </a:p>
                        <a:p>
                          <a:r>
                            <a:rPr lang="en-US" sz="1000" dirty="0"/>
                            <a:t>1.90</a:t>
                          </a:r>
                          <a:r>
                            <a:rPr lang="en-US" sz="1000" dirty="0">
                              <a:latin typeface="Calibri" panose="020F0502020204030204" pitchFamily="34" charset="0"/>
                              <a:ea typeface="Calibri" panose="020F0502020204030204" pitchFamily="34" charset="0"/>
                              <a:cs typeface="Calibri" panose="020F0502020204030204" pitchFamily="34" charset="0"/>
                            </a:rPr>
                            <a:t>·</a:t>
                          </a:r>
                          <a:r>
                            <a:rPr lang="en-US" sz="1000" dirty="0"/>
                            <a:t>10</a:t>
                          </a:r>
                          <a:r>
                            <a:rPr lang="en-US" sz="1000" baseline="30000" dirty="0"/>
                            <a:t>11</a:t>
                          </a:r>
                        </a:p>
                      </a:txBody>
                      <a:tcPr marL="68580" marR="68580" marT="34290" marB="34290"/>
                    </a:tc>
                    <a:tc>
                      <a:txBody>
                        <a:bodyPr/>
                        <a:lstStyle/>
                        <a:p>
                          <a:endParaRPr lang="en-US" sz="1000" dirty="0"/>
                        </a:p>
                        <a:p>
                          <a:endParaRPr lang="en-US" sz="1000" dirty="0"/>
                        </a:p>
                        <a:p>
                          <a:r>
                            <a:rPr lang="en-US" sz="1000" dirty="0"/>
                            <a:t>7.3</a:t>
                          </a:r>
                        </a:p>
                      </a:txBody>
                      <a:tcPr marL="68580" marR="68580" marT="34290" marB="34290"/>
                    </a:tc>
                    <a:extLst>
                      <a:ext uri="{0D108BD9-81ED-4DB2-BD59-A6C34878D82A}">
                        <a16:rowId xmlns:a16="http://schemas.microsoft.com/office/drawing/2014/main" val="462593254"/>
                      </a:ext>
                    </a:extLst>
                  </a:tr>
                  <a:tr h="788384">
                    <a:tc>
                      <a:txBody>
                        <a:bodyPr/>
                        <a:lstStyle/>
                        <a:p>
                          <a:pPr algn="l"/>
                          <a:endParaRPr lang="en-US" sz="1000" dirty="0"/>
                        </a:p>
                        <a:p>
                          <a:pPr/>
                          <a14:m>
                            <m:oMathPara xmlns:m="http://schemas.openxmlformats.org/officeDocument/2006/math">
                              <m:oMathParaPr>
                                <m:jc m:val="left"/>
                              </m:oMathParaPr>
                              <m:oMath xmlns:m="http://schemas.openxmlformats.org/officeDocument/2006/math">
                                <m:r>
                                  <a:rPr lang="en-US" sz="1000" b="0" i="1" smtClean="0">
                                    <a:latin typeface="Cambria Math" panose="02040503050406030204" pitchFamily="18" charset="0"/>
                                  </a:rPr>
                                  <m:t>𝑛</m:t>
                                </m:r>
                                <m:r>
                                  <a:rPr lang="en-US" sz="1000" b="0" i="1" smtClean="0">
                                    <a:latin typeface="Cambria Math" panose="02040503050406030204" pitchFamily="18" charset="0"/>
                                  </a:rPr>
                                  <m:t>+</m:t>
                                </m:r>
                                <m:sPre>
                                  <m:sPrePr>
                                    <m:ctrlPr>
                                      <a:rPr lang="en-US" sz="1000" b="0" i="1" smtClean="0">
                                        <a:latin typeface="Cambria Math" panose="02040503050406030204" pitchFamily="18" charset="0"/>
                                      </a:rPr>
                                    </m:ctrlPr>
                                  </m:sPrePr>
                                  <m:sub/>
                                  <m:sup>
                                    <m:r>
                                      <a:rPr lang="en-US" sz="1000" b="0" i="1" smtClean="0">
                                        <a:latin typeface="Cambria Math" panose="02040503050406030204" pitchFamily="18" charset="0"/>
                                      </a:rPr>
                                      <m:t>238</m:t>
                                    </m:r>
                                  </m:sup>
                                  <m:e>
                                    <m:r>
                                      <a:rPr lang="en-US" sz="1000" b="0" i="1" smtClean="0">
                                        <a:latin typeface="Cambria Math" panose="02040503050406030204" pitchFamily="18" charset="0"/>
                                      </a:rPr>
                                      <m:t>𝑈</m:t>
                                    </m:r>
                                  </m:e>
                                </m:sPre>
                                <m:r>
                                  <a:rPr lang="en-US" sz="1000" i="1" smtClean="0">
                                    <a:latin typeface="Cambria Math" panose="02040503050406030204" pitchFamily="18" charset="0"/>
                                    <a:ea typeface="Cambria Math" panose="02040503050406030204" pitchFamily="18" charset="0"/>
                                  </a:rPr>
                                  <m:t>→</m:t>
                                </m:r>
                                <m:sPre>
                                  <m:sPrePr>
                                    <m:ctrlPr>
                                      <a:rPr lang="en-US" sz="1000" i="1" smtClean="0">
                                        <a:latin typeface="Cambria Math" panose="02040503050406030204" pitchFamily="18" charset="0"/>
                                        <a:ea typeface="Cambria Math" panose="02040503050406030204" pitchFamily="18" charset="0"/>
                                      </a:rPr>
                                    </m:ctrlPr>
                                  </m:sPrePr>
                                  <m:sub/>
                                  <m:sup>
                                    <m:r>
                                      <a:rPr lang="en-US" sz="1000" b="0" i="1" smtClean="0">
                                        <a:latin typeface="Cambria Math" panose="02040503050406030204" pitchFamily="18" charset="0"/>
                                      </a:rPr>
                                      <m:t>239</m:t>
                                    </m:r>
                                  </m:sup>
                                  <m:e>
                                    <m:r>
                                      <a:rPr lang="en-US" sz="1000" b="0" i="1" smtClean="0">
                                        <a:latin typeface="Cambria Math" panose="02040503050406030204" pitchFamily="18" charset="0"/>
                                      </a:rPr>
                                      <m:t>𝑈</m:t>
                                    </m:r>
                                    <m:r>
                                      <a:rPr lang="en-US" sz="1000" b="0" i="1" smtClean="0">
                                        <a:latin typeface="Cambria Math" panose="02040503050406030204" pitchFamily="18" charset="0"/>
                                      </a:rPr>
                                      <m:t>+</m:t>
                                    </m:r>
                                    <m:r>
                                      <a:rPr lang="en-US" sz="1000" b="0" i="1" smtClean="0">
                                        <a:latin typeface="Cambria Math" panose="02040503050406030204" pitchFamily="18" charset="0"/>
                                        <a:ea typeface="Cambria Math" panose="02040503050406030204" pitchFamily="18" charset="0"/>
                                      </a:rPr>
                                      <m:t>𝛾</m:t>
                                    </m:r>
                                    <m:m>
                                      <m:mPr>
                                        <m:mcs>
                                          <m:mc>
                                            <m:mcPr>
                                              <m:count m:val="1"/>
                                              <m:mcJc m:val="center"/>
                                            </m:mcPr>
                                          </m:mc>
                                        </m:mcs>
                                        <m:ctrlPr>
                                          <a:rPr lang="en-US" sz="1000" b="0" i="1" smtClean="0">
                                            <a:latin typeface="Cambria Math" panose="02040503050406030204" pitchFamily="18" charset="0"/>
                                            <a:ea typeface="Cambria Math" panose="02040503050406030204" pitchFamily="18" charset="0"/>
                                          </a:rPr>
                                        </m:ctrlPr>
                                      </m:mPr>
                                      <m:mr>
                                        <m:e>
                                          <m:r>
                                            <m:rPr>
                                              <m:brk m:alnAt="7"/>
                                            </m:rPr>
                                            <a:rPr lang="en-US" sz="1000" b="0" i="1" smtClean="0">
                                              <a:latin typeface="Cambria Math" panose="02040503050406030204" pitchFamily="18" charset="0"/>
                                              <a:ea typeface="Cambria Math" panose="02040503050406030204" pitchFamily="18" charset="0"/>
                                            </a:rPr>
                                            <m:t>𝛽</m:t>
                                          </m:r>
                                        </m:e>
                                      </m:mr>
                                      <m:mr>
                                        <m:e>
                                          <m:r>
                                            <a:rPr lang="en-US" sz="1000" b="0" i="1" smtClean="0">
                                              <a:latin typeface="Cambria Math" panose="02040503050406030204" pitchFamily="18" charset="0"/>
                                              <a:ea typeface="Cambria Math" panose="02040503050406030204" pitchFamily="18" charset="0"/>
                                            </a:rPr>
                                            <m:t>→</m:t>
                                          </m:r>
                                        </m:e>
                                      </m:mr>
                                      <m:mr>
                                        <m:e>
                                          <m:r>
                                            <a:rPr lang="en-US" sz="1000" b="0" i="1" smtClean="0">
                                              <a:latin typeface="Cambria Math" panose="02040503050406030204" pitchFamily="18" charset="0"/>
                                              <a:ea typeface="Cambria Math" panose="02040503050406030204" pitchFamily="18" charset="0"/>
                                            </a:rPr>
                                            <m:t>33.8 </m:t>
                                          </m:r>
                                          <m:r>
                                            <a:rPr lang="en-US" sz="1000" b="0" i="1" smtClean="0">
                                              <a:latin typeface="Cambria Math" panose="02040503050406030204" pitchFamily="18" charset="0"/>
                                              <a:ea typeface="Cambria Math" panose="02040503050406030204" pitchFamily="18" charset="0"/>
                                            </a:rPr>
                                            <m:t>𝑚</m:t>
                                          </m:r>
                                        </m:e>
                                      </m:mr>
                                    </m:m>
                                    <m:sPre>
                                      <m:sPrePr>
                                        <m:ctrlPr>
                                          <a:rPr lang="en-US" sz="1000" b="0" i="1" smtClean="0">
                                            <a:latin typeface="Cambria Math" panose="02040503050406030204" pitchFamily="18" charset="0"/>
                                            <a:ea typeface="Cambria Math" panose="02040503050406030204" pitchFamily="18" charset="0"/>
                                          </a:rPr>
                                        </m:ctrlPr>
                                      </m:sPrePr>
                                      <m:sub/>
                                      <m:sup>
                                        <m:r>
                                          <a:rPr lang="en-US" sz="1000" b="0" i="1" smtClean="0">
                                            <a:latin typeface="Cambria Math" panose="02040503050406030204" pitchFamily="18" charset="0"/>
                                          </a:rPr>
                                          <m:t>239</m:t>
                                        </m:r>
                                      </m:sup>
                                      <m:e>
                                        <m:r>
                                          <a:rPr lang="en-US" sz="1000" b="0" i="1" smtClean="0">
                                            <a:latin typeface="Cambria Math" panose="02040503050406030204" pitchFamily="18" charset="0"/>
                                          </a:rPr>
                                          <m:t>𝑁𝑝</m:t>
                                        </m:r>
                                      </m:e>
                                    </m:sPre>
                                    <m:m>
                                      <m:mPr>
                                        <m:mcs>
                                          <m:mc>
                                            <m:mcPr>
                                              <m:count m:val="1"/>
                                              <m:mcJc m:val="center"/>
                                            </m:mcPr>
                                          </m:mc>
                                        </m:mcs>
                                        <m:ctrlPr>
                                          <a:rPr lang="en-US" sz="1000" i="1" smtClean="0">
                                            <a:latin typeface="Cambria Math" panose="02040503050406030204" pitchFamily="18" charset="0"/>
                                          </a:rPr>
                                        </m:ctrlPr>
                                      </m:mPr>
                                      <m:mr>
                                        <m:e>
                                          <m:r>
                                            <m:rPr>
                                              <m:brk m:alnAt="7"/>
                                            </m:rPr>
                                            <a:rPr lang="en-US" sz="1000" i="1" smtClean="0">
                                              <a:latin typeface="Cambria Math" panose="02040503050406030204" pitchFamily="18" charset="0"/>
                                              <a:ea typeface="Cambria Math" panose="02040503050406030204" pitchFamily="18" charset="0"/>
                                            </a:rPr>
                                            <m:t>𝛽</m:t>
                                          </m:r>
                                        </m:e>
                                      </m:mr>
                                      <m:mr>
                                        <m:e>
                                          <m:r>
                                            <a:rPr lang="en-US" sz="1000" i="1" smtClean="0">
                                              <a:latin typeface="Cambria Math" panose="02040503050406030204" pitchFamily="18" charset="0"/>
                                              <a:ea typeface="Cambria Math" panose="02040503050406030204" pitchFamily="18" charset="0"/>
                                            </a:rPr>
                                            <m:t>→</m:t>
                                          </m:r>
                                        </m:e>
                                      </m:mr>
                                      <m:mr>
                                        <m:e>
                                          <m:r>
                                            <a:rPr lang="en-US" sz="1000" b="0" i="1" smtClean="0">
                                              <a:solidFill>
                                                <a:srgbClr val="FF0000"/>
                                              </a:solidFill>
                                              <a:latin typeface="Cambria Math" panose="02040503050406030204" pitchFamily="18" charset="0"/>
                                            </a:rPr>
                                            <m:t>3.40 </m:t>
                                          </m:r>
                                          <m:r>
                                            <a:rPr lang="en-US" sz="1000" b="0" i="1" smtClean="0">
                                              <a:solidFill>
                                                <a:srgbClr val="FF0000"/>
                                              </a:solidFill>
                                              <a:latin typeface="Cambria Math" panose="02040503050406030204" pitchFamily="18" charset="0"/>
                                            </a:rPr>
                                            <m:t>𝑑</m:t>
                                          </m:r>
                                        </m:e>
                                      </m:mr>
                                    </m:m>
                                    <m:sPre>
                                      <m:sPrePr>
                                        <m:ctrlPr>
                                          <a:rPr lang="en-US" sz="1000" i="1" smtClean="0">
                                            <a:latin typeface="Cambria Math" panose="02040503050406030204" pitchFamily="18" charset="0"/>
                                          </a:rPr>
                                        </m:ctrlPr>
                                      </m:sPrePr>
                                      <m:sub/>
                                      <m:sup>
                                        <m:r>
                                          <a:rPr lang="en-US" sz="1000" b="0" i="1" smtClean="0">
                                            <a:latin typeface="Cambria Math" panose="02040503050406030204" pitchFamily="18" charset="0"/>
                                          </a:rPr>
                                          <m:t>239</m:t>
                                        </m:r>
                                      </m:sup>
                                      <m:e>
                                        <m:r>
                                          <a:rPr lang="en-US" sz="1000" b="0" i="1" smtClean="0">
                                            <a:latin typeface="Cambria Math" panose="02040503050406030204" pitchFamily="18" charset="0"/>
                                          </a:rPr>
                                          <m:t>𝑃𝑢</m:t>
                                        </m:r>
                                      </m:e>
                                    </m:sPre>
                                    <m:r>
                                      <a:rPr lang="en-US" sz="1000" b="0" i="1" smtClean="0">
                                        <a:latin typeface="Cambria Math" panose="02040503050406030204" pitchFamily="18" charset="0"/>
                                      </a:rPr>
                                      <m:t>+</m:t>
                                    </m:r>
                                    <m:r>
                                      <a:rPr lang="en-US" sz="1000" b="0" i="1" smtClean="0">
                                        <a:solidFill>
                                          <a:srgbClr val="FF0000"/>
                                        </a:solidFill>
                                        <a:latin typeface="Cambria Math" panose="02040503050406030204" pitchFamily="18" charset="0"/>
                                        <a:ea typeface="Cambria Math" panose="02040503050406030204" pitchFamily="18" charset="0"/>
                                      </a:rPr>
                                      <m:t>𝛾</m:t>
                                    </m:r>
                                  </m:e>
                                </m:sPre>
                              </m:oMath>
                            </m:oMathPara>
                          </a14:m>
                          <a:endParaRPr lang="en-US" sz="1000" dirty="0"/>
                        </a:p>
                        <a:p>
                          <a:endParaRPr lang="en-US" sz="1000" dirty="0"/>
                        </a:p>
                      </a:txBody>
                      <a:tcPr marL="68580" marR="68580" marT="34290" marB="34290"/>
                    </a:tc>
                    <a:tc>
                      <a:txBody>
                        <a:bodyPr/>
                        <a:lstStyle/>
                        <a:p>
                          <a:endParaRPr lang="en-US" sz="1000" dirty="0"/>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atin typeface="+mn-lt"/>
                            </a:rPr>
                            <a:t>6.93</a:t>
                          </a:r>
                          <a:r>
                            <a:rPr lang="en-US" sz="1000" b="0" dirty="0">
                              <a:latin typeface="+mn-lt"/>
                              <a:ea typeface="Calibri" panose="020F0502020204030204" pitchFamily="34" charset="0"/>
                              <a:cs typeface="Calibri" panose="020F0502020204030204" pitchFamily="34" charset="0"/>
                            </a:rPr>
                            <a:t>·10</a:t>
                          </a:r>
                          <a:r>
                            <a:rPr lang="en-US" sz="1000" b="0" baseline="30000" dirty="0">
                              <a:latin typeface="+mn-lt"/>
                              <a:ea typeface="Calibri" panose="020F0502020204030204" pitchFamily="34" charset="0"/>
                              <a:cs typeface="Calibri" panose="020F0502020204030204" pitchFamily="34" charset="0"/>
                            </a:rPr>
                            <a:t>11</a:t>
                          </a:r>
                          <a:endParaRPr lang="en-US" sz="1000" baseline="30000" dirty="0"/>
                        </a:p>
                        <a:p>
                          <a:endParaRPr lang="en-US" sz="1000" dirty="0"/>
                        </a:p>
                      </a:txBody>
                      <a:tcPr marL="68580" marR="68580" marT="34290" marB="34290"/>
                    </a:tc>
                    <a:tc>
                      <a:txBody>
                        <a:bodyPr/>
                        <a:lstStyle/>
                        <a:p>
                          <a:endParaRPr lang="en-US" sz="1000" dirty="0"/>
                        </a:p>
                        <a:p>
                          <a:endParaRPr lang="en-US" sz="1000" dirty="0"/>
                        </a:p>
                        <a:p>
                          <a:r>
                            <a:rPr lang="en-US" sz="1000" dirty="0"/>
                            <a:t>2.69</a:t>
                          </a:r>
                        </a:p>
                      </a:txBody>
                      <a:tcPr marL="68580" marR="68580" marT="34290" marB="34290"/>
                    </a:tc>
                    <a:extLst>
                      <a:ext uri="{0D108BD9-81ED-4DB2-BD59-A6C34878D82A}">
                        <a16:rowId xmlns:a16="http://schemas.microsoft.com/office/drawing/2014/main" val="2048396812"/>
                      </a:ext>
                    </a:extLst>
                  </a:tr>
                </a:tbl>
              </a:graphicData>
            </a:graphic>
          </p:graphicFrame>
        </mc:Choice>
        <mc:Fallback xmlns="">
          <p:graphicFrame>
            <p:nvGraphicFramePr>
              <p:cNvPr id="12" name="Table 11">
                <a:extLst>
                  <a:ext uri="{FF2B5EF4-FFF2-40B4-BE49-F238E27FC236}">
                    <a16:creationId xmlns:a16="http://schemas.microsoft.com/office/drawing/2014/main" id="{A7F45000-84E2-43A3-AAB3-83423D5D80AA}"/>
                  </a:ext>
                </a:extLst>
              </p:cNvPr>
              <p:cNvGraphicFramePr>
                <a:graphicFrameLocks noGrp="1"/>
              </p:cNvGraphicFramePr>
              <p:nvPr>
                <p:extLst/>
              </p:nvPr>
            </p:nvGraphicFramePr>
            <p:xfrm>
              <a:off x="378297" y="1605140"/>
              <a:ext cx="6361321" cy="2896647"/>
            </p:xfrm>
            <a:graphic>
              <a:graphicData uri="http://schemas.openxmlformats.org/drawingml/2006/table">
                <a:tbl>
                  <a:tblPr firstRow="1" bandRow="1">
                    <a:tableStyleId>{5C22544A-7EE6-4342-B048-85BDC9FD1C3A}</a:tableStyleId>
                  </a:tblPr>
                  <a:tblGrid>
                    <a:gridCol w="3903872">
                      <a:extLst>
                        <a:ext uri="{9D8B030D-6E8A-4147-A177-3AD203B41FA5}">
                          <a16:colId xmlns:a16="http://schemas.microsoft.com/office/drawing/2014/main" val="704270631"/>
                        </a:ext>
                      </a:extLst>
                    </a:gridCol>
                    <a:gridCol w="1351189">
                      <a:extLst>
                        <a:ext uri="{9D8B030D-6E8A-4147-A177-3AD203B41FA5}">
                          <a16:colId xmlns:a16="http://schemas.microsoft.com/office/drawing/2014/main" val="1155866725"/>
                        </a:ext>
                      </a:extLst>
                    </a:gridCol>
                    <a:gridCol w="1106260">
                      <a:extLst>
                        <a:ext uri="{9D8B030D-6E8A-4147-A177-3AD203B41FA5}">
                          <a16:colId xmlns:a16="http://schemas.microsoft.com/office/drawing/2014/main" val="2817246442"/>
                        </a:ext>
                      </a:extLst>
                    </a:gridCol>
                  </a:tblGrid>
                  <a:tr h="531495">
                    <a:tc>
                      <a:txBody>
                        <a:bodyPr/>
                        <a:lstStyle/>
                        <a:p>
                          <a:r>
                            <a:rPr lang="en-US" sz="1000" dirty="0"/>
                            <a:t>Reaction</a:t>
                          </a:r>
                        </a:p>
                      </a:txBody>
                      <a:tcPr marL="68580" marR="68580" marT="34290" marB="34290"/>
                    </a:tc>
                    <a:tc>
                      <a:txBody>
                        <a:bodyPr/>
                        <a:lstStyle/>
                        <a:p>
                          <a:endParaRPr lang="en-US"/>
                        </a:p>
                      </a:txBody>
                      <a:tcPr marL="68580" marR="68580" marT="34290" marB="34290">
                        <a:blipFill>
                          <a:blip r:embed="rId2"/>
                          <a:stretch>
                            <a:fillRect l="-290498" t="-11494" r="-84163" b="-449425"/>
                          </a:stretch>
                        </a:blipFill>
                      </a:tcPr>
                    </a:tc>
                    <a:tc>
                      <a:txBody>
                        <a:bodyPr/>
                        <a:lstStyle/>
                        <a:p>
                          <a:r>
                            <a:rPr lang="en-US" sz="1000" dirty="0"/>
                            <a:t>Thermal n cross sec [barn]</a:t>
                          </a:r>
                        </a:p>
                      </a:txBody>
                      <a:tcPr marL="68580" marR="68580" marT="34290" marB="34290"/>
                    </a:tc>
                    <a:extLst>
                      <a:ext uri="{0D108BD9-81ED-4DB2-BD59-A6C34878D82A}">
                        <a16:rowId xmlns:a16="http://schemas.microsoft.com/office/drawing/2014/main" val="3474692776"/>
                      </a:ext>
                    </a:extLst>
                  </a:tr>
                  <a:tr h="788384">
                    <a:tc>
                      <a:txBody>
                        <a:bodyPr/>
                        <a:lstStyle/>
                        <a:p>
                          <a:endParaRPr lang="en-US"/>
                        </a:p>
                      </a:txBody>
                      <a:tcPr marL="68580" marR="68580" marT="34290" marB="34290">
                        <a:blipFill>
                          <a:blip r:embed="rId2"/>
                          <a:stretch>
                            <a:fillRect l="-156" t="-74615" r="-63495" b="-200769"/>
                          </a:stretch>
                        </a:blipFill>
                      </a:tcPr>
                    </a:tc>
                    <a:tc>
                      <a:txBody>
                        <a:bodyPr/>
                        <a:lstStyle/>
                        <a:p>
                          <a:endParaRPr lang="en-US" sz="1000" dirty="0"/>
                        </a:p>
                        <a:p>
                          <a:endParaRPr lang="en-US" sz="1000" b="0" i="0" dirty="0">
                            <a:latin typeface="+mn-lt"/>
                          </a:endParaRPr>
                        </a:p>
                        <a:p>
                          <a:r>
                            <a:rPr lang="en-US" sz="1000" b="0" dirty="0">
                              <a:latin typeface="+mn-lt"/>
                            </a:rPr>
                            <a:t>8.85</a:t>
                          </a:r>
                          <a:r>
                            <a:rPr lang="en-US" sz="1000" b="0" dirty="0">
                              <a:latin typeface="+mn-lt"/>
                              <a:ea typeface="Calibri" panose="020F0502020204030204" pitchFamily="34" charset="0"/>
                              <a:cs typeface="Calibri" panose="020F0502020204030204" pitchFamily="34" charset="0"/>
                            </a:rPr>
                            <a:t>·10</a:t>
                          </a:r>
                          <a:r>
                            <a:rPr lang="en-US" sz="1000" b="0" baseline="30000" dirty="0">
                              <a:latin typeface="+mn-lt"/>
                              <a:ea typeface="Calibri" panose="020F0502020204030204" pitchFamily="34" charset="0"/>
                              <a:cs typeface="Calibri" panose="020F0502020204030204" pitchFamily="34" charset="0"/>
                            </a:rPr>
                            <a:t>11</a:t>
                          </a:r>
                          <a:endParaRPr lang="en-US" sz="1000" baseline="30000" dirty="0"/>
                        </a:p>
                      </a:txBody>
                      <a:tcPr marL="68580" marR="68580" marT="34290" marB="34290"/>
                    </a:tc>
                    <a:tc>
                      <a:txBody>
                        <a:bodyPr/>
                        <a:lstStyle/>
                        <a:p>
                          <a:endParaRPr lang="en-US" sz="1000" dirty="0"/>
                        </a:p>
                        <a:p>
                          <a:endParaRPr lang="en-US" sz="1000" dirty="0"/>
                        </a:p>
                        <a:p>
                          <a:r>
                            <a:rPr lang="en-US" sz="1000" dirty="0"/>
                            <a:t>1.46</a:t>
                          </a:r>
                        </a:p>
                      </a:txBody>
                      <a:tcPr marL="68580" marR="68580" marT="34290" marB="34290"/>
                    </a:tc>
                    <a:extLst>
                      <a:ext uri="{0D108BD9-81ED-4DB2-BD59-A6C34878D82A}">
                        <a16:rowId xmlns:a16="http://schemas.microsoft.com/office/drawing/2014/main" val="1782067122"/>
                      </a:ext>
                    </a:extLst>
                  </a:tr>
                  <a:tr h="788384">
                    <a:tc>
                      <a:txBody>
                        <a:bodyPr/>
                        <a:lstStyle/>
                        <a:p>
                          <a:endParaRPr lang="en-US"/>
                        </a:p>
                      </a:txBody>
                      <a:tcPr marL="68580" marR="68580" marT="34290" marB="34290">
                        <a:blipFill>
                          <a:blip r:embed="rId2"/>
                          <a:stretch>
                            <a:fillRect l="-156" t="-175969" r="-63495" b="-102326"/>
                          </a:stretch>
                        </a:blipFill>
                      </a:tcPr>
                    </a:tc>
                    <a:tc>
                      <a:txBody>
                        <a:bodyPr/>
                        <a:lstStyle/>
                        <a:p>
                          <a:endParaRPr lang="en-US" sz="1000" dirty="0"/>
                        </a:p>
                        <a:p>
                          <a:endParaRPr lang="en-US" sz="1000" dirty="0"/>
                        </a:p>
                        <a:p>
                          <a:r>
                            <a:rPr lang="en-US" sz="1000" dirty="0"/>
                            <a:t>1.90</a:t>
                          </a:r>
                          <a:r>
                            <a:rPr lang="en-US" sz="1000" dirty="0">
                              <a:latin typeface="Calibri" panose="020F0502020204030204" pitchFamily="34" charset="0"/>
                              <a:ea typeface="Calibri" panose="020F0502020204030204" pitchFamily="34" charset="0"/>
                              <a:cs typeface="Calibri" panose="020F0502020204030204" pitchFamily="34" charset="0"/>
                            </a:rPr>
                            <a:t>·</a:t>
                          </a:r>
                          <a:r>
                            <a:rPr lang="en-US" sz="1000" dirty="0"/>
                            <a:t>10</a:t>
                          </a:r>
                          <a:r>
                            <a:rPr lang="en-US" sz="1000" baseline="30000" dirty="0"/>
                            <a:t>11</a:t>
                          </a:r>
                        </a:p>
                      </a:txBody>
                      <a:tcPr marL="68580" marR="68580" marT="34290" marB="34290"/>
                    </a:tc>
                    <a:tc>
                      <a:txBody>
                        <a:bodyPr/>
                        <a:lstStyle/>
                        <a:p>
                          <a:endParaRPr lang="en-US" sz="1000" dirty="0"/>
                        </a:p>
                        <a:p>
                          <a:endParaRPr lang="en-US" sz="1000" dirty="0"/>
                        </a:p>
                        <a:p>
                          <a:r>
                            <a:rPr lang="en-US" sz="1000" dirty="0"/>
                            <a:t>7.3</a:t>
                          </a:r>
                        </a:p>
                      </a:txBody>
                      <a:tcPr marL="68580" marR="68580" marT="34290" marB="34290"/>
                    </a:tc>
                    <a:extLst>
                      <a:ext uri="{0D108BD9-81ED-4DB2-BD59-A6C34878D82A}">
                        <a16:rowId xmlns:a16="http://schemas.microsoft.com/office/drawing/2014/main" val="462593254"/>
                      </a:ext>
                    </a:extLst>
                  </a:tr>
                  <a:tr h="788384">
                    <a:tc>
                      <a:txBody>
                        <a:bodyPr/>
                        <a:lstStyle/>
                        <a:p>
                          <a:endParaRPr lang="en-US"/>
                        </a:p>
                      </a:txBody>
                      <a:tcPr marL="68580" marR="68580" marT="34290" marB="34290">
                        <a:blipFill>
                          <a:blip r:embed="rId2"/>
                          <a:stretch>
                            <a:fillRect l="-156" t="-273846" r="-63495" b="-1538"/>
                          </a:stretch>
                        </a:blipFill>
                      </a:tcPr>
                    </a:tc>
                    <a:tc>
                      <a:txBody>
                        <a:bodyPr/>
                        <a:lstStyle/>
                        <a:p>
                          <a:endParaRPr lang="en-US" sz="1000" dirty="0"/>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atin typeface="+mn-lt"/>
                            </a:rPr>
                            <a:t>6.93</a:t>
                          </a:r>
                          <a:r>
                            <a:rPr lang="en-US" sz="1000" b="0" dirty="0">
                              <a:latin typeface="+mn-lt"/>
                              <a:ea typeface="Calibri" panose="020F0502020204030204" pitchFamily="34" charset="0"/>
                              <a:cs typeface="Calibri" panose="020F0502020204030204" pitchFamily="34" charset="0"/>
                            </a:rPr>
                            <a:t>·10</a:t>
                          </a:r>
                          <a:r>
                            <a:rPr lang="en-US" sz="1000" b="0" baseline="30000" dirty="0">
                              <a:latin typeface="+mn-lt"/>
                              <a:ea typeface="Calibri" panose="020F0502020204030204" pitchFamily="34" charset="0"/>
                              <a:cs typeface="Calibri" panose="020F0502020204030204" pitchFamily="34" charset="0"/>
                            </a:rPr>
                            <a:t>11</a:t>
                          </a:r>
                          <a:endParaRPr lang="en-US" sz="1000" baseline="30000" dirty="0"/>
                        </a:p>
                        <a:p>
                          <a:endParaRPr lang="en-US" sz="1000" dirty="0"/>
                        </a:p>
                      </a:txBody>
                      <a:tcPr marL="68580" marR="68580" marT="34290" marB="34290"/>
                    </a:tc>
                    <a:tc>
                      <a:txBody>
                        <a:bodyPr/>
                        <a:lstStyle/>
                        <a:p>
                          <a:endParaRPr lang="en-US" sz="1000" dirty="0"/>
                        </a:p>
                        <a:p>
                          <a:endParaRPr lang="en-US" sz="1000" dirty="0"/>
                        </a:p>
                        <a:p>
                          <a:r>
                            <a:rPr lang="en-US" sz="1000" dirty="0"/>
                            <a:t>2.69</a:t>
                          </a:r>
                        </a:p>
                      </a:txBody>
                      <a:tcPr marL="68580" marR="68580" marT="34290" marB="34290"/>
                    </a:tc>
                    <a:extLst>
                      <a:ext uri="{0D108BD9-81ED-4DB2-BD59-A6C34878D82A}">
                        <a16:rowId xmlns:a16="http://schemas.microsoft.com/office/drawing/2014/main" val="2048396812"/>
                      </a:ext>
                    </a:extLst>
                  </a:tr>
                </a:tbl>
              </a:graphicData>
            </a:graphic>
          </p:graphicFrame>
        </mc:Fallback>
      </mc:AlternateContent>
      <p:sp>
        <p:nvSpPr>
          <p:cNvPr id="2" name="Title 1">
            <a:extLst>
              <a:ext uri="{FF2B5EF4-FFF2-40B4-BE49-F238E27FC236}">
                <a16:creationId xmlns:a16="http://schemas.microsoft.com/office/drawing/2014/main" id="{08FEE311-4401-4C18-8F84-E23BF86EB9E6}"/>
              </a:ext>
            </a:extLst>
          </p:cNvPr>
          <p:cNvSpPr>
            <a:spLocks noGrp="1"/>
          </p:cNvSpPr>
          <p:nvPr>
            <p:ph type="title"/>
          </p:nvPr>
        </p:nvSpPr>
        <p:spPr/>
        <p:txBody>
          <a:bodyPr/>
          <a:lstStyle/>
          <a:p>
            <a:r>
              <a:rPr lang="en-US" dirty="0"/>
              <a:t>NAA basics</a:t>
            </a:r>
          </a:p>
        </p:txBody>
      </p:sp>
      <p:sp>
        <p:nvSpPr>
          <p:cNvPr id="3" name="Date Placeholder 2">
            <a:extLst>
              <a:ext uri="{FF2B5EF4-FFF2-40B4-BE49-F238E27FC236}">
                <a16:creationId xmlns:a16="http://schemas.microsoft.com/office/drawing/2014/main" id="{E4188D51-86C7-4ECA-A365-88A7D061C656}"/>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18AE2FE0-78C5-4A72-BA6E-22626D58B891}"/>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5B5BCDB7-87CB-4060-8075-C0036DBAECD7}"/>
              </a:ext>
            </a:extLst>
          </p:cNvPr>
          <p:cNvSpPr>
            <a:spLocks noGrp="1"/>
          </p:cNvSpPr>
          <p:nvPr>
            <p:ph type="sldNum" sz="quarter" idx="12"/>
          </p:nvPr>
        </p:nvSpPr>
        <p:spPr/>
        <p:txBody>
          <a:bodyPr/>
          <a:lstStyle/>
          <a:p>
            <a:pPr>
              <a:defRPr/>
            </a:pPr>
            <a:fld id="{8F831FCA-C7DC-4D33-94BC-0E662C0DA114}" type="slidenum">
              <a:rPr lang="en-US" altLang="en-US" smtClean="0"/>
              <a:pPr>
                <a:defRPr/>
              </a:pPr>
              <a:t>30</a:t>
            </a:fld>
            <a:endParaRPr lang="en-US" altLang="en-US"/>
          </a:p>
        </p:txBody>
      </p:sp>
      <p:sp>
        <p:nvSpPr>
          <p:cNvPr id="13" name="TextBox 12">
            <a:extLst>
              <a:ext uri="{FF2B5EF4-FFF2-40B4-BE49-F238E27FC236}">
                <a16:creationId xmlns:a16="http://schemas.microsoft.com/office/drawing/2014/main" id="{E0E95445-9A8C-445B-9693-74A7367AE728}"/>
              </a:ext>
            </a:extLst>
          </p:cNvPr>
          <p:cNvSpPr txBox="1"/>
          <p:nvPr/>
        </p:nvSpPr>
        <p:spPr>
          <a:xfrm>
            <a:off x="6789946" y="1493044"/>
            <a:ext cx="2260165" cy="4247317"/>
          </a:xfrm>
          <a:prstGeom prst="rect">
            <a:avLst/>
          </a:prstGeom>
          <a:noFill/>
        </p:spPr>
        <p:txBody>
          <a:bodyPr wrap="square" rtlCol="0">
            <a:spAutoFit/>
          </a:bodyPr>
          <a:lstStyle/>
          <a:p>
            <a:r>
              <a:rPr lang="en-US" dirty="0">
                <a:solidFill>
                  <a:srgbClr val="0000FF"/>
                </a:solidFill>
              </a:rPr>
              <a:t>In all 3 cases:</a:t>
            </a:r>
          </a:p>
          <a:p>
            <a:pPr marL="257175" indent="-257175">
              <a:buFont typeface="Arial" panose="020B0604020202020204" pitchFamily="34" charset="0"/>
              <a:buChar char="•"/>
            </a:pPr>
            <a:r>
              <a:rPr lang="en-US" dirty="0">
                <a:solidFill>
                  <a:srgbClr val="0000FF"/>
                </a:solidFill>
              </a:rPr>
              <a:t>Large live time boost</a:t>
            </a:r>
          </a:p>
          <a:p>
            <a:pPr marL="257175" indent="-257175">
              <a:buFont typeface="Arial" panose="020B0604020202020204" pitchFamily="34" charset="0"/>
              <a:buChar char="•"/>
            </a:pPr>
            <a:r>
              <a:rPr lang="en-US" dirty="0">
                <a:solidFill>
                  <a:srgbClr val="0000FF"/>
                </a:solidFill>
              </a:rPr>
              <a:t>Large n-capture cross section</a:t>
            </a:r>
          </a:p>
          <a:p>
            <a:pPr marL="257175" indent="-257175">
              <a:buFont typeface="Arial" panose="020B0604020202020204" pitchFamily="34" charset="0"/>
              <a:buChar char="•"/>
            </a:pPr>
            <a:r>
              <a:rPr lang="en-US" dirty="0">
                <a:solidFill>
                  <a:srgbClr val="0000FF"/>
                </a:solidFill>
              </a:rPr>
              <a:t>Sufficient live time of product to allow transport</a:t>
            </a:r>
          </a:p>
          <a:p>
            <a:pPr marL="257175" indent="-257175">
              <a:buFont typeface="Arial" panose="020B0604020202020204" pitchFamily="34" charset="0"/>
              <a:buChar char="•"/>
            </a:pPr>
            <a:r>
              <a:rPr lang="en-US" dirty="0">
                <a:solidFill>
                  <a:srgbClr val="0000FF"/>
                </a:solidFill>
              </a:rPr>
              <a:t>Final decay emits </a:t>
            </a:r>
            <a:r>
              <a:rPr lang="el-GR" dirty="0">
                <a:solidFill>
                  <a:srgbClr val="0000FF"/>
                </a:solidFill>
                <a:latin typeface="Times New Roman" panose="02020603050405020304" pitchFamily="18" charset="0"/>
                <a:cs typeface="Times New Roman" panose="02020603050405020304" pitchFamily="18" charset="0"/>
              </a:rPr>
              <a:t>γ</a:t>
            </a:r>
            <a:r>
              <a:rPr lang="en-US" dirty="0">
                <a:solidFill>
                  <a:srgbClr val="0000FF"/>
                </a:solidFill>
              </a:rPr>
              <a:t>-radiation, enabling use of Ge detectors. In case of </a:t>
            </a:r>
            <a:r>
              <a:rPr lang="en-US" baseline="30000" dirty="0">
                <a:solidFill>
                  <a:srgbClr val="0000FF"/>
                </a:solidFill>
              </a:rPr>
              <a:t>239</a:t>
            </a:r>
            <a:r>
              <a:rPr lang="en-US" dirty="0">
                <a:solidFill>
                  <a:srgbClr val="0000FF"/>
                </a:solidFill>
              </a:rPr>
              <a:t>Np decay: </a:t>
            </a:r>
            <a:r>
              <a:rPr lang="el-GR" dirty="0">
                <a:solidFill>
                  <a:srgbClr val="0000FF"/>
                </a:solidFill>
                <a:latin typeface="Times New Roman" panose="02020603050405020304" pitchFamily="18" charset="0"/>
                <a:cs typeface="Times New Roman" panose="02020603050405020304" pitchFamily="18" charset="0"/>
              </a:rPr>
              <a:t>γ</a:t>
            </a:r>
            <a:r>
              <a:rPr lang="en-US" dirty="0">
                <a:solidFill>
                  <a:srgbClr val="0000FF"/>
                </a:solidFill>
              </a:rPr>
              <a:t>-cascade.</a:t>
            </a:r>
          </a:p>
        </p:txBody>
      </p:sp>
    </p:spTree>
    <p:extLst>
      <p:ext uri="{BB962C8B-B14F-4D97-AF65-F5344CB8AC3E}">
        <p14:creationId xmlns:p14="http://schemas.microsoft.com/office/powerpoint/2010/main" val="2519402662"/>
      </p:ext>
    </p:extLst>
  </p:cSld>
  <p:clrMapOvr>
    <a:masterClrMapping/>
  </p:clrMapOvr>
  <p:transition>
    <p:pull dir="l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51263-1DDE-4361-A6F1-4D25A2B27F10}"/>
              </a:ext>
            </a:extLst>
          </p:cNvPr>
          <p:cNvSpPr>
            <a:spLocks noGrp="1"/>
          </p:cNvSpPr>
          <p:nvPr>
            <p:ph type="title"/>
          </p:nvPr>
        </p:nvSpPr>
        <p:spPr/>
        <p:txBody>
          <a:bodyPr/>
          <a:lstStyle/>
          <a:p>
            <a:r>
              <a:rPr lang="en-US" dirty="0"/>
              <a:t>Math notes</a:t>
            </a:r>
          </a:p>
        </p:txBody>
      </p:sp>
      <p:sp>
        <p:nvSpPr>
          <p:cNvPr id="3" name="Date Placeholder 2">
            <a:extLst>
              <a:ext uri="{FF2B5EF4-FFF2-40B4-BE49-F238E27FC236}">
                <a16:creationId xmlns:a16="http://schemas.microsoft.com/office/drawing/2014/main" id="{3933D131-2900-4E5B-85B0-3902D15799DA}"/>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85620BB0-4F65-46E2-B311-E9BAA8504BFD}"/>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B6D72872-7B8E-4D3D-A2C3-F01AEBE97B17}"/>
              </a:ext>
            </a:extLst>
          </p:cNvPr>
          <p:cNvSpPr>
            <a:spLocks noGrp="1"/>
          </p:cNvSpPr>
          <p:nvPr>
            <p:ph type="sldNum" sz="quarter" idx="12"/>
          </p:nvPr>
        </p:nvSpPr>
        <p:spPr/>
        <p:txBody>
          <a:bodyPr/>
          <a:lstStyle/>
          <a:p>
            <a:pPr>
              <a:defRPr/>
            </a:pPr>
            <a:fld id="{8F831FCA-C7DC-4D33-94BC-0E662C0DA114}" type="slidenum">
              <a:rPr lang="en-US" altLang="en-US" smtClean="0"/>
              <a:pPr>
                <a:defRPr/>
              </a:pPr>
              <a:t>31</a:t>
            </a:fld>
            <a:endParaRPr lang="en-US" alt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C5F1F15-879E-4DC5-9AF5-9BFC380CD409}"/>
                  </a:ext>
                </a:extLst>
              </p:cNvPr>
              <p:cNvSpPr txBox="1"/>
              <p:nvPr/>
            </p:nvSpPr>
            <p:spPr>
              <a:xfrm>
                <a:off x="263199" y="879845"/>
                <a:ext cx="8510098" cy="5307800"/>
              </a:xfrm>
              <a:prstGeom prst="rect">
                <a:avLst/>
              </a:prstGeom>
              <a:noFill/>
            </p:spPr>
            <p:txBody>
              <a:bodyPr wrap="square" rtlCol="0">
                <a:spAutoFit/>
              </a:bodyPr>
              <a:lstStyle/>
              <a:p>
                <a:r>
                  <a:rPr lang="en-US" sz="1600" dirty="0"/>
                  <a:t>Thermal component, follows Maxwell-Boltzmann distribution, describes bulk of the neutrons </a:t>
                </a:r>
                <a14:m>
                  <m:oMath xmlns:m="http://schemas.openxmlformats.org/officeDocument/2006/math">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𝐸</m:t>
                            </m:r>
                          </m:e>
                          <m:sub>
                            <m:r>
                              <a:rPr lang="en-US" sz="1600" i="1">
                                <a:latin typeface="Cambria Math" panose="02040503050406030204" pitchFamily="18" charset="0"/>
                              </a:rPr>
                              <m:t>𝑛</m:t>
                            </m:r>
                          </m:sub>
                        </m:sSub>
                        <m:r>
                          <a:rPr lang="en-US" sz="1600" i="1">
                            <a:latin typeface="Cambria Math" panose="02040503050406030204" pitchFamily="18" charset="0"/>
                          </a:rPr>
                          <m:t>&lt;1 </m:t>
                        </m:r>
                        <m:r>
                          <a:rPr lang="en-US" sz="1600" i="1">
                            <a:latin typeface="Cambria Math" panose="02040503050406030204" pitchFamily="18" charset="0"/>
                          </a:rPr>
                          <m:t>𝑒𝑉</m:t>
                        </m:r>
                      </m:e>
                    </m:d>
                  </m:oMath>
                </a14:m>
                <a:r>
                  <a:rPr lang="en-US" sz="1600" dirty="0"/>
                  <a:t>:</a:t>
                </a:r>
              </a:p>
              <a:p>
                <a:endParaRPr lang="en-US" sz="1600" dirty="0"/>
              </a:p>
              <a:p>
                <a:pPr marL="4457700" indent="-4457700"/>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𝑛</m:t>
                        </m:r>
                      </m:e>
                      <m:sub>
                        <m:r>
                          <a:rPr lang="en-US" sz="1600" i="1">
                            <a:latin typeface="Cambria Math" panose="02040503050406030204" pitchFamily="18" charset="0"/>
                          </a:rPr>
                          <m:t>𝑡h</m:t>
                        </m:r>
                      </m:sub>
                    </m:sSub>
                    <m:d>
                      <m:dPr>
                        <m:ctrlPr>
                          <a:rPr lang="en-US" sz="1600" i="1">
                            <a:latin typeface="Cambria Math" panose="02040503050406030204" pitchFamily="18" charset="0"/>
                          </a:rPr>
                        </m:ctrlPr>
                      </m:dPr>
                      <m:e>
                        <m:r>
                          <a:rPr lang="en-US" sz="1600" i="1">
                            <a:latin typeface="Cambria Math" panose="02040503050406030204" pitchFamily="18" charset="0"/>
                          </a:rPr>
                          <m:t>𝐸</m:t>
                        </m:r>
                        <m:r>
                          <a:rPr lang="en-US" sz="1600" i="1">
                            <a:latin typeface="Cambria Math" panose="02040503050406030204" pitchFamily="18" charset="0"/>
                          </a:rPr>
                          <m:t>,  </m:t>
                        </m:r>
                        <m:r>
                          <a:rPr lang="en-US" sz="1600" i="1">
                            <a:latin typeface="Cambria Math" panose="02040503050406030204" pitchFamily="18" charset="0"/>
                          </a:rPr>
                          <m:t>𝑇</m:t>
                        </m:r>
                      </m:e>
                    </m:d>
                    <m:r>
                      <a:rPr lang="en-US" sz="1600" i="1">
                        <a:latin typeface="Cambria Math" panose="02040503050406030204" pitchFamily="18" charset="0"/>
                      </a:rPr>
                      <m:t> </m:t>
                    </m:r>
                    <m:r>
                      <a:rPr lang="en-US" sz="1600" i="1">
                        <a:latin typeface="Cambria Math" panose="02040503050406030204" pitchFamily="18" charset="0"/>
                      </a:rPr>
                      <m:t>𝑑𝐸</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𝑡h</m:t>
                        </m:r>
                      </m:sub>
                    </m:sSub>
                    <m:r>
                      <a:rPr lang="en-US" sz="1600" i="1">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2</m:t>
                        </m:r>
                      </m:num>
                      <m:den>
                        <m:rad>
                          <m:radPr>
                            <m:degHide m:val="on"/>
                            <m:ctrlPr>
                              <a:rPr lang="en-US" sz="1600" i="1">
                                <a:latin typeface="Cambria Math" panose="02040503050406030204" pitchFamily="18" charset="0"/>
                                <a:ea typeface="Cambria Math" panose="02040503050406030204" pitchFamily="18" charset="0"/>
                              </a:rPr>
                            </m:ctrlPr>
                          </m:radPr>
                          <m:deg/>
                          <m:e>
                            <m:r>
                              <a:rPr lang="en-US" sz="1600" i="1">
                                <a:latin typeface="Cambria Math" panose="02040503050406030204" pitchFamily="18" charset="0"/>
                                <a:ea typeface="Cambria Math" panose="02040503050406030204" pitchFamily="18" charset="0"/>
                              </a:rPr>
                              <m:t>𝜋</m:t>
                            </m:r>
                          </m:e>
                        </m:rad>
                        <m:r>
                          <a:rPr lang="en-US" sz="1600" i="1">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d>
                              <m:dPr>
                                <m:ctrlPr>
                                  <a:rPr lang="en-US" sz="1600" i="1">
                                    <a:latin typeface="Cambria Math" panose="02040503050406030204" pitchFamily="18" charset="0"/>
                                    <a:ea typeface="Cambria Math" panose="02040503050406030204" pitchFamily="18" charset="0"/>
                                  </a:rPr>
                                </m:ctrlPr>
                              </m:dPr>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𝑘</m:t>
                                    </m:r>
                                  </m:e>
                                  <m:sub>
                                    <m:r>
                                      <a:rPr lang="en-US" sz="1600" i="1">
                                        <a:latin typeface="Cambria Math" panose="02040503050406030204" pitchFamily="18" charset="0"/>
                                        <a:ea typeface="Cambria Math" panose="02040503050406030204" pitchFamily="18" charset="0"/>
                                      </a:rPr>
                                      <m:t>𝐵</m:t>
                                    </m:r>
                                  </m:sub>
                                </m:sSub>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𝑇</m:t>
                                </m:r>
                              </m:e>
                            </m:d>
                          </m:e>
                          <m:sup>
                            <m:f>
                              <m:fPr>
                                <m:type m:val="lin"/>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3</m:t>
                                </m:r>
                              </m:num>
                              <m:den>
                                <m:r>
                                  <a:rPr lang="en-US" sz="1600" i="1">
                                    <a:latin typeface="Cambria Math" panose="02040503050406030204" pitchFamily="18" charset="0"/>
                                    <a:ea typeface="Cambria Math" panose="02040503050406030204" pitchFamily="18" charset="0"/>
                                  </a:rPr>
                                  <m:t>2</m:t>
                                </m:r>
                              </m:den>
                            </m:f>
                          </m:sup>
                        </m:sSup>
                      </m:den>
                    </m:f>
                    <m:r>
                      <a:rPr lang="en-US" sz="1600" i="1">
                        <a:latin typeface="Cambria Math" panose="02040503050406030204" pitchFamily="18" charset="0"/>
                        <a:ea typeface="Cambria Math" panose="02040503050406030204" pitchFamily="18" charset="0"/>
                      </a:rPr>
                      <m:t>∙</m:t>
                    </m:r>
                    <m:rad>
                      <m:radPr>
                        <m:degHide m:val="on"/>
                        <m:ctrlPr>
                          <a:rPr lang="en-US" sz="1600" i="1">
                            <a:latin typeface="Cambria Math" panose="02040503050406030204" pitchFamily="18" charset="0"/>
                            <a:ea typeface="Cambria Math" panose="02040503050406030204" pitchFamily="18" charset="0"/>
                          </a:rPr>
                        </m:ctrlPr>
                      </m:radPr>
                      <m:deg/>
                      <m:e>
                        <m:r>
                          <a:rPr lang="en-US" sz="1600" i="1">
                            <a:latin typeface="Cambria Math" panose="02040503050406030204" pitchFamily="18" charset="0"/>
                            <a:ea typeface="Cambria Math" panose="02040503050406030204" pitchFamily="18" charset="0"/>
                          </a:rPr>
                          <m:t>𝐸</m:t>
                        </m:r>
                      </m:e>
                    </m:rad>
                    <m:r>
                      <a:rPr lang="en-US" sz="1600" i="1">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𝑒</m:t>
                        </m:r>
                      </m:e>
                      <m:sup>
                        <m:r>
                          <a:rPr lang="en-US" sz="1600" i="1">
                            <a:latin typeface="Cambria Math" panose="02040503050406030204" pitchFamily="18" charset="0"/>
                            <a:ea typeface="Cambria Math" panose="02040503050406030204" pitchFamily="18" charset="0"/>
                          </a:rPr>
                          <m:t>−</m:t>
                        </m:r>
                        <m:f>
                          <m:fPr>
                            <m:type m:val="lin"/>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𝐸</m:t>
                            </m:r>
                          </m:num>
                          <m:den>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𝑘</m:t>
                                </m:r>
                              </m:e>
                              <m:sub>
                                <m:r>
                                  <a:rPr lang="en-US" sz="1600" i="1">
                                    <a:latin typeface="Cambria Math" panose="02040503050406030204" pitchFamily="18" charset="0"/>
                                    <a:ea typeface="Cambria Math" panose="02040503050406030204" pitchFamily="18" charset="0"/>
                                  </a:rPr>
                                  <m:t>𝐵</m:t>
                                </m:r>
                              </m:sub>
                            </m:sSub>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𝑇</m:t>
                            </m:r>
                          </m:den>
                        </m:f>
                      </m:sup>
                    </m:sSup>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𝑑𝐸</m:t>
                    </m:r>
                  </m:oMath>
                </a14:m>
                <a:r>
                  <a:rPr lang="en-US" sz="1600" dirty="0"/>
                  <a:t>  Maxwell-Boltzmann neutron density per volume</a:t>
                </a:r>
              </a:p>
              <a:p>
                <a:pPr indent="3771900"/>
                <a14:m>
                  <m:oMath xmlns:m="http://schemas.openxmlformats.org/officeDocument/2006/math">
                    <m:r>
                      <a:rPr lang="en-US" sz="1600" i="1">
                        <a:latin typeface="Cambria Math" panose="02040503050406030204" pitchFamily="18" charset="0"/>
                      </a:rPr>
                      <m:t>𝐸</m:t>
                    </m:r>
                  </m:oMath>
                </a14:m>
                <a:r>
                  <a:rPr lang="en-US" sz="1600" dirty="0"/>
                  <a:t>: neutron kinetic energy</a:t>
                </a:r>
              </a:p>
              <a:p>
                <a:pPr marL="3998913" indent="-227013"/>
                <a14:m>
                  <m:oMath xmlns:m="http://schemas.openxmlformats.org/officeDocument/2006/math">
                    <m:r>
                      <a:rPr lang="en-US" sz="1600" i="1">
                        <a:latin typeface="Cambria Math" panose="02040503050406030204" pitchFamily="18" charset="0"/>
                      </a:rPr>
                      <m:t>𝑇</m:t>
                    </m:r>
                  </m:oMath>
                </a14:m>
                <a:r>
                  <a:rPr lang="en-US" sz="1600" dirty="0"/>
                  <a:t>: neutron temperature taken to equal water temperature</a:t>
                </a:r>
              </a:p>
              <a:p>
                <a:pPr indent="3771900"/>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𝑘</m:t>
                        </m:r>
                      </m:e>
                      <m:sub>
                        <m:r>
                          <a:rPr lang="en-US" sz="1600" i="1">
                            <a:latin typeface="Cambria Math" panose="02040503050406030204" pitchFamily="18" charset="0"/>
                          </a:rPr>
                          <m:t>𝐵</m:t>
                        </m:r>
                      </m:sub>
                    </m:sSub>
                  </m:oMath>
                </a14:m>
                <a:r>
                  <a:rPr lang="en-US" sz="1600" dirty="0"/>
                  <a:t>: Boltzmann constant</a:t>
                </a:r>
              </a:p>
              <a:p>
                <a:pPr marL="3771900">
                  <a:tabLst>
                    <a:tab pos="3771900" algn="l"/>
                  </a:tabLst>
                </a:pP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𝑛</m:t>
                        </m:r>
                      </m:e>
                      <m:sub>
                        <m:r>
                          <a:rPr lang="en-US" sz="1600" i="1">
                            <a:latin typeface="Cambria Math" panose="02040503050406030204" pitchFamily="18" charset="0"/>
                          </a:rPr>
                          <m:t>𝑡h</m:t>
                        </m:r>
                      </m:sub>
                    </m:sSub>
                    <m:r>
                      <a:rPr lang="en-US" sz="1600" i="1">
                        <a:latin typeface="Cambria Math" panose="02040503050406030204" pitchFamily="18" charset="0"/>
                      </a:rPr>
                      <m:t>=</m:t>
                    </m:r>
                    <m:nary>
                      <m:naryPr>
                        <m:ctrlPr>
                          <a:rPr lang="en-US" sz="1600" i="1">
                            <a:latin typeface="Cambria Math" panose="02040503050406030204" pitchFamily="18" charset="0"/>
                          </a:rPr>
                        </m:ctrlPr>
                      </m:naryPr>
                      <m:sub>
                        <m:r>
                          <m:rPr>
                            <m:brk m:alnAt="23"/>
                          </m:rPr>
                          <a:rPr lang="en-US" sz="1600" i="1">
                            <a:latin typeface="Cambria Math" panose="02040503050406030204" pitchFamily="18" charset="0"/>
                          </a:rPr>
                          <m:t>0</m:t>
                        </m:r>
                      </m:sub>
                      <m:sup>
                        <m:r>
                          <a:rPr lang="en-US" sz="1600" i="1">
                            <a:latin typeface="Cambria Math" panose="02040503050406030204" pitchFamily="18" charset="0"/>
                            <a:ea typeface="Cambria Math" panose="02040503050406030204" pitchFamily="18" charset="0"/>
                          </a:rPr>
                          <m:t>∞</m:t>
                        </m:r>
                      </m:sup>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𝑛</m:t>
                            </m:r>
                          </m:e>
                          <m:sub>
                            <m:r>
                              <a:rPr lang="en-US" sz="1600" i="1">
                                <a:latin typeface="Cambria Math" panose="02040503050406030204" pitchFamily="18" charset="0"/>
                              </a:rPr>
                              <m:t>𝑡h</m:t>
                            </m:r>
                          </m:sub>
                        </m:sSub>
                        <m:d>
                          <m:dPr>
                            <m:ctrlPr>
                              <a:rPr lang="en-US" sz="1600" i="1">
                                <a:latin typeface="Cambria Math" panose="02040503050406030204" pitchFamily="18" charset="0"/>
                              </a:rPr>
                            </m:ctrlPr>
                          </m:dPr>
                          <m:e>
                            <m:r>
                              <a:rPr lang="en-US" sz="1600" i="1">
                                <a:latin typeface="Cambria Math" panose="02040503050406030204" pitchFamily="18" charset="0"/>
                              </a:rPr>
                              <m:t>𝐸</m:t>
                            </m:r>
                            <m:r>
                              <a:rPr lang="en-US" sz="1600" i="1">
                                <a:latin typeface="Cambria Math" panose="02040503050406030204" pitchFamily="18" charset="0"/>
                              </a:rPr>
                              <m:t>, </m:t>
                            </m:r>
                            <m:r>
                              <a:rPr lang="en-US" sz="1600" i="1">
                                <a:latin typeface="Cambria Math" panose="02040503050406030204" pitchFamily="18" charset="0"/>
                              </a:rPr>
                              <m:t>𝑇</m:t>
                            </m:r>
                          </m:e>
                        </m:d>
                        <m:r>
                          <a:rPr lang="en-US" sz="1600" i="1">
                            <a:latin typeface="Cambria Math" panose="02040503050406030204" pitchFamily="18" charset="0"/>
                          </a:rPr>
                          <m:t> </m:t>
                        </m:r>
                        <m:r>
                          <a:rPr lang="en-US" sz="1600" i="1">
                            <a:latin typeface="Cambria Math" panose="02040503050406030204" pitchFamily="18" charset="0"/>
                          </a:rPr>
                          <m:t>𝑑𝐸</m:t>
                        </m:r>
                      </m:e>
                    </m:nary>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f>
                          <m:fPr>
                            <m:ctrlPr>
                              <a:rPr lang="en-US" sz="1600" i="1">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𝜋</m:t>
                            </m:r>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𝑚</m:t>
                                </m:r>
                              </m:e>
                              <m:sub>
                                <m:r>
                                  <a:rPr lang="en-US" sz="1600" i="1">
                                    <a:latin typeface="Cambria Math" panose="02040503050406030204" pitchFamily="18" charset="0"/>
                                    <a:ea typeface="Cambria Math" panose="02040503050406030204" pitchFamily="18" charset="0"/>
                                  </a:rPr>
                                  <m:t>𝑛</m:t>
                                </m:r>
                              </m:sub>
                            </m:sSub>
                          </m:num>
                          <m:den>
                            <m:r>
                              <a:rPr lang="en-US" sz="1600" i="1">
                                <a:latin typeface="Cambria Math" panose="02040503050406030204" pitchFamily="18" charset="0"/>
                              </a:rPr>
                              <m:t>8</m:t>
                            </m:r>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𝑘</m:t>
                                </m:r>
                              </m:e>
                              <m:sub>
                                <m:r>
                                  <a:rPr lang="en-US" sz="1600" i="1">
                                    <a:latin typeface="Cambria Math" panose="02040503050406030204" pitchFamily="18" charset="0"/>
                                    <a:ea typeface="Cambria Math" panose="02040503050406030204" pitchFamily="18" charset="0"/>
                                  </a:rPr>
                                  <m:t>𝐵</m:t>
                                </m:r>
                              </m:sub>
                            </m:sSub>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𝑇</m:t>
                            </m:r>
                          </m:den>
                        </m:f>
                      </m:e>
                    </m:rad>
                    <m:r>
                      <a:rPr lang="en-US" sz="1600" i="1">
                        <a:latin typeface="Cambria Math" panose="02040503050406030204" pitchFamily="18" charset="0"/>
                      </a:rPr>
                      <m:t>=</m:t>
                    </m:r>
                    <m:sSub>
                      <m:sSubPr>
                        <m:ctrlPr>
                          <a:rPr lang="en-US" sz="1600" i="1">
                            <a:latin typeface="Cambria Math" panose="02040503050406030204" pitchFamily="18" charset="0"/>
                          </a:rPr>
                        </m:ctrlPr>
                      </m:sSubPr>
                      <m:e>
                        <m:r>
                          <m:rPr>
                            <m:sty m:val="p"/>
                          </m:rPr>
                          <a:rPr lang="el-GR" sz="1600" i="1">
                            <a:latin typeface="Cambria Math" panose="02040503050406030204" pitchFamily="18" charset="0"/>
                            <a:ea typeface="Cambria Math" panose="02040503050406030204" pitchFamily="18" charset="0"/>
                          </a:rPr>
                          <m:t>Φ</m:t>
                        </m:r>
                      </m:e>
                      <m:sub>
                        <m:r>
                          <a:rPr lang="en-US" sz="1600" i="1">
                            <a:latin typeface="Cambria Math" panose="02040503050406030204" pitchFamily="18" charset="0"/>
                          </a:rPr>
                          <m:t>𝑡h</m:t>
                        </m:r>
                      </m:sub>
                    </m:sSub>
                  </m:oMath>
                </a14:m>
                <a:r>
                  <a:rPr lang="en-US" sz="1600" dirty="0"/>
                  <a:t>  integral neutron density, </a:t>
                </a:r>
                <a14:m>
                  <m:oMath xmlns:m="http://schemas.openxmlformats.org/officeDocument/2006/math">
                    <m:sSub>
                      <m:sSubPr>
                        <m:ctrlPr>
                          <a:rPr lang="en-US" sz="1600" i="1">
                            <a:latin typeface="Cambria Math" panose="02040503050406030204" pitchFamily="18" charset="0"/>
                          </a:rPr>
                        </m:ctrlPr>
                      </m:sSubPr>
                      <m:e>
                        <m:r>
                          <m:rPr>
                            <m:sty m:val="p"/>
                          </m:rPr>
                          <a:rPr lang="el-GR" sz="1600" i="1">
                            <a:latin typeface="Cambria Math" panose="02040503050406030204" pitchFamily="18" charset="0"/>
                            <a:ea typeface="Cambria Math" panose="02040503050406030204" pitchFamily="18" charset="0"/>
                          </a:rPr>
                          <m:t>Φ</m:t>
                        </m:r>
                      </m:e>
                      <m:sub>
                        <m:r>
                          <a:rPr lang="en-US" sz="1600" i="1">
                            <a:latin typeface="Cambria Math" panose="02040503050406030204" pitchFamily="18" charset="0"/>
                          </a:rPr>
                          <m:t>𝑡h</m:t>
                        </m:r>
                      </m:sub>
                    </m:sSub>
                  </m:oMath>
                </a14:m>
                <a:r>
                  <a:rPr lang="en-US" sz="1600" dirty="0"/>
                  <a:t> integral thermal neutron flux, </a:t>
                </a:r>
                <a14:m>
                  <m:oMath xmlns:m="http://schemas.openxmlformats.org/officeDocument/2006/math">
                    <m:r>
                      <a:rPr lang="en-US" sz="1600" i="1">
                        <a:latin typeface="Cambria Math" panose="02040503050406030204" pitchFamily="18" charset="0"/>
                      </a:rPr>
                      <m:t>𝑚</m:t>
                    </m:r>
                  </m:oMath>
                </a14:m>
                <a:r>
                  <a:rPr lang="en-US" sz="1600" dirty="0"/>
                  <a:t>: neutron mass.</a:t>
                </a:r>
              </a:p>
              <a:p>
                <a:pPr marL="3771900">
                  <a:tabLst>
                    <a:tab pos="3771900" algn="l"/>
                  </a:tabLst>
                </a:pPr>
                <a:endParaRPr lang="en-US" sz="1600" dirty="0"/>
              </a:p>
              <a:p>
                <a:pPr marL="5600700" indent="-5600700"/>
                <a14:m>
                  <m:oMath xmlns:m="http://schemas.openxmlformats.org/officeDocument/2006/math">
                    <m:sSub>
                      <m:sSubPr>
                        <m:ctrlPr>
                          <a:rPr lang="en-US" sz="1600" i="1">
                            <a:latin typeface="Cambria Math" panose="02040503050406030204" pitchFamily="18" charset="0"/>
                          </a:rPr>
                        </m:ctrlPr>
                      </m:sSubPr>
                      <m:e>
                        <m:r>
                          <m:rPr>
                            <m:sty m:val="p"/>
                          </m:rPr>
                          <a:rPr lang="el-GR" sz="1600" i="1">
                            <a:latin typeface="Cambria Math" panose="02040503050406030204" pitchFamily="18" charset="0"/>
                            <a:ea typeface="Cambria Math" panose="02040503050406030204" pitchFamily="18" charset="0"/>
                          </a:rPr>
                          <m:t>Φ</m:t>
                        </m:r>
                      </m:e>
                      <m:sub>
                        <m:r>
                          <a:rPr lang="en-US" sz="1600" i="1">
                            <a:latin typeface="Cambria Math" panose="02040503050406030204" pitchFamily="18" charset="0"/>
                          </a:rPr>
                          <m:t>𝑡h</m:t>
                        </m:r>
                      </m:sub>
                    </m:sSub>
                    <m:d>
                      <m:dPr>
                        <m:ctrlPr>
                          <a:rPr lang="en-US" sz="1600" i="1">
                            <a:latin typeface="Cambria Math" panose="02040503050406030204" pitchFamily="18" charset="0"/>
                          </a:rPr>
                        </m:ctrlPr>
                      </m:dPr>
                      <m:e>
                        <m:r>
                          <a:rPr lang="en-US" sz="1600" i="1">
                            <a:latin typeface="Cambria Math" panose="02040503050406030204" pitchFamily="18" charset="0"/>
                          </a:rPr>
                          <m:t>𝐸</m:t>
                        </m:r>
                        <m:r>
                          <a:rPr lang="en-US" sz="1600" i="1">
                            <a:latin typeface="Cambria Math" panose="02040503050406030204" pitchFamily="18" charset="0"/>
                          </a:rPr>
                          <m:t>,  </m:t>
                        </m:r>
                        <m:r>
                          <a:rPr lang="en-US" sz="1600" i="1">
                            <a:latin typeface="Cambria Math" panose="02040503050406030204" pitchFamily="18" charset="0"/>
                          </a:rPr>
                          <m:t>𝑇</m:t>
                        </m:r>
                      </m:e>
                    </m:d>
                    <m:r>
                      <a:rPr lang="en-US" sz="1600" i="1">
                        <a:latin typeface="Cambria Math" panose="02040503050406030204" pitchFamily="18" charset="0"/>
                      </a:rPr>
                      <m:t> </m:t>
                    </m:r>
                    <m:r>
                      <a:rPr lang="en-US" sz="1600" i="1">
                        <a:latin typeface="Cambria Math" panose="02040503050406030204" pitchFamily="18" charset="0"/>
                      </a:rPr>
                      <m:t>𝑑𝐸</m:t>
                    </m:r>
                    <m:r>
                      <a:rPr lang="en-US" sz="1600" i="1">
                        <a:latin typeface="Cambria Math" panose="02040503050406030204" pitchFamily="18" charset="0"/>
                      </a:rPr>
                      <m:t>=</m:t>
                    </m:r>
                    <m:r>
                      <a:rPr lang="en-US" sz="1600" i="1">
                        <a:latin typeface="Cambria Math" panose="02040503050406030204" pitchFamily="18" charset="0"/>
                      </a:rPr>
                      <m:t>𝑣</m:t>
                    </m:r>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𝑛</m:t>
                        </m:r>
                      </m:e>
                      <m:sub>
                        <m:r>
                          <a:rPr lang="en-US" sz="1600" i="1">
                            <a:latin typeface="Cambria Math" panose="02040503050406030204" pitchFamily="18" charset="0"/>
                          </a:rPr>
                          <m:t>𝑡h</m:t>
                        </m:r>
                      </m:sub>
                    </m:sSub>
                    <m:d>
                      <m:dPr>
                        <m:ctrlPr>
                          <a:rPr lang="en-US" sz="1600" i="1">
                            <a:latin typeface="Cambria Math" panose="02040503050406030204" pitchFamily="18" charset="0"/>
                          </a:rPr>
                        </m:ctrlPr>
                      </m:dPr>
                      <m:e>
                        <m:r>
                          <a:rPr lang="en-US" sz="1600" i="1">
                            <a:latin typeface="Cambria Math" panose="02040503050406030204" pitchFamily="18" charset="0"/>
                          </a:rPr>
                          <m:t>𝐸</m:t>
                        </m:r>
                        <m:r>
                          <a:rPr lang="en-US" sz="1600" i="1">
                            <a:latin typeface="Cambria Math" panose="02040503050406030204" pitchFamily="18" charset="0"/>
                          </a:rPr>
                          <m:t>,  </m:t>
                        </m:r>
                        <m:r>
                          <a:rPr lang="en-US" sz="1600" i="1">
                            <a:latin typeface="Cambria Math" panose="02040503050406030204" pitchFamily="18" charset="0"/>
                          </a:rPr>
                          <m:t>𝑇</m:t>
                        </m:r>
                      </m:e>
                    </m:d>
                    <m:r>
                      <a:rPr lang="en-US" sz="1600" i="1">
                        <a:latin typeface="Cambria Math" panose="02040503050406030204" pitchFamily="18" charset="0"/>
                      </a:rPr>
                      <m:t> </m:t>
                    </m:r>
                    <m:r>
                      <a:rPr lang="en-US" sz="1600" i="1">
                        <a:latin typeface="Cambria Math" panose="02040503050406030204" pitchFamily="18" charset="0"/>
                      </a:rPr>
                      <m:t>𝑑𝐸</m:t>
                    </m:r>
                    <m:r>
                      <a:rPr lang="en-US" sz="1600" i="1">
                        <a:latin typeface="Cambria Math" panose="02040503050406030204" pitchFamily="18" charset="0"/>
                      </a:rPr>
                      <m:t>=</m:t>
                    </m:r>
                    <m:sSub>
                      <m:sSubPr>
                        <m:ctrlPr>
                          <a:rPr lang="en-US" sz="1600" i="1">
                            <a:latin typeface="Cambria Math" panose="02040503050406030204" pitchFamily="18" charset="0"/>
                          </a:rPr>
                        </m:ctrlPr>
                      </m:sSubPr>
                      <m:e>
                        <m:r>
                          <m:rPr>
                            <m:sty m:val="p"/>
                          </m:rPr>
                          <a:rPr lang="el-GR" sz="1600" i="1">
                            <a:latin typeface="Cambria Math" panose="02040503050406030204" pitchFamily="18" charset="0"/>
                            <a:ea typeface="Cambria Math" panose="02040503050406030204" pitchFamily="18" charset="0"/>
                          </a:rPr>
                          <m:t>Φ</m:t>
                        </m:r>
                      </m:e>
                      <m:sub>
                        <m:r>
                          <a:rPr lang="en-US" sz="1600" i="1">
                            <a:latin typeface="Cambria Math" panose="02040503050406030204" pitchFamily="18" charset="0"/>
                          </a:rPr>
                          <m:t>𝑡h</m:t>
                        </m:r>
                      </m:sub>
                    </m:sSub>
                    <m:r>
                      <a:rPr lang="en-US" sz="1600" i="1">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𝐸</m:t>
                        </m:r>
                      </m:num>
                      <m:den>
                        <m:sSup>
                          <m:sSupPr>
                            <m:ctrlPr>
                              <a:rPr lang="en-US" sz="1600" i="1">
                                <a:latin typeface="Cambria Math" panose="02040503050406030204" pitchFamily="18" charset="0"/>
                                <a:ea typeface="Cambria Math" panose="02040503050406030204" pitchFamily="18" charset="0"/>
                              </a:rPr>
                            </m:ctrlPr>
                          </m:sSupPr>
                          <m:e>
                            <m:d>
                              <m:dPr>
                                <m:ctrlPr>
                                  <a:rPr lang="en-US" sz="1600" i="1">
                                    <a:latin typeface="Cambria Math" panose="02040503050406030204" pitchFamily="18" charset="0"/>
                                    <a:ea typeface="Cambria Math" panose="02040503050406030204" pitchFamily="18" charset="0"/>
                                  </a:rPr>
                                </m:ctrlPr>
                              </m:dPr>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𝑘</m:t>
                                    </m:r>
                                  </m:e>
                                  <m:sub>
                                    <m:r>
                                      <a:rPr lang="en-US" sz="1600" i="1">
                                        <a:latin typeface="Cambria Math" panose="02040503050406030204" pitchFamily="18" charset="0"/>
                                        <a:ea typeface="Cambria Math" panose="02040503050406030204" pitchFamily="18" charset="0"/>
                                      </a:rPr>
                                      <m:t>𝐵</m:t>
                                    </m:r>
                                  </m:sub>
                                </m:sSub>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𝑇</m:t>
                                </m:r>
                              </m:e>
                            </m:d>
                          </m:e>
                          <m:sup>
                            <m:r>
                              <a:rPr lang="en-US" sz="1600" i="1">
                                <a:latin typeface="Cambria Math" panose="02040503050406030204" pitchFamily="18" charset="0"/>
                                <a:ea typeface="Cambria Math" panose="02040503050406030204" pitchFamily="18" charset="0"/>
                              </a:rPr>
                              <m:t>2</m:t>
                            </m:r>
                          </m:sup>
                        </m:sSup>
                      </m:den>
                    </m:f>
                    <m:r>
                      <a:rPr lang="en-US" sz="1600" i="1">
                        <a:latin typeface="Cambria Math" panose="02040503050406030204" pitchFamily="18" charset="0"/>
                        <a:ea typeface="Cambria Math" panose="02040503050406030204" pitchFamily="18" charset="0"/>
                      </a:rPr>
                      <m:t>∙</m:t>
                    </m:r>
                  </m:oMath>
                </a14:m>
                <a:r>
                  <a:rPr lang="en-US" sz="1600" dirty="0">
                    <a:ea typeface="Cambria Math" panose="02040503050406030204" pitchFamily="18" charset="0"/>
                  </a:rPr>
                  <a:t> </a:t>
                </a:r>
                <a14:m>
                  <m:oMath xmlns:m="http://schemas.openxmlformats.org/officeDocument/2006/math">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𝑒</m:t>
                        </m:r>
                      </m:e>
                      <m:sup>
                        <m:r>
                          <a:rPr lang="en-US" sz="1600" i="1">
                            <a:latin typeface="Cambria Math" panose="02040503050406030204" pitchFamily="18" charset="0"/>
                            <a:ea typeface="Cambria Math" panose="02040503050406030204" pitchFamily="18" charset="0"/>
                          </a:rPr>
                          <m:t>−</m:t>
                        </m:r>
                        <m:f>
                          <m:fPr>
                            <m:type m:val="lin"/>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𝐸</m:t>
                            </m:r>
                          </m:num>
                          <m:den>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𝑘</m:t>
                                </m:r>
                              </m:e>
                              <m:sub>
                                <m:r>
                                  <a:rPr lang="en-US" sz="1600" i="1">
                                    <a:latin typeface="Cambria Math" panose="02040503050406030204" pitchFamily="18" charset="0"/>
                                    <a:ea typeface="Cambria Math" panose="02040503050406030204" pitchFamily="18" charset="0"/>
                                  </a:rPr>
                                  <m:t>𝐵</m:t>
                                </m:r>
                              </m:sub>
                            </m:sSub>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𝑇</m:t>
                            </m:r>
                          </m:den>
                        </m:f>
                      </m:sup>
                    </m:sSup>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𝑑𝐸</m:t>
                    </m:r>
                  </m:oMath>
                </a14:m>
                <a:r>
                  <a:rPr lang="en-US" sz="1600" dirty="0"/>
                  <a:t>     Thermal neutron flux, </a:t>
                </a:r>
                <a14:m>
                  <m:oMath xmlns:m="http://schemas.openxmlformats.org/officeDocument/2006/math">
                    <m:r>
                      <a:rPr lang="en-US" sz="1600" i="1">
                        <a:latin typeface="Cambria Math" panose="02040503050406030204" pitchFamily="18" charset="0"/>
                      </a:rPr>
                      <m:t>𝑣</m:t>
                    </m:r>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f>
                          <m:fPr>
                            <m:ctrlPr>
                              <a:rPr lang="en-US" sz="1600" i="1">
                                <a:latin typeface="Cambria Math" panose="02040503050406030204" pitchFamily="18" charset="0"/>
                              </a:rPr>
                            </m:ctrlPr>
                          </m:fPr>
                          <m:num>
                            <m:r>
                              <a:rPr lang="en-US" sz="1600" i="1">
                                <a:latin typeface="Cambria Math" panose="02040503050406030204" pitchFamily="18" charset="0"/>
                              </a:rPr>
                              <m:t>2</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𝐸</m:t>
                            </m:r>
                          </m:num>
                          <m:den>
                            <m:r>
                              <a:rPr lang="en-US" sz="1600" i="1">
                                <a:latin typeface="Cambria Math" panose="02040503050406030204" pitchFamily="18" charset="0"/>
                              </a:rPr>
                              <m:t>𝑚</m:t>
                            </m:r>
                          </m:den>
                        </m:f>
                      </m:e>
                    </m:rad>
                  </m:oMath>
                </a14:m>
                <a:r>
                  <a:rPr lang="en-US" sz="1600" dirty="0"/>
                  <a:t> neutron velocity</a:t>
                </a:r>
              </a:p>
              <a:p>
                <a:endParaRPr lang="en-US" sz="1600" dirty="0"/>
              </a:p>
              <a:p>
                <a14:m>
                  <m:oMath xmlns:m="http://schemas.openxmlformats.org/officeDocument/2006/math">
                    <m:sSub>
                      <m:sSubPr>
                        <m:ctrlPr>
                          <a:rPr lang="en-US" sz="1600" i="1">
                            <a:latin typeface="Cambria Math" panose="02040503050406030204" pitchFamily="18" charset="0"/>
                          </a:rPr>
                        </m:ctrlPr>
                      </m:sSub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𝑣</m:t>
                            </m:r>
                          </m:e>
                        </m:d>
                      </m:e>
                      <m:sub>
                        <m:r>
                          <a:rPr lang="en-US" sz="1600" i="1">
                            <a:latin typeface="Cambria Math" panose="02040503050406030204" pitchFamily="18" charset="0"/>
                          </a:rPr>
                          <m:t>𝑡h</m:t>
                        </m:r>
                      </m:sub>
                    </m:sSub>
                    <m:r>
                      <a:rPr lang="en-US" sz="1600" i="1">
                        <a:latin typeface="Cambria Math" panose="02040503050406030204" pitchFamily="18" charset="0"/>
                      </a:rPr>
                      <m:t>=</m:t>
                    </m:r>
                    <m:nary>
                      <m:naryPr>
                        <m:limLoc m:val="undOvr"/>
                        <m:ctrlPr>
                          <a:rPr lang="en-US" sz="1600" i="1">
                            <a:latin typeface="Cambria Math" panose="02040503050406030204" pitchFamily="18" charset="0"/>
                          </a:rPr>
                        </m:ctrlPr>
                      </m:naryPr>
                      <m:sub>
                        <m:r>
                          <m:rPr>
                            <m:brk m:alnAt="24"/>
                          </m:rPr>
                          <a:rPr lang="en-US" sz="1600" i="1">
                            <a:latin typeface="Cambria Math" panose="02040503050406030204" pitchFamily="18" charset="0"/>
                          </a:rPr>
                          <m:t>0</m:t>
                        </m:r>
                      </m:sub>
                      <m:sup>
                        <m:r>
                          <a:rPr lang="en-US" sz="1600" i="1">
                            <a:latin typeface="Cambria Math" panose="02040503050406030204" pitchFamily="18" charset="0"/>
                            <a:ea typeface="Cambria Math" panose="02040503050406030204" pitchFamily="18" charset="0"/>
                          </a:rPr>
                          <m:t>∞</m:t>
                        </m:r>
                      </m:sup>
                      <m:e>
                        <m:r>
                          <a:rPr lang="en-US" sz="1600" i="1">
                            <a:latin typeface="Cambria Math" panose="02040503050406030204" pitchFamily="18" charset="0"/>
                          </a:rPr>
                          <m:t>𝑣</m:t>
                        </m:r>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𝑛</m:t>
                            </m:r>
                          </m:e>
                          <m:sub>
                            <m:r>
                              <a:rPr lang="en-US" sz="1600" i="1">
                                <a:latin typeface="Cambria Math" panose="02040503050406030204" pitchFamily="18" charset="0"/>
                              </a:rPr>
                              <m:t>𝑡h</m:t>
                            </m:r>
                          </m:sub>
                        </m:sSub>
                        <m:d>
                          <m:dPr>
                            <m:ctrlPr>
                              <a:rPr lang="en-US" sz="1600" i="1">
                                <a:latin typeface="Cambria Math" panose="02040503050406030204" pitchFamily="18" charset="0"/>
                              </a:rPr>
                            </m:ctrlPr>
                          </m:dPr>
                          <m:e>
                            <m:r>
                              <a:rPr lang="en-US" sz="1600" i="1">
                                <a:latin typeface="Cambria Math" panose="02040503050406030204" pitchFamily="18" charset="0"/>
                              </a:rPr>
                              <m:t>𝑣</m:t>
                            </m:r>
                            <m:r>
                              <a:rPr lang="en-US" sz="1600" i="1">
                                <a:latin typeface="Cambria Math" panose="02040503050406030204" pitchFamily="18" charset="0"/>
                              </a:rPr>
                              <m:t>,  </m:t>
                            </m:r>
                            <m:r>
                              <a:rPr lang="en-US" sz="1600" i="1">
                                <a:latin typeface="Cambria Math" panose="02040503050406030204" pitchFamily="18" charset="0"/>
                              </a:rPr>
                              <m:t>𝑇</m:t>
                            </m:r>
                          </m:e>
                        </m:d>
                        <m:r>
                          <a:rPr lang="en-US" sz="1600" i="1">
                            <a:latin typeface="Cambria Math" panose="02040503050406030204" pitchFamily="18" charset="0"/>
                          </a:rPr>
                          <m:t> </m:t>
                        </m:r>
                        <m:r>
                          <a:rPr lang="en-US" sz="1600" i="1">
                            <a:latin typeface="Cambria Math" panose="02040503050406030204" pitchFamily="18" charset="0"/>
                          </a:rPr>
                          <m:t>𝑑𝑣</m:t>
                        </m:r>
                      </m:e>
                    </m:nary>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f>
                          <m:fPr>
                            <m:ctrlPr>
                              <a:rPr lang="en-US" sz="1600" i="1">
                                <a:latin typeface="Cambria Math" panose="02040503050406030204" pitchFamily="18" charset="0"/>
                              </a:rPr>
                            </m:ctrlPr>
                          </m:fPr>
                          <m:num>
                            <m:r>
                              <a:rPr lang="en-US" sz="1600" i="1">
                                <a:latin typeface="Cambria Math" panose="02040503050406030204" pitchFamily="18" charset="0"/>
                              </a:rPr>
                              <m:t>8</m:t>
                            </m:r>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𝑘</m:t>
                                </m:r>
                              </m:e>
                              <m:sub>
                                <m:r>
                                  <a:rPr lang="en-US" sz="1600" i="1">
                                    <a:latin typeface="Cambria Math" panose="02040503050406030204" pitchFamily="18" charset="0"/>
                                    <a:ea typeface="Cambria Math" panose="02040503050406030204" pitchFamily="18" charset="0"/>
                                  </a:rPr>
                                  <m:t>𝐵</m:t>
                                </m:r>
                              </m:sub>
                            </m:sSub>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𝑇</m:t>
                            </m:r>
                          </m:num>
                          <m:den>
                            <m:r>
                              <a:rPr lang="en-US" sz="1600" i="1">
                                <a:latin typeface="Cambria Math" panose="02040503050406030204" pitchFamily="18" charset="0"/>
                                <a:ea typeface="Cambria Math" panose="02040503050406030204" pitchFamily="18" charset="0"/>
                              </a:rPr>
                              <m:t>𝜋</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𝑚</m:t>
                            </m:r>
                          </m:den>
                        </m:f>
                      </m:e>
                    </m:rad>
                  </m:oMath>
                </a14:m>
                <a:r>
                  <a:rPr lang="en-US" sz="1600" dirty="0"/>
                  <a:t>           Average neutron velocity </a:t>
                </a:r>
                <a14:m>
                  <m:oMath xmlns:m="http://schemas.openxmlformats.org/officeDocument/2006/math">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m:rPr>
                            <m:sty m:val="p"/>
                          </m:rPr>
                          <a:rPr lang="el-GR" sz="1600" i="1">
                            <a:latin typeface="Cambria Math" panose="02040503050406030204" pitchFamily="18" charset="0"/>
                            <a:ea typeface="Cambria Math" panose="02040503050406030204" pitchFamily="18" charset="0"/>
                          </a:rPr>
                          <m:t>Φ</m:t>
                        </m:r>
                      </m:e>
                      <m:sub>
                        <m:r>
                          <a:rPr lang="en-US" sz="1600" i="1">
                            <a:latin typeface="Cambria Math" panose="02040503050406030204" pitchFamily="18" charset="0"/>
                          </a:rPr>
                          <m:t>𝑡h</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𝑣</m:t>
                            </m:r>
                          </m:e>
                        </m:d>
                      </m:e>
                      <m:sub>
                        <m:r>
                          <a:rPr lang="en-US" sz="1600" i="1">
                            <a:latin typeface="Cambria Math" panose="02040503050406030204" pitchFamily="18" charset="0"/>
                          </a:rPr>
                          <m:t>𝑡h</m:t>
                        </m:r>
                      </m:sub>
                    </m:sSub>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𝑛</m:t>
                        </m:r>
                      </m:e>
                      <m:sub>
                        <m:r>
                          <a:rPr lang="en-US" sz="1600" i="1">
                            <a:latin typeface="Cambria Math" panose="02040503050406030204" pitchFamily="18" charset="0"/>
                          </a:rPr>
                          <m:t>𝑡h</m:t>
                        </m:r>
                      </m:sub>
                    </m:sSub>
                  </m:oMath>
                </a14:m>
                <a:endParaRPr lang="en-US" sz="1600" dirty="0"/>
              </a:p>
            </p:txBody>
          </p:sp>
        </mc:Choice>
        <mc:Fallback xmlns="">
          <p:sp>
            <p:nvSpPr>
              <p:cNvPr id="6" name="TextBox 5">
                <a:extLst>
                  <a:ext uri="{FF2B5EF4-FFF2-40B4-BE49-F238E27FC236}">
                    <a16:creationId xmlns:a16="http://schemas.microsoft.com/office/drawing/2014/main" id="{9C5F1F15-879E-4DC5-9AF5-9BFC380CD409}"/>
                  </a:ext>
                </a:extLst>
              </p:cNvPr>
              <p:cNvSpPr txBox="1">
                <a:spLocks noRot="1" noChangeAspect="1" noMove="1" noResize="1" noEditPoints="1" noAdjustHandles="1" noChangeArrowheads="1" noChangeShapeType="1" noTextEdit="1"/>
              </p:cNvSpPr>
              <p:nvPr/>
            </p:nvSpPr>
            <p:spPr>
              <a:xfrm>
                <a:off x="263199" y="879845"/>
                <a:ext cx="8510098" cy="5307800"/>
              </a:xfrm>
              <a:prstGeom prst="rect">
                <a:avLst/>
              </a:prstGeom>
              <a:blipFill>
                <a:blip r:embed="rId2"/>
                <a:stretch>
                  <a:fillRect l="-358" t="-344"/>
                </a:stretch>
              </a:blipFill>
            </p:spPr>
            <p:txBody>
              <a:bodyPr/>
              <a:lstStyle/>
              <a:p>
                <a:r>
                  <a:rPr lang="en-US">
                    <a:noFill/>
                  </a:rPr>
                  <a:t> </a:t>
                </a:r>
              </a:p>
            </p:txBody>
          </p:sp>
        </mc:Fallback>
      </mc:AlternateContent>
    </p:spTree>
    <p:extLst>
      <p:ext uri="{BB962C8B-B14F-4D97-AF65-F5344CB8AC3E}">
        <p14:creationId xmlns:p14="http://schemas.microsoft.com/office/powerpoint/2010/main" val="1360246948"/>
      </p:ext>
    </p:extLst>
  </p:cSld>
  <p:clrMapOvr>
    <a:masterClrMapping/>
  </p:clrMapOvr>
  <p:transition>
    <p:pull dir="l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88D4-209A-482F-818A-94C01F3BDCED}"/>
              </a:ext>
            </a:extLst>
          </p:cNvPr>
          <p:cNvSpPr>
            <a:spLocks noGrp="1"/>
          </p:cNvSpPr>
          <p:nvPr>
            <p:ph type="title"/>
          </p:nvPr>
        </p:nvSpPr>
        <p:spPr/>
        <p:txBody>
          <a:bodyPr/>
          <a:lstStyle/>
          <a:p>
            <a:r>
              <a:rPr lang="en-US" dirty="0"/>
              <a:t>Math notes</a:t>
            </a:r>
          </a:p>
        </p:txBody>
      </p:sp>
      <p:sp>
        <p:nvSpPr>
          <p:cNvPr id="3" name="Date Placeholder 2">
            <a:extLst>
              <a:ext uri="{FF2B5EF4-FFF2-40B4-BE49-F238E27FC236}">
                <a16:creationId xmlns:a16="http://schemas.microsoft.com/office/drawing/2014/main" id="{C16BAF45-F892-4EFD-BBA6-FD7405FB62B3}"/>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2C577019-EE2A-45AD-95DE-04D5455845E4}"/>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0915C4E8-F7CD-49BE-9BF0-80E397CE190C}"/>
              </a:ext>
            </a:extLst>
          </p:cNvPr>
          <p:cNvSpPr>
            <a:spLocks noGrp="1"/>
          </p:cNvSpPr>
          <p:nvPr>
            <p:ph type="sldNum" sz="quarter" idx="12"/>
          </p:nvPr>
        </p:nvSpPr>
        <p:spPr/>
        <p:txBody>
          <a:bodyPr/>
          <a:lstStyle/>
          <a:p>
            <a:pPr>
              <a:defRPr/>
            </a:pPr>
            <a:fld id="{8F831FCA-C7DC-4D33-94BC-0E662C0DA114}" type="slidenum">
              <a:rPr lang="en-US" altLang="en-US" smtClean="0"/>
              <a:pPr>
                <a:defRPr/>
              </a:pPr>
              <a:t>32</a:t>
            </a:fld>
            <a:endParaRPr lang="en-US" alt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265DC91-B67F-43BB-9111-EC5B3B8E1968}"/>
                  </a:ext>
                </a:extLst>
              </p:cNvPr>
              <p:cNvSpPr txBox="1"/>
              <p:nvPr/>
            </p:nvSpPr>
            <p:spPr>
              <a:xfrm>
                <a:off x="342955" y="1273457"/>
                <a:ext cx="8013246" cy="4439805"/>
              </a:xfrm>
              <a:prstGeom prst="rect">
                <a:avLst/>
              </a:prstGeom>
              <a:noFill/>
            </p:spPr>
            <p:txBody>
              <a:bodyPr wrap="square" rtlCol="0">
                <a:spAutoFit/>
              </a:bodyPr>
              <a:lstStyle/>
              <a:p>
                <a:r>
                  <a:rPr lang="en-US" dirty="0"/>
                  <a:t>Epi-thermal neutrons “abruptly turn on” in heavy water reactors at </a:t>
                </a:r>
                <a14:m>
                  <m:oMath xmlns:m="http://schemas.openxmlformats.org/officeDocument/2006/math">
                    <m:r>
                      <a:rPr lang="en-US" i="1">
                        <a:latin typeface="Cambria Math" panose="02040503050406030204" pitchFamily="18" charset="0"/>
                      </a:rPr>
                      <m:t>5.3</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𝐵</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=0.029 </m:t>
                    </m:r>
                    <m:r>
                      <a:rPr lang="en-US" i="1">
                        <a:latin typeface="Cambria Math" panose="02040503050406030204" pitchFamily="18" charset="0"/>
                        <a:ea typeface="Cambria Math" panose="02040503050406030204" pitchFamily="18" charset="0"/>
                      </a:rPr>
                      <m:t>𝑒𝑉</m:t>
                    </m:r>
                  </m:oMath>
                </a14:m>
                <a:r>
                  <a:rPr lang="en-US" dirty="0"/>
                  <a:t> (for </a:t>
                </a:r>
                <a14:m>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=340 </m:t>
                    </m:r>
                    <m:r>
                      <a:rPr lang="en-US" i="1">
                        <a:latin typeface="Cambria Math" panose="02040503050406030204" pitchFamily="18" charset="0"/>
                      </a:rPr>
                      <m:t>𝐾</m:t>
                    </m:r>
                  </m:oMath>
                </a14:m>
                <a:r>
                  <a:rPr lang="en-US" dirty="0"/>
                  <a:t>). At turn-on still much smaller than thermal neutron flux component.</a:t>
                </a:r>
              </a:p>
              <a:p>
                <a:endParaRPr lang="en-US" dirty="0"/>
              </a:p>
              <a:p>
                <a14:m>
                  <m:oMath xmlns:m="http://schemas.openxmlformats.org/officeDocument/2006/math">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a:rPr lang="en-US" i="1">
                            <a:latin typeface="Cambria Math" panose="02040503050406030204" pitchFamily="18" charset="0"/>
                            <a:ea typeface="Cambria Math" panose="02040503050406030204" pitchFamily="18" charset="0"/>
                          </a:rPr>
                          <m:t>𝑒</m:t>
                        </m:r>
                        <m:r>
                          <a:rPr lang="en-US" i="1">
                            <a:latin typeface="Cambria Math" panose="02040503050406030204" pitchFamily="18" charset="0"/>
                          </a:rPr>
                          <m:t>𝑡</m:t>
                        </m:r>
                      </m:sub>
                    </m:sSub>
                    <m:d>
                      <m:dPr>
                        <m:ctrlPr>
                          <a:rPr lang="en-US" i="1">
                            <a:latin typeface="Cambria Math" panose="02040503050406030204" pitchFamily="18" charset="0"/>
                          </a:rPr>
                        </m:ctrlPr>
                      </m:dPr>
                      <m:e>
                        <m:r>
                          <a:rPr lang="en-US" i="1">
                            <a:latin typeface="Cambria Math" panose="02040503050406030204" pitchFamily="18" charset="0"/>
                          </a:rPr>
                          <m:t>𝐸</m:t>
                        </m:r>
                      </m:e>
                    </m:d>
                    <m:r>
                      <a:rPr lang="en-US" i="1">
                        <a:latin typeface="Cambria Math" panose="02040503050406030204" pitchFamily="18" charset="0"/>
                      </a:rPr>
                      <m:t> </m:t>
                    </m:r>
                    <m:r>
                      <a:rPr lang="en-US" i="1">
                        <a:latin typeface="Cambria Math" panose="02040503050406030204" pitchFamily="18" charset="0"/>
                      </a:rPr>
                      <m:t>𝑑𝐸</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𝑑𝐸</m:t>
                        </m:r>
                      </m:num>
                      <m:den>
                        <m:r>
                          <a:rPr lang="en-US" i="1">
                            <a:latin typeface="Cambria Math" panose="02040503050406030204" pitchFamily="18" charset="0"/>
                            <a:ea typeface="Cambria Math" panose="02040503050406030204" pitchFamily="18" charset="0"/>
                          </a:rPr>
                          <m:t>𝐸</m:t>
                        </m:r>
                      </m:den>
                    </m:f>
                  </m:oMath>
                </a14:m>
                <a:r>
                  <a:rPr lang="en-US" dirty="0"/>
                  <a:t>                                        Flux is know to have 1/E dependence</a:t>
                </a:r>
              </a:p>
              <a:p>
                <a:endParaRPr lang="en-US" dirty="0"/>
              </a:p>
              <a:p>
                <a:pPr marL="3998913" indent="-3998913"/>
                <a14:m>
                  <m:oMath xmlns:m="http://schemas.openxmlformats.org/officeDocument/2006/math">
                    <m:nary>
                      <m:naryPr>
                        <m:limLoc m:val="undOvr"/>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𝑙𝑜𝑤</m:t>
                            </m:r>
                          </m:sub>
                        </m:sSub>
                      </m:sub>
                      <m:sup>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h𝑖𝑔h</m:t>
                            </m:r>
                          </m:sub>
                        </m:sSub>
                      </m:sup>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𝑑𝐸</m:t>
                            </m:r>
                          </m:num>
                          <m:den>
                            <m:r>
                              <a:rPr lang="en-US" i="1">
                                <a:latin typeface="Cambria Math" panose="02040503050406030204" pitchFamily="18" charset="0"/>
                                <a:ea typeface="Cambria Math" panose="02040503050406030204" pitchFamily="18" charset="0"/>
                              </a:rPr>
                              <m:t>𝐸</m:t>
                            </m:r>
                          </m:den>
                        </m:f>
                      </m:e>
                    </m:nary>
                    <m:r>
                      <a:rPr lang="en-US" i="1">
                        <a:latin typeface="Cambria Math" panose="02040503050406030204" pitchFamily="18" charset="0"/>
                      </a:rPr>
                      <m:t>=</m:t>
                    </m:r>
                    <m:r>
                      <a:rPr lang="en-US" i="1">
                        <a:latin typeface="Cambria Math" panose="02040503050406030204" pitchFamily="18" charset="0"/>
                      </a:rPr>
                      <m:t>𝑙𝑛</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h𝑖𝑔h</m:t>
                                </m:r>
                              </m:sub>
                            </m:sSub>
                          </m:num>
                          <m:den>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𝑙𝑜𝑤</m:t>
                                </m:r>
                              </m:sub>
                            </m:sSub>
                          </m:den>
                        </m:f>
                      </m:e>
                    </m:d>
                  </m:oMath>
                </a14:m>
                <a:r>
                  <a:rPr lang="en-US" dirty="0"/>
                  <a:t>                               Integral epi-thermal neutron flux.      Chose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𝑙𝑜𝑤</m:t>
                        </m:r>
                      </m:sub>
                    </m:sSub>
                    <m:r>
                      <a:rPr lang="en-US" i="1">
                        <a:latin typeface="Cambria Math" panose="02040503050406030204" pitchFamily="18" charset="0"/>
                      </a:rPr>
                      <m:t>=0.5 </m:t>
                    </m:r>
                    <m:r>
                      <a:rPr lang="en-US" i="1">
                        <a:latin typeface="Cambria Math" panose="02040503050406030204" pitchFamily="18" charset="0"/>
                      </a:rPr>
                      <m:t>𝑒𝑉</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h𝑖𝑔h</m:t>
                        </m:r>
                      </m:sub>
                    </m:sSub>
                    <m:r>
                      <a:rPr lang="en-US" i="1">
                        <a:latin typeface="Cambria Math" panose="02040503050406030204" pitchFamily="18" charset="0"/>
                      </a:rPr>
                      <m:t>=10 </m:t>
                    </m:r>
                    <m:r>
                      <a:rPr lang="en-US" i="1">
                        <a:latin typeface="Cambria Math" panose="02040503050406030204" pitchFamily="18" charset="0"/>
                      </a:rPr>
                      <m:t>𝑀𝑒𝑉</m:t>
                    </m:r>
                  </m:oMath>
                </a14:m>
                <a:r>
                  <a:rPr lang="en-US" dirty="0"/>
                  <a:t>. Limits defined by cross section tables.</a:t>
                </a:r>
              </a:p>
              <a:p>
                <a:endParaRPr lang="en-US" dirty="0"/>
              </a:p>
              <a:p>
                <a:pPr marL="3998913" indent="-3998913"/>
                <a14:m>
                  <m:oMath xmlns:m="http://schemas.openxmlformats.org/officeDocument/2006/math">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a:rPr lang="en-US" i="1">
                            <a:latin typeface="Cambria Math" panose="02040503050406030204" pitchFamily="18" charset="0"/>
                            <a:ea typeface="Cambria Math" panose="02040503050406030204" pitchFamily="18" charset="0"/>
                          </a:rPr>
                          <m:t>𝑒</m:t>
                        </m:r>
                        <m:r>
                          <a:rPr lang="en-US" i="1">
                            <a:latin typeface="Cambria Math" panose="02040503050406030204" pitchFamily="18" charset="0"/>
                          </a:rPr>
                          <m:t>𝑡</m:t>
                        </m:r>
                      </m:sub>
                    </m:sSub>
                    <m:d>
                      <m:dPr>
                        <m:ctrlPr>
                          <a:rPr lang="en-US" i="1">
                            <a:latin typeface="Cambria Math" panose="02040503050406030204" pitchFamily="18" charset="0"/>
                          </a:rPr>
                        </m:ctrlPr>
                      </m:dPr>
                      <m:e>
                        <m:r>
                          <a:rPr lang="en-US" i="1">
                            <a:latin typeface="Cambria Math" panose="02040503050406030204" pitchFamily="18" charset="0"/>
                          </a:rPr>
                          <m:t>𝐸</m:t>
                        </m:r>
                      </m:e>
                    </m:d>
                    <m:r>
                      <a:rPr lang="en-US" i="1">
                        <a:latin typeface="Cambria Math" panose="02040503050406030204" pitchFamily="18" charset="0"/>
                      </a:rPr>
                      <m:t> </m:t>
                    </m:r>
                    <m:r>
                      <a:rPr lang="en-US" i="1">
                        <a:latin typeface="Cambria Math" panose="02040503050406030204" pitchFamily="18" charset="0"/>
                      </a:rPr>
                      <m:t>𝑑𝐸</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a:rPr lang="en-US" i="1">
                                <a:latin typeface="Cambria Math" panose="02040503050406030204" pitchFamily="18" charset="0"/>
                                <a:ea typeface="Cambria Math" panose="02040503050406030204" pitchFamily="18" charset="0"/>
                              </a:rPr>
                              <m:t>𝑒</m:t>
                            </m:r>
                            <m:r>
                              <a:rPr lang="en-US" i="1">
                                <a:latin typeface="Cambria Math" panose="02040503050406030204" pitchFamily="18" charset="0"/>
                              </a:rPr>
                              <m:t>𝑡</m:t>
                            </m:r>
                          </m:sub>
                        </m:sSub>
                      </m:num>
                      <m:den>
                        <m:r>
                          <a:rPr lang="en-US" i="1">
                            <a:latin typeface="Cambria Math" panose="02040503050406030204" pitchFamily="18" charset="0"/>
                          </a:rPr>
                          <m:t>𝑙𝑛</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h𝑖𝑔h</m:t>
                                    </m:r>
                                  </m:sub>
                                </m:sSub>
                              </m:num>
                              <m:den>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𝑙𝑜𝑤</m:t>
                                    </m:r>
                                  </m:sub>
                                </m:sSub>
                              </m:den>
                            </m:f>
                          </m:e>
                        </m:d>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𝑑𝐸</m:t>
                        </m:r>
                      </m:num>
                      <m:den>
                        <m:r>
                          <a:rPr lang="en-US" i="1">
                            <a:latin typeface="Cambria Math" panose="02040503050406030204" pitchFamily="18" charset="0"/>
                            <a:ea typeface="Cambria Math" panose="02040503050406030204" pitchFamily="18" charset="0"/>
                          </a:rPr>
                          <m:t>𝐸</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a:rPr lang="en-US" i="1">
                                <a:latin typeface="Cambria Math" panose="02040503050406030204" pitchFamily="18" charset="0"/>
                                <a:ea typeface="Cambria Math" panose="02040503050406030204" pitchFamily="18" charset="0"/>
                              </a:rPr>
                              <m:t>𝑒</m:t>
                            </m:r>
                            <m:r>
                              <a:rPr lang="en-US" i="1">
                                <a:latin typeface="Cambria Math" panose="02040503050406030204" pitchFamily="18" charset="0"/>
                              </a:rPr>
                              <m:t>𝑡</m:t>
                            </m:r>
                          </m:sub>
                        </m:sSub>
                      </m:num>
                      <m:den>
                        <m:r>
                          <a:rPr lang="en-US" i="1">
                            <a:latin typeface="Cambria Math" panose="02040503050406030204" pitchFamily="18" charset="0"/>
                          </a:rPr>
                          <m:t>16.81</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𝑑𝐸</m:t>
                        </m:r>
                      </m:num>
                      <m:den>
                        <m:r>
                          <a:rPr lang="en-US" i="1">
                            <a:latin typeface="Cambria Math" panose="02040503050406030204" pitchFamily="18" charset="0"/>
                            <a:ea typeface="Cambria Math" panose="02040503050406030204" pitchFamily="18" charset="0"/>
                          </a:rPr>
                          <m:t>𝐸</m:t>
                        </m:r>
                      </m:den>
                    </m:f>
                  </m:oMath>
                </a14:m>
                <a:r>
                  <a:rPr lang="en-US" dirty="0"/>
                  <a:t>      Epi-thermal flux-integral normalized energy distribution.</a:t>
                </a:r>
              </a:p>
            </p:txBody>
          </p:sp>
        </mc:Choice>
        <mc:Fallback xmlns="">
          <p:sp>
            <p:nvSpPr>
              <p:cNvPr id="6" name="TextBox 5">
                <a:extLst>
                  <a:ext uri="{FF2B5EF4-FFF2-40B4-BE49-F238E27FC236}">
                    <a16:creationId xmlns:a16="http://schemas.microsoft.com/office/drawing/2014/main" id="{F265DC91-B67F-43BB-9111-EC5B3B8E1968}"/>
                  </a:ext>
                </a:extLst>
              </p:cNvPr>
              <p:cNvSpPr txBox="1">
                <a:spLocks noRot="1" noChangeAspect="1" noMove="1" noResize="1" noEditPoints="1" noAdjustHandles="1" noChangeArrowheads="1" noChangeShapeType="1" noTextEdit="1"/>
              </p:cNvSpPr>
              <p:nvPr/>
            </p:nvSpPr>
            <p:spPr>
              <a:xfrm>
                <a:off x="342955" y="1273457"/>
                <a:ext cx="8013246" cy="4439805"/>
              </a:xfrm>
              <a:prstGeom prst="rect">
                <a:avLst/>
              </a:prstGeom>
              <a:blipFill>
                <a:blip r:embed="rId2"/>
                <a:stretch>
                  <a:fillRect l="-608" t="-824" b="-1374"/>
                </a:stretch>
              </a:blipFill>
            </p:spPr>
            <p:txBody>
              <a:bodyPr/>
              <a:lstStyle/>
              <a:p>
                <a:r>
                  <a:rPr lang="en-US">
                    <a:noFill/>
                  </a:rPr>
                  <a:t> </a:t>
                </a:r>
              </a:p>
            </p:txBody>
          </p:sp>
        </mc:Fallback>
      </mc:AlternateContent>
    </p:spTree>
    <p:extLst>
      <p:ext uri="{BB962C8B-B14F-4D97-AF65-F5344CB8AC3E}">
        <p14:creationId xmlns:p14="http://schemas.microsoft.com/office/powerpoint/2010/main" val="1618727529"/>
      </p:ext>
    </p:extLst>
  </p:cSld>
  <p:clrMapOvr>
    <a:masterClrMapping/>
  </p:clrMapOvr>
  <p:transition>
    <p:pull dir="l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164AD-22D5-4DDE-BDD7-F51362F21C25}"/>
              </a:ext>
            </a:extLst>
          </p:cNvPr>
          <p:cNvSpPr>
            <a:spLocks noGrp="1"/>
          </p:cNvSpPr>
          <p:nvPr>
            <p:ph type="title"/>
          </p:nvPr>
        </p:nvSpPr>
        <p:spPr/>
        <p:txBody>
          <a:bodyPr/>
          <a:lstStyle/>
          <a:p>
            <a:r>
              <a:rPr lang="en-US" dirty="0"/>
              <a:t>Math notes</a:t>
            </a:r>
          </a:p>
        </p:txBody>
      </p:sp>
      <p:sp>
        <p:nvSpPr>
          <p:cNvPr id="3" name="Date Placeholder 2">
            <a:extLst>
              <a:ext uri="{FF2B5EF4-FFF2-40B4-BE49-F238E27FC236}">
                <a16:creationId xmlns:a16="http://schemas.microsoft.com/office/drawing/2014/main" id="{9B295EEC-1606-49DE-A850-8120CFC29469}"/>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7C9BDAED-5E39-4B70-97E9-58C87BD28042}"/>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3F1E4960-2C0D-4153-A858-CFC53B8B3D76}"/>
              </a:ext>
            </a:extLst>
          </p:cNvPr>
          <p:cNvSpPr>
            <a:spLocks noGrp="1"/>
          </p:cNvSpPr>
          <p:nvPr>
            <p:ph type="sldNum" sz="quarter" idx="12"/>
          </p:nvPr>
        </p:nvSpPr>
        <p:spPr/>
        <p:txBody>
          <a:bodyPr/>
          <a:lstStyle/>
          <a:p>
            <a:pPr>
              <a:defRPr/>
            </a:pPr>
            <a:fld id="{8F831FCA-C7DC-4D33-94BC-0E662C0DA114}" type="slidenum">
              <a:rPr lang="en-US" altLang="en-US" smtClean="0"/>
              <a:pPr>
                <a:defRPr/>
              </a:pPr>
              <a:t>33</a:t>
            </a:fld>
            <a:endParaRPr lang="en-US" alt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EE6ECC0-79A1-44B9-99F3-C9CF388AFD4B}"/>
                  </a:ext>
                </a:extLst>
              </p:cNvPr>
              <p:cNvSpPr txBox="1"/>
              <p:nvPr/>
            </p:nvSpPr>
            <p:spPr>
              <a:xfrm>
                <a:off x="334074" y="1500619"/>
                <a:ext cx="8394739" cy="1487010"/>
              </a:xfrm>
              <a:prstGeom prst="rect">
                <a:avLst/>
              </a:prstGeom>
              <a:noFill/>
            </p:spPr>
            <p:txBody>
              <a:bodyPr wrap="square" rtlCol="0">
                <a:spAutoFit/>
              </a:bodyPr>
              <a:lstStyle/>
              <a:p>
                <a:r>
                  <a:rPr lang="en-US" dirty="0"/>
                  <a:t>Fast fission neutrons follow the Watt spectrum:</a:t>
                </a:r>
              </a:p>
              <a:p>
                <a:endParaRPr lang="en-US" dirty="0"/>
              </a:p>
              <a:p>
                <a:pPr marL="5032375" indent="-5032375"/>
                <a14:m>
                  <m:oMath xmlns:m="http://schemas.openxmlformats.org/officeDocument/2006/math">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a:rPr lang="en-US" i="1">
                            <a:latin typeface="Cambria Math" panose="02040503050406030204" pitchFamily="18" charset="0"/>
                            <a:ea typeface="Cambria Math" panose="02040503050406030204" pitchFamily="18" charset="0"/>
                          </a:rPr>
                          <m:t>𝑓𝑓</m:t>
                        </m:r>
                      </m:sub>
                    </m:sSub>
                    <m:d>
                      <m:dPr>
                        <m:ctrlPr>
                          <a:rPr lang="en-US" i="1">
                            <a:latin typeface="Cambria Math" panose="02040503050406030204" pitchFamily="18" charset="0"/>
                          </a:rPr>
                        </m:ctrlPr>
                      </m:dPr>
                      <m:e>
                        <m:r>
                          <a:rPr lang="en-US" i="1">
                            <a:latin typeface="Cambria Math" panose="02040503050406030204" pitchFamily="18" charset="0"/>
                          </a:rPr>
                          <m:t>𝐸</m:t>
                        </m:r>
                      </m:e>
                    </m:d>
                    <m:r>
                      <a:rPr lang="en-US" i="1">
                        <a:latin typeface="Cambria Math" panose="02040503050406030204" pitchFamily="18" charset="0"/>
                      </a:rPr>
                      <m:t> </m:t>
                    </m:r>
                    <m:r>
                      <a:rPr lang="en-US" i="1">
                        <a:latin typeface="Cambria Math" panose="02040503050406030204" pitchFamily="18" charset="0"/>
                      </a:rPr>
                      <m:t>𝑑𝐸</m:t>
                    </m:r>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𝑎</m:t>
                                </m:r>
                              </m:e>
                              <m:sup>
                                <m:r>
                                  <a:rPr lang="en-US" i="1">
                                    <a:latin typeface="Cambria Math" panose="02040503050406030204" pitchFamily="18" charset="0"/>
                                    <a:ea typeface="Cambria Math" panose="02040503050406030204" pitchFamily="18" charset="0"/>
                                  </a:rPr>
                                  <m:t>3</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den>
                        </m:f>
                      </m:e>
                    </m:rad>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num>
                          <m:den>
                            <m:r>
                              <a:rPr lang="en-US" i="1">
                                <a:latin typeface="Cambria Math" panose="02040503050406030204" pitchFamily="18" charset="0"/>
                                <a:ea typeface="Cambria Math" panose="02040503050406030204" pitchFamily="18" charset="0"/>
                              </a:rPr>
                              <m:t>4</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𝐸</m:t>
                            </m:r>
                          </m:num>
                          <m:den>
                            <m:r>
                              <a:rPr lang="en-US" i="1">
                                <a:latin typeface="Cambria Math" panose="02040503050406030204" pitchFamily="18" charset="0"/>
                                <a:ea typeface="Cambria Math" panose="02040503050406030204" pitchFamily="18" charset="0"/>
                              </a:rPr>
                              <m:t>𝑎</m:t>
                            </m:r>
                          </m:den>
                        </m:f>
                      </m:sup>
                    </m:sSup>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sinh</m:t>
                        </m:r>
                      </m:fName>
                      <m:e>
                        <m:d>
                          <m:dPr>
                            <m:ctrlPr>
                              <a:rPr lang="en-US" i="1">
                                <a:latin typeface="Cambria Math" panose="02040503050406030204" pitchFamily="18" charset="0"/>
                                <a:ea typeface="Cambria Math" panose="02040503050406030204" pitchFamily="18" charset="0"/>
                              </a:rPr>
                            </m:ctrlPr>
                          </m:dPr>
                          <m:e>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𝑏</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𝐸</m:t>
                                </m:r>
                              </m:e>
                            </m:rad>
                          </m:e>
                        </m:d>
                      </m:e>
                    </m:func>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𝑑𝐸</m:t>
                    </m:r>
                  </m:oMath>
                </a14:m>
                <a:r>
                  <a:rPr lang="en-US" dirty="0"/>
                  <a:t>      For </a:t>
                </a:r>
                <a:r>
                  <a:rPr lang="en-US" baseline="30000" dirty="0"/>
                  <a:t>235</a:t>
                </a:r>
                <a:r>
                  <a:rPr lang="en-US" dirty="0"/>
                  <a:t>U fission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=0.98 </m:t>
                    </m:r>
                    <m:r>
                      <a:rPr lang="en-US" i="1">
                        <a:latin typeface="Cambria Math" panose="02040503050406030204" pitchFamily="18" charset="0"/>
                      </a:rPr>
                      <m:t>𝑀𝑒𝑉</m:t>
                    </m:r>
                  </m:oMath>
                </a14:m>
                <a:r>
                  <a:rPr lang="en-US" dirty="0"/>
                  <a:t> and </a:t>
                </a:r>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=2.249 </m:t>
                    </m:r>
                    <m:sSup>
                      <m:sSupPr>
                        <m:ctrlPr>
                          <a:rPr lang="en-US" i="1">
                            <a:latin typeface="Cambria Math" panose="02040503050406030204" pitchFamily="18" charset="0"/>
                          </a:rPr>
                        </m:ctrlPr>
                      </m:sSupPr>
                      <m:e>
                        <m:r>
                          <a:rPr lang="en-US" i="1">
                            <a:latin typeface="Cambria Math" panose="02040503050406030204" pitchFamily="18" charset="0"/>
                          </a:rPr>
                          <m:t>𝑀𝑒𝑉</m:t>
                        </m:r>
                      </m:e>
                      <m:sup>
                        <m:r>
                          <a:rPr lang="en-US" i="1">
                            <a:latin typeface="Cambria Math" panose="02040503050406030204" pitchFamily="18" charset="0"/>
                          </a:rPr>
                          <m:t>−1</m:t>
                        </m:r>
                      </m:sup>
                    </m:sSup>
                  </m:oMath>
                </a14:m>
                <a:endParaRPr lang="en-US" dirty="0"/>
              </a:p>
            </p:txBody>
          </p:sp>
        </mc:Choice>
        <mc:Fallback xmlns="">
          <p:sp>
            <p:nvSpPr>
              <p:cNvPr id="6" name="TextBox 5">
                <a:extLst>
                  <a:ext uri="{FF2B5EF4-FFF2-40B4-BE49-F238E27FC236}">
                    <a16:creationId xmlns:a16="http://schemas.microsoft.com/office/drawing/2014/main" id="{EEE6ECC0-79A1-44B9-99F3-C9CF388AFD4B}"/>
                  </a:ext>
                </a:extLst>
              </p:cNvPr>
              <p:cNvSpPr txBox="1">
                <a:spLocks noRot="1" noChangeAspect="1" noMove="1" noResize="1" noEditPoints="1" noAdjustHandles="1" noChangeArrowheads="1" noChangeShapeType="1" noTextEdit="1"/>
              </p:cNvSpPr>
              <p:nvPr/>
            </p:nvSpPr>
            <p:spPr>
              <a:xfrm>
                <a:off x="334074" y="1500619"/>
                <a:ext cx="8394739" cy="1487010"/>
              </a:xfrm>
              <a:prstGeom prst="rect">
                <a:avLst/>
              </a:prstGeom>
              <a:blipFill>
                <a:blip r:embed="rId2"/>
                <a:stretch>
                  <a:fillRect l="-654" t="-2049" b="-5738"/>
                </a:stretch>
              </a:blipFill>
            </p:spPr>
            <p:txBody>
              <a:bodyPr/>
              <a:lstStyle/>
              <a:p>
                <a:r>
                  <a:rPr lang="en-US">
                    <a:noFill/>
                  </a:rPr>
                  <a:t> </a:t>
                </a:r>
              </a:p>
            </p:txBody>
          </p:sp>
        </mc:Fallback>
      </mc:AlternateContent>
    </p:spTree>
    <p:extLst>
      <p:ext uri="{BB962C8B-B14F-4D97-AF65-F5344CB8AC3E}">
        <p14:creationId xmlns:p14="http://schemas.microsoft.com/office/powerpoint/2010/main" val="195961211"/>
      </p:ext>
    </p:extLst>
  </p:cSld>
  <p:clrMapOvr>
    <a:masterClrMapping/>
  </p:clrMapOvr>
  <p:transition>
    <p:pull dir="l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C718B-B28D-4C67-9D87-A1235C14C5EE}"/>
              </a:ext>
            </a:extLst>
          </p:cNvPr>
          <p:cNvSpPr>
            <a:spLocks noGrp="1"/>
          </p:cNvSpPr>
          <p:nvPr>
            <p:ph type="title"/>
          </p:nvPr>
        </p:nvSpPr>
        <p:spPr/>
        <p:txBody>
          <a:bodyPr/>
          <a:lstStyle/>
          <a:p>
            <a:r>
              <a:rPr lang="en-US" dirty="0"/>
              <a:t>Rate estimation via average cross sections</a:t>
            </a:r>
          </a:p>
        </p:txBody>
      </p:sp>
      <p:sp>
        <p:nvSpPr>
          <p:cNvPr id="3" name="Date Placeholder 2">
            <a:extLst>
              <a:ext uri="{FF2B5EF4-FFF2-40B4-BE49-F238E27FC236}">
                <a16:creationId xmlns:a16="http://schemas.microsoft.com/office/drawing/2014/main" id="{CC2157B8-BBCD-45A2-BA6E-31FC6E23BEE6}"/>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5E29B7FD-AC8C-4D2B-8332-B93111F90821}"/>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AEA669CC-C283-439B-A9DE-E70479AA26B5}"/>
              </a:ext>
            </a:extLst>
          </p:cNvPr>
          <p:cNvSpPr>
            <a:spLocks noGrp="1"/>
          </p:cNvSpPr>
          <p:nvPr>
            <p:ph type="sldNum" sz="quarter" idx="12"/>
          </p:nvPr>
        </p:nvSpPr>
        <p:spPr/>
        <p:txBody>
          <a:bodyPr/>
          <a:lstStyle/>
          <a:p>
            <a:pPr>
              <a:defRPr/>
            </a:pPr>
            <a:fld id="{8F831FCA-C7DC-4D33-94BC-0E662C0DA114}" type="slidenum">
              <a:rPr lang="en-US" altLang="en-US" smtClean="0"/>
              <a:pPr>
                <a:defRPr/>
              </a:pPr>
              <a:t>34</a:t>
            </a:fld>
            <a:endParaRPr lang="en-US" altLang="en-US"/>
          </a:p>
        </p:txBody>
      </p:sp>
      <p:sp>
        <p:nvSpPr>
          <p:cNvPr id="6" name="TextBox 5">
            <a:extLst>
              <a:ext uri="{FF2B5EF4-FFF2-40B4-BE49-F238E27FC236}">
                <a16:creationId xmlns:a16="http://schemas.microsoft.com/office/drawing/2014/main" id="{7E2D65D4-F148-416E-94FD-4AFD5D07E95B}"/>
              </a:ext>
            </a:extLst>
          </p:cNvPr>
          <p:cNvSpPr txBox="1"/>
          <p:nvPr/>
        </p:nvSpPr>
        <p:spPr>
          <a:xfrm>
            <a:off x="326571" y="918405"/>
            <a:ext cx="8490857" cy="369332"/>
          </a:xfrm>
          <a:prstGeom prst="rect">
            <a:avLst/>
          </a:prstGeom>
          <a:noFill/>
        </p:spPr>
        <p:txBody>
          <a:bodyPr wrap="square" rtlCol="0">
            <a:spAutoFit/>
          </a:bodyPr>
          <a:lstStyle/>
          <a:p>
            <a:r>
              <a:rPr lang="en-US" dirty="0"/>
              <a:t>We use </a:t>
            </a:r>
            <a:r>
              <a:rPr lang="en-US" i="1" dirty="0"/>
              <a:t>average cross sections </a:t>
            </a:r>
            <a:r>
              <a:rPr lang="en-US" dirty="0"/>
              <a:t>from JENDL-4.0 database. JENDL-5 is available.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4934690-39FF-4823-8E9F-3C332FCD5F76}"/>
                  </a:ext>
                </a:extLst>
              </p:cNvPr>
              <p:cNvSpPr txBox="1"/>
              <p:nvPr/>
            </p:nvSpPr>
            <p:spPr>
              <a:xfrm>
                <a:off x="457200" y="1680864"/>
                <a:ext cx="3956308" cy="7924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𝑡h</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num>
                        <m:den>
                          <m:rad>
                            <m:radPr>
                              <m:degHide m:val="on"/>
                              <m:ctrlPr>
                                <a:rPr lang="en-US" i="1">
                                  <a:latin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𝜋</m:t>
                              </m:r>
                            </m:e>
                          </m:rad>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nary>
                            <m:naryPr>
                              <m:ctrlPr>
                                <a:rPr lang="en-US" i="1">
                                  <a:latin typeface="Cambria Math" panose="02040503050406030204" pitchFamily="18" charset="0"/>
                                  <a:ea typeface="Cambria Math" panose="02040503050406030204" pitchFamily="18" charset="0"/>
                                </a:rPr>
                              </m:ctrlPr>
                            </m:naryPr>
                            <m:sub>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−5</m:t>
                                  </m:r>
                                </m:sup>
                              </m:sSup>
                              <m:r>
                                <m:rPr>
                                  <m:brk m:alnAt="23"/>
                                </m:rPr>
                                <a:rPr lang="en-US" i="1">
                                  <a:latin typeface="Cambria Math" panose="02040503050406030204" pitchFamily="18" charset="0"/>
                                  <a:ea typeface="Cambria Math" panose="02040503050406030204" pitchFamily="18" charset="0"/>
                                </a:rPr>
                                <m:t>𝑒</m:t>
                              </m:r>
                              <m:r>
                                <a:rPr lang="en-US" i="1">
                                  <a:latin typeface="Cambria Math" panose="02040503050406030204" pitchFamily="18" charset="0"/>
                                  <a:ea typeface="Cambria Math" panose="02040503050406030204" pitchFamily="18" charset="0"/>
                                </a:rPr>
                                <m:t>𝑉</m:t>
                              </m:r>
                            </m:sub>
                            <m:sup>
                              <m:r>
                                <a:rPr lang="en-US" i="1">
                                  <a:latin typeface="Cambria Math" panose="02040503050406030204" pitchFamily="18" charset="0"/>
                                  <a:ea typeface="Cambria Math" panose="02040503050406030204" pitchFamily="18" charset="0"/>
                                </a:rPr>
                                <m:t>10 </m:t>
                              </m:r>
                              <m:r>
                                <a:rPr lang="en-US" i="1">
                                  <a:latin typeface="Cambria Math" panose="02040503050406030204" pitchFamily="18" charset="0"/>
                                  <a:ea typeface="Cambria Math" panose="02040503050406030204" pitchFamily="18" charset="0"/>
                                </a:rPr>
                                <m:t>𝑒𝑉</m:t>
                              </m:r>
                            </m:sup>
                            <m:e>
                              <m:sSub>
                                <m:sSubPr>
                                  <m:ctrlPr>
                                    <a:rPr lang="el-GR"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a:rPr lang="en-US" i="1">
                                      <a:latin typeface="Cambria Math" panose="02040503050406030204" pitchFamily="18" charset="0"/>
                                      <a:ea typeface="Cambria Math" panose="02040503050406030204" pitchFamily="18" charset="0"/>
                                    </a:rPr>
                                    <m:t>𝑡h</m:t>
                                  </m:r>
                                </m:sub>
                              </m:sSub>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𝐸</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𝑇</m:t>
                                  </m:r>
                                </m:e>
                              </m:d>
                              <m:r>
                                <a:rPr lang="el-GR" i="1">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𝜎</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𝐸</m:t>
                                  </m:r>
                                </m:e>
                              </m:d>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𝑑𝐸</m:t>
                              </m:r>
                            </m:e>
                          </m:nary>
                        </m:num>
                        <m:den>
                          <m:nary>
                            <m:naryPr>
                              <m:ctrlPr>
                                <a:rPr lang="en-US" i="1">
                                  <a:latin typeface="Cambria Math" panose="02040503050406030204" pitchFamily="18" charset="0"/>
                                  <a:ea typeface="Cambria Math" panose="02040503050406030204" pitchFamily="18" charset="0"/>
                                </a:rPr>
                              </m:ctrlPr>
                            </m:naryPr>
                            <m:sub>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−5</m:t>
                                  </m:r>
                                </m:sup>
                              </m:sSup>
                              <m:r>
                                <m:rPr>
                                  <m:brk m:alnAt="23"/>
                                </m:rPr>
                                <a:rPr lang="en-US" i="1">
                                  <a:latin typeface="Cambria Math" panose="02040503050406030204" pitchFamily="18" charset="0"/>
                                  <a:ea typeface="Cambria Math" panose="02040503050406030204" pitchFamily="18" charset="0"/>
                                </a:rPr>
                                <m:t>𝑒</m:t>
                              </m:r>
                              <m:r>
                                <a:rPr lang="en-US" i="1">
                                  <a:latin typeface="Cambria Math" panose="02040503050406030204" pitchFamily="18" charset="0"/>
                                  <a:ea typeface="Cambria Math" panose="02040503050406030204" pitchFamily="18" charset="0"/>
                                </a:rPr>
                                <m:t>𝑉</m:t>
                              </m:r>
                            </m:sub>
                            <m:sup>
                              <m:r>
                                <a:rPr lang="en-US" i="1">
                                  <a:latin typeface="Cambria Math" panose="02040503050406030204" pitchFamily="18" charset="0"/>
                                  <a:ea typeface="Cambria Math" panose="02040503050406030204" pitchFamily="18" charset="0"/>
                                </a:rPr>
                                <m:t>10 </m:t>
                              </m:r>
                              <m:r>
                                <a:rPr lang="en-US" i="1">
                                  <a:latin typeface="Cambria Math" panose="02040503050406030204" pitchFamily="18" charset="0"/>
                                  <a:ea typeface="Cambria Math" panose="02040503050406030204" pitchFamily="18" charset="0"/>
                                </a:rPr>
                                <m:t>𝑒𝑉</m:t>
                              </m:r>
                            </m:sup>
                            <m:e>
                              <m:sSub>
                                <m:sSubPr>
                                  <m:ctrlPr>
                                    <a:rPr lang="el-GR"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a:rPr lang="en-US" i="1">
                                      <a:latin typeface="Cambria Math" panose="02040503050406030204" pitchFamily="18" charset="0"/>
                                      <a:ea typeface="Cambria Math" panose="02040503050406030204" pitchFamily="18" charset="0"/>
                                    </a:rPr>
                                    <m:t>𝑡h</m:t>
                                  </m:r>
                                </m:sub>
                              </m:sSub>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𝐸</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𝑇</m:t>
                                  </m:r>
                                </m:e>
                              </m:d>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𝑑𝐸</m:t>
                              </m:r>
                            </m:e>
                          </m:nary>
                        </m:den>
                      </m:f>
                    </m:oMath>
                  </m:oMathPara>
                </a14:m>
                <a:endParaRPr lang="en-US" dirty="0"/>
              </a:p>
            </p:txBody>
          </p:sp>
        </mc:Choice>
        <mc:Fallback xmlns="">
          <p:sp>
            <p:nvSpPr>
              <p:cNvPr id="7" name="TextBox 6">
                <a:extLst>
                  <a:ext uri="{FF2B5EF4-FFF2-40B4-BE49-F238E27FC236}">
                    <a16:creationId xmlns:a16="http://schemas.microsoft.com/office/drawing/2014/main" id="{74934690-39FF-4823-8E9F-3C332FCD5F76}"/>
                  </a:ext>
                </a:extLst>
              </p:cNvPr>
              <p:cNvSpPr txBox="1">
                <a:spLocks noRot="1" noChangeAspect="1" noMove="1" noResize="1" noEditPoints="1" noAdjustHandles="1" noChangeArrowheads="1" noChangeShapeType="1" noTextEdit="1"/>
              </p:cNvSpPr>
              <p:nvPr/>
            </p:nvSpPr>
            <p:spPr>
              <a:xfrm>
                <a:off x="457200" y="1680864"/>
                <a:ext cx="3956308" cy="79246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8E2ED6E-CFD0-4B01-8368-763857DC8899}"/>
                  </a:ext>
                </a:extLst>
              </p:cNvPr>
              <p:cNvSpPr txBox="1"/>
              <p:nvPr/>
            </p:nvSpPr>
            <p:spPr>
              <a:xfrm>
                <a:off x="4900905" y="2366943"/>
                <a:ext cx="12979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=300 </m:t>
                      </m:r>
                      <m:r>
                        <a:rPr lang="en-US" i="1">
                          <a:latin typeface="Cambria Math" panose="02040503050406030204" pitchFamily="18" charset="0"/>
                        </a:rPr>
                        <m:t>𝐾</m:t>
                      </m:r>
                    </m:oMath>
                  </m:oMathPara>
                </a14:m>
                <a:endParaRPr lang="en-US" dirty="0"/>
              </a:p>
            </p:txBody>
          </p:sp>
        </mc:Choice>
        <mc:Fallback xmlns="">
          <p:sp>
            <p:nvSpPr>
              <p:cNvPr id="8" name="TextBox 7">
                <a:extLst>
                  <a:ext uri="{FF2B5EF4-FFF2-40B4-BE49-F238E27FC236}">
                    <a16:creationId xmlns:a16="http://schemas.microsoft.com/office/drawing/2014/main" id="{48E2ED6E-CFD0-4B01-8368-763857DC8899}"/>
                  </a:ext>
                </a:extLst>
              </p:cNvPr>
              <p:cNvSpPr txBox="1">
                <a:spLocks noRot="1" noChangeAspect="1" noMove="1" noResize="1" noEditPoints="1" noAdjustHandles="1" noChangeArrowheads="1" noChangeShapeType="1" noTextEdit="1"/>
              </p:cNvSpPr>
              <p:nvPr/>
            </p:nvSpPr>
            <p:spPr>
              <a:xfrm>
                <a:off x="4900905" y="2366943"/>
                <a:ext cx="1297984"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83A96BF-0B93-4653-99AF-8D39D7E47664}"/>
                  </a:ext>
                </a:extLst>
              </p:cNvPr>
              <p:cNvSpPr txBox="1"/>
              <p:nvPr/>
            </p:nvSpPr>
            <p:spPr>
              <a:xfrm>
                <a:off x="457200" y="3407717"/>
                <a:ext cx="2221419" cy="8349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𝑅𝐼</m:t>
                          </m:r>
                        </m:sub>
                      </m:sSub>
                      <m:r>
                        <a:rPr lang="en-US" i="1">
                          <a:latin typeface="Cambria Math" panose="02040503050406030204" pitchFamily="18" charset="0"/>
                        </a:rPr>
                        <m:t>=</m:t>
                      </m:r>
                      <m:nary>
                        <m:naryPr>
                          <m:limLoc m:val="undOvr"/>
                          <m:ctrlPr>
                            <a:rPr lang="en-US" i="1">
                              <a:latin typeface="Cambria Math" panose="02040503050406030204" pitchFamily="18" charset="0"/>
                            </a:rPr>
                          </m:ctrlPr>
                        </m:naryPr>
                        <m:sub>
                          <m:r>
                            <m:rPr>
                              <m:brk m:alnAt="24"/>
                            </m:rPr>
                            <a:rPr lang="en-US" i="1">
                              <a:latin typeface="Cambria Math" panose="02040503050406030204" pitchFamily="18" charset="0"/>
                            </a:rPr>
                            <m:t>0</m:t>
                          </m:r>
                          <m:r>
                            <a:rPr lang="en-US" i="1">
                              <a:latin typeface="Cambria Math" panose="02040503050406030204" pitchFamily="18" charset="0"/>
                            </a:rPr>
                            <m:t>.5 </m:t>
                          </m:r>
                          <m:r>
                            <a:rPr lang="en-US" i="1">
                              <a:latin typeface="Cambria Math" panose="02040503050406030204" pitchFamily="18" charset="0"/>
                            </a:rPr>
                            <m:t>𝑒𝑉</m:t>
                          </m:r>
                        </m:sub>
                        <m:sup>
                          <m:r>
                            <a:rPr lang="en-US" i="1">
                              <a:latin typeface="Cambria Math" panose="02040503050406030204" pitchFamily="18" charset="0"/>
                            </a:rPr>
                            <m:t>10 </m:t>
                          </m:r>
                          <m:r>
                            <a:rPr lang="en-US" i="1">
                              <a:latin typeface="Cambria Math" panose="02040503050406030204" pitchFamily="18" charset="0"/>
                            </a:rPr>
                            <m:t>𝑀𝑒𝑉</m:t>
                          </m:r>
                        </m:sup>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𝐸</m:t>
                                  </m:r>
                                </m:e>
                              </m:d>
                            </m:num>
                            <m:den>
                              <m:r>
                                <a:rPr lang="en-US" i="1">
                                  <a:latin typeface="Cambria Math" panose="02040503050406030204" pitchFamily="18" charset="0"/>
                                  <a:ea typeface="Cambria Math" panose="02040503050406030204" pitchFamily="18" charset="0"/>
                                </a:rPr>
                                <m:t>𝐸</m:t>
                              </m:r>
                            </m:den>
                          </m:f>
                          <m:r>
                            <a:rPr lang="en-US" i="1">
                              <a:latin typeface="Cambria Math" panose="02040503050406030204" pitchFamily="18" charset="0"/>
                            </a:rPr>
                            <m:t> </m:t>
                          </m:r>
                          <m:r>
                            <a:rPr lang="en-US" i="1">
                              <a:latin typeface="Cambria Math" panose="02040503050406030204" pitchFamily="18" charset="0"/>
                            </a:rPr>
                            <m:t>𝑑𝐸</m:t>
                          </m:r>
                        </m:e>
                      </m:nary>
                    </m:oMath>
                  </m:oMathPara>
                </a14:m>
                <a:endParaRPr lang="en-US" dirty="0"/>
              </a:p>
            </p:txBody>
          </p:sp>
        </mc:Choice>
        <mc:Fallback xmlns="">
          <p:sp>
            <p:nvSpPr>
              <p:cNvPr id="9" name="TextBox 8">
                <a:extLst>
                  <a:ext uri="{FF2B5EF4-FFF2-40B4-BE49-F238E27FC236}">
                    <a16:creationId xmlns:a16="http://schemas.microsoft.com/office/drawing/2014/main" id="{383A96BF-0B93-4653-99AF-8D39D7E47664}"/>
                  </a:ext>
                </a:extLst>
              </p:cNvPr>
              <p:cNvSpPr txBox="1">
                <a:spLocks noRot="1" noChangeAspect="1" noMove="1" noResize="1" noEditPoints="1" noAdjustHandles="1" noChangeArrowheads="1" noChangeShapeType="1" noTextEdit="1"/>
              </p:cNvSpPr>
              <p:nvPr/>
            </p:nvSpPr>
            <p:spPr>
              <a:xfrm>
                <a:off x="457200" y="3407717"/>
                <a:ext cx="2221419" cy="83490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39845D1-B7B0-470B-87E0-990389DCD5A2}"/>
                  </a:ext>
                </a:extLst>
              </p:cNvPr>
              <p:cNvSpPr txBox="1"/>
              <p:nvPr/>
            </p:nvSpPr>
            <p:spPr>
              <a:xfrm>
                <a:off x="457200" y="5177019"/>
                <a:ext cx="3303871" cy="7924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𝑓𝑓</m:t>
                              </m:r>
                            </m:sub>
                          </m:sSub>
                        </m:e>
                      </m:d>
                      <m:r>
                        <a:rPr lang="en-US" i="1">
                          <a:latin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nary>
                            <m:naryPr>
                              <m:ctrlPr>
                                <a:rPr lang="en-US" i="1">
                                  <a:latin typeface="Cambria Math" panose="02040503050406030204" pitchFamily="18" charset="0"/>
                                  <a:ea typeface="Cambria Math" panose="02040503050406030204" pitchFamily="18" charset="0"/>
                                </a:rPr>
                              </m:ctrlPr>
                            </m:naryPr>
                            <m:sub>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−5</m:t>
                                  </m:r>
                                </m:sup>
                              </m:sSup>
                              <m:r>
                                <m:rPr>
                                  <m:brk m:alnAt="23"/>
                                </m:rPr>
                                <a:rPr lang="en-US" i="1">
                                  <a:latin typeface="Cambria Math" panose="02040503050406030204" pitchFamily="18" charset="0"/>
                                  <a:ea typeface="Cambria Math" panose="02040503050406030204" pitchFamily="18" charset="0"/>
                                </a:rPr>
                                <m:t>𝑒</m:t>
                              </m:r>
                              <m:r>
                                <a:rPr lang="en-US" i="1">
                                  <a:latin typeface="Cambria Math" panose="02040503050406030204" pitchFamily="18" charset="0"/>
                                  <a:ea typeface="Cambria Math" panose="02040503050406030204" pitchFamily="18" charset="0"/>
                                </a:rPr>
                                <m:t>𝑉</m:t>
                              </m:r>
                            </m:sub>
                            <m:sup>
                              <m:r>
                                <a:rPr lang="en-US" i="1">
                                  <a:latin typeface="Cambria Math" panose="02040503050406030204" pitchFamily="18" charset="0"/>
                                  <a:ea typeface="Cambria Math" panose="02040503050406030204" pitchFamily="18" charset="0"/>
                                </a:rPr>
                                <m:t>20 </m:t>
                              </m:r>
                              <m:r>
                                <a:rPr lang="en-US" i="1">
                                  <a:latin typeface="Cambria Math" panose="02040503050406030204" pitchFamily="18" charset="0"/>
                                  <a:ea typeface="Cambria Math" panose="02040503050406030204" pitchFamily="18" charset="0"/>
                                </a:rPr>
                                <m:t>𝑀𝑒𝑉</m:t>
                              </m:r>
                            </m:sup>
                            <m:e>
                              <m:sSub>
                                <m:sSubPr>
                                  <m:ctrlPr>
                                    <a:rPr lang="el-GR"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a:rPr lang="en-US" i="1">
                                      <a:latin typeface="Cambria Math" panose="02040503050406030204" pitchFamily="18" charset="0"/>
                                      <a:ea typeface="Cambria Math" panose="02040503050406030204" pitchFamily="18" charset="0"/>
                                    </a:rPr>
                                    <m:t>𝑓𝑓</m:t>
                                  </m:r>
                                </m:sub>
                              </m:sSub>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𝐸</m:t>
                                  </m:r>
                                </m:e>
                              </m:d>
                              <m:r>
                                <a:rPr lang="el-GR" i="1">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𝜎</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𝐸</m:t>
                                  </m:r>
                                </m:e>
                              </m:d>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𝑑𝐸</m:t>
                              </m:r>
                            </m:e>
                          </m:nary>
                        </m:num>
                        <m:den>
                          <m:nary>
                            <m:naryPr>
                              <m:ctrlPr>
                                <a:rPr lang="en-US" i="1">
                                  <a:latin typeface="Cambria Math" panose="02040503050406030204" pitchFamily="18" charset="0"/>
                                  <a:ea typeface="Cambria Math" panose="02040503050406030204" pitchFamily="18" charset="0"/>
                                </a:rPr>
                              </m:ctrlPr>
                            </m:naryPr>
                            <m:sub>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−5</m:t>
                                  </m:r>
                                </m:sup>
                              </m:sSup>
                              <m:r>
                                <m:rPr>
                                  <m:brk m:alnAt="23"/>
                                </m:rPr>
                                <a:rPr lang="en-US" i="1">
                                  <a:latin typeface="Cambria Math" panose="02040503050406030204" pitchFamily="18" charset="0"/>
                                  <a:ea typeface="Cambria Math" panose="02040503050406030204" pitchFamily="18" charset="0"/>
                                </a:rPr>
                                <m:t>𝑒</m:t>
                              </m:r>
                              <m:r>
                                <a:rPr lang="en-US" i="1">
                                  <a:latin typeface="Cambria Math" panose="02040503050406030204" pitchFamily="18" charset="0"/>
                                  <a:ea typeface="Cambria Math" panose="02040503050406030204" pitchFamily="18" charset="0"/>
                                </a:rPr>
                                <m:t>𝑉</m:t>
                              </m:r>
                            </m:sub>
                            <m:sup>
                              <m:r>
                                <a:rPr lang="en-US" i="1">
                                  <a:latin typeface="Cambria Math" panose="02040503050406030204" pitchFamily="18" charset="0"/>
                                  <a:ea typeface="Cambria Math" panose="02040503050406030204" pitchFamily="18" charset="0"/>
                                </a:rPr>
                                <m:t>20 </m:t>
                              </m:r>
                              <m:r>
                                <a:rPr lang="en-US" i="1">
                                  <a:latin typeface="Cambria Math" panose="02040503050406030204" pitchFamily="18" charset="0"/>
                                  <a:ea typeface="Cambria Math" panose="02040503050406030204" pitchFamily="18" charset="0"/>
                                </a:rPr>
                                <m:t>𝑀𝑒𝑉</m:t>
                              </m:r>
                            </m:sup>
                            <m:e>
                              <m:sSub>
                                <m:sSubPr>
                                  <m:ctrlPr>
                                    <a:rPr lang="el-GR"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a:rPr lang="en-US" i="1">
                                      <a:latin typeface="Cambria Math" panose="02040503050406030204" pitchFamily="18" charset="0"/>
                                      <a:ea typeface="Cambria Math" panose="02040503050406030204" pitchFamily="18" charset="0"/>
                                    </a:rPr>
                                    <m:t>𝑓𝑓</m:t>
                                  </m:r>
                                </m:sub>
                              </m:sSub>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𝐸</m:t>
                                  </m:r>
                                </m:e>
                              </m:d>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𝑑𝐸</m:t>
                              </m:r>
                            </m:e>
                          </m:nary>
                        </m:den>
                      </m:f>
                    </m:oMath>
                  </m:oMathPara>
                </a14:m>
                <a:endParaRPr lang="en-US" dirty="0"/>
              </a:p>
            </p:txBody>
          </p:sp>
        </mc:Choice>
        <mc:Fallback xmlns="">
          <p:sp>
            <p:nvSpPr>
              <p:cNvPr id="10" name="TextBox 9">
                <a:extLst>
                  <a:ext uri="{FF2B5EF4-FFF2-40B4-BE49-F238E27FC236}">
                    <a16:creationId xmlns:a16="http://schemas.microsoft.com/office/drawing/2014/main" id="{B39845D1-B7B0-470B-87E0-990389DCD5A2}"/>
                  </a:ext>
                </a:extLst>
              </p:cNvPr>
              <p:cNvSpPr txBox="1">
                <a:spLocks noRot="1" noChangeAspect="1" noMove="1" noResize="1" noEditPoints="1" noAdjustHandles="1" noChangeArrowheads="1" noChangeShapeType="1" noTextEdit="1"/>
              </p:cNvSpPr>
              <p:nvPr/>
            </p:nvSpPr>
            <p:spPr>
              <a:xfrm>
                <a:off x="457200" y="5177019"/>
                <a:ext cx="3303871" cy="792461"/>
              </a:xfrm>
              <a:prstGeom prst="rect">
                <a:avLst/>
              </a:prstGeom>
              <a:blipFill>
                <a:blip r:embed="rId5"/>
                <a:stretch>
                  <a:fillRect/>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457893BE-0807-403B-A426-D39EB594A546}"/>
              </a:ext>
            </a:extLst>
          </p:cNvPr>
          <p:cNvCxnSpPr/>
          <p:nvPr/>
        </p:nvCxnSpPr>
        <p:spPr bwMode="auto">
          <a:xfrm>
            <a:off x="457200" y="2940521"/>
            <a:ext cx="4635073"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8EE68FB8-FEA2-410D-8DBA-AF052EFC9BF8}"/>
              </a:ext>
            </a:extLst>
          </p:cNvPr>
          <p:cNvCxnSpPr/>
          <p:nvPr/>
        </p:nvCxnSpPr>
        <p:spPr bwMode="auto">
          <a:xfrm>
            <a:off x="457200" y="4709822"/>
            <a:ext cx="4635073"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AA350D30-593F-49D6-BEFE-89A5B45CA32E}"/>
              </a:ext>
            </a:extLst>
          </p:cNvPr>
          <p:cNvSpPr txBox="1"/>
          <p:nvPr/>
        </p:nvSpPr>
        <p:spPr>
          <a:xfrm>
            <a:off x="6502854" y="3480380"/>
            <a:ext cx="2183946" cy="523220"/>
          </a:xfrm>
          <a:prstGeom prst="rect">
            <a:avLst/>
          </a:prstGeom>
          <a:noFill/>
        </p:spPr>
        <p:txBody>
          <a:bodyPr wrap="square" rtlCol="0">
            <a:spAutoFit/>
          </a:bodyPr>
          <a:lstStyle/>
          <a:p>
            <a:r>
              <a:rPr lang="en-US" sz="1400" dirty="0">
                <a:solidFill>
                  <a:srgbClr val="0000FF"/>
                </a:solidFill>
              </a:rPr>
              <a:t>Properly normalized averages</a:t>
            </a:r>
          </a:p>
        </p:txBody>
      </p:sp>
      <p:cxnSp>
        <p:nvCxnSpPr>
          <p:cNvPr id="15" name="Straight Arrow Connector 14">
            <a:extLst>
              <a:ext uri="{FF2B5EF4-FFF2-40B4-BE49-F238E27FC236}">
                <a16:creationId xmlns:a16="http://schemas.microsoft.com/office/drawing/2014/main" id="{C4FB8401-DCB4-4CC2-A10A-6BACE2EDF4E8}"/>
              </a:ext>
            </a:extLst>
          </p:cNvPr>
          <p:cNvCxnSpPr>
            <a:cxnSpLocks/>
            <a:stCxn id="13" idx="1"/>
            <a:endCxn id="7" idx="3"/>
          </p:cNvCxnSpPr>
          <p:nvPr/>
        </p:nvCxnSpPr>
        <p:spPr bwMode="auto">
          <a:xfrm flipH="1" flipV="1">
            <a:off x="4413508" y="2077095"/>
            <a:ext cx="2089346" cy="1664895"/>
          </a:xfrm>
          <a:prstGeom prst="straightConnector1">
            <a:avLst/>
          </a:prstGeom>
          <a:solidFill>
            <a:schemeClr val="accent1"/>
          </a:solidFill>
          <a:ln w="28575" cap="flat" cmpd="sng" algn="ctr">
            <a:solidFill>
              <a:srgbClr val="0000FF"/>
            </a:solidFill>
            <a:prstDash val="solid"/>
            <a:round/>
            <a:headEnd type="none" w="med" len="med"/>
            <a:tailEnd type="stealth" w="lg" len="lg"/>
          </a:ln>
          <a:effectLst/>
        </p:spPr>
      </p:cxnSp>
      <p:cxnSp>
        <p:nvCxnSpPr>
          <p:cNvPr id="16" name="Straight Arrow Connector 15">
            <a:extLst>
              <a:ext uri="{FF2B5EF4-FFF2-40B4-BE49-F238E27FC236}">
                <a16:creationId xmlns:a16="http://schemas.microsoft.com/office/drawing/2014/main" id="{9588AD8D-A400-404E-A6A1-F5C3F3CF45C5}"/>
              </a:ext>
            </a:extLst>
          </p:cNvPr>
          <p:cNvCxnSpPr>
            <a:cxnSpLocks/>
            <a:stCxn id="13" idx="1"/>
            <a:endCxn id="10" idx="3"/>
          </p:cNvCxnSpPr>
          <p:nvPr/>
        </p:nvCxnSpPr>
        <p:spPr bwMode="auto">
          <a:xfrm flipH="1">
            <a:off x="3761071" y="3741990"/>
            <a:ext cx="2741783" cy="1831260"/>
          </a:xfrm>
          <a:prstGeom prst="straightConnector1">
            <a:avLst/>
          </a:prstGeom>
          <a:solidFill>
            <a:schemeClr val="accent1"/>
          </a:solidFill>
          <a:ln w="28575" cap="flat" cmpd="sng" algn="ctr">
            <a:solidFill>
              <a:srgbClr val="0000FF"/>
            </a:solidFill>
            <a:prstDash val="solid"/>
            <a:round/>
            <a:headEnd type="none" w="med" len="med"/>
            <a:tailEnd type="stealth" w="lg" len="lg"/>
          </a:ln>
          <a:effectLst/>
        </p:spPr>
      </p:cxnSp>
      <p:sp>
        <p:nvSpPr>
          <p:cNvPr id="19" name="TextBox 18">
            <a:extLst>
              <a:ext uri="{FF2B5EF4-FFF2-40B4-BE49-F238E27FC236}">
                <a16:creationId xmlns:a16="http://schemas.microsoft.com/office/drawing/2014/main" id="{2E6EFB84-F0C3-483D-B761-98B8212F83BB}"/>
              </a:ext>
            </a:extLst>
          </p:cNvPr>
          <p:cNvSpPr txBox="1"/>
          <p:nvPr/>
        </p:nvSpPr>
        <p:spPr>
          <a:xfrm>
            <a:off x="2809172" y="3624976"/>
            <a:ext cx="2740725" cy="523220"/>
          </a:xfrm>
          <a:prstGeom prst="rect">
            <a:avLst/>
          </a:prstGeom>
          <a:noFill/>
        </p:spPr>
        <p:txBody>
          <a:bodyPr wrap="square" rtlCol="0">
            <a:spAutoFit/>
          </a:bodyPr>
          <a:lstStyle/>
          <a:p>
            <a:r>
              <a:rPr lang="en-US" sz="1400" dirty="0">
                <a:solidFill>
                  <a:srgbClr val="FF0000"/>
                </a:solidFill>
              </a:rPr>
              <a:t>Resonance integral: not defined as properly normalized average</a:t>
            </a:r>
          </a:p>
        </p:txBody>
      </p:sp>
      <p:sp>
        <p:nvSpPr>
          <p:cNvPr id="20" name="Left Brace 19">
            <a:extLst>
              <a:ext uri="{FF2B5EF4-FFF2-40B4-BE49-F238E27FC236}">
                <a16:creationId xmlns:a16="http://schemas.microsoft.com/office/drawing/2014/main" id="{DD401B73-4688-4445-8D5E-8B88BDC3E12A}"/>
              </a:ext>
            </a:extLst>
          </p:cNvPr>
          <p:cNvSpPr/>
          <p:nvPr/>
        </p:nvSpPr>
        <p:spPr bwMode="auto">
          <a:xfrm rot="5400000">
            <a:off x="2930258" y="345299"/>
            <a:ext cx="264488" cy="2554381"/>
          </a:xfrm>
          <a:prstGeom prst="leftBrace">
            <a:avLst/>
          </a:prstGeom>
          <a:noFill/>
          <a:ln w="28575" cap="flat" cmpd="sng" algn="ctr">
            <a:solidFill>
              <a:srgbClr val="7030A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ndParaRPr>
          </a:p>
        </p:txBody>
      </p:sp>
      <p:sp>
        <p:nvSpPr>
          <p:cNvPr id="21" name="TextBox 20">
            <a:extLst>
              <a:ext uri="{FF2B5EF4-FFF2-40B4-BE49-F238E27FC236}">
                <a16:creationId xmlns:a16="http://schemas.microsoft.com/office/drawing/2014/main" id="{599915F0-E323-4243-BB37-33EAB9DED21A}"/>
              </a:ext>
            </a:extLst>
          </p:cNvPr>
          <p:cNvSpPr txBox="1"/>
          <p:nvPr/>
        </p:nvSpPr>
        <p:spPr>
          <a:xfrm>
            <a:off x="2975255" y="1237105"/>
            <a:ext cx="1401346" cy="307777"/>
          </a:xfrm>
          <a:prstGeom prst="rect">
            <a:avLst/>
          </a:prstGeom>
          <a:noFill/>
        </p:spPr>
        <p:txBody>
          <a:bodyPr wrap="none" rtlCol="0">
            <a:spAutoFit/>
          </a:bodyPr>
          <a:lstStyle/>
          <a:p>
            <a:r>
              <a:rPr lang="en-US" sz="1400" dirty="0">
                <a:solidFill>
                  <a:srgbClr val="7030A0"/>
                </a:solidFill>
              </a:rPr>
              <a:t>=n-capture rate</a:t>
            </a:r>
          </a:p>
        </p:txBody>
      </p:sp>
      <p:sp>
        <p:nvSpPr>
          <p:cNvPr id="22" name="Left Brace 21">
            <a:extLst>
              <a:ext uri="{FF2B5EF4-FFF2-40B4-BE49-F238E27FC236}">
                <a16:creationId xmlns:a16="http://schemas.microsoft.com/office/drawing/2014/main" id="{8B9251C4-14AC-420E-8C0A-A295C4F43460}"/>
              </a:ext>
            </a:extLst>
          </p:cNvPr>
          <p:cNvSpPr/>
          <p:nvPr/>
        </p:nvSpPr>
        <p:spPr bwMode="auto">
          <a:xfrm rot="16200000">
            <a:off x="2982939" y="1674203"/>
            <a:ext cx="177987" cy="1830471"/>
          </a:xfrm>
          <a:prstGeom prst="leftBrace">
            <a:avLst/>
          </a:prstGeom>
          <a:noFill/>
          <a:ln w="28575" cap="flat" cmpd="sng" algn="ctr">
            <a:solidFill>
              <a:schemeClr val="accent6"/>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03D34B3-309E-428E-B0DF-8EE64CE79540}"/>
                  </a:ext>
                </a:extLst>
              </p:cNvPr>
              <p:cNvSpPr txBox="1"/>
              <p:nvPr/>
            </p:nvSpPr>
            <p:spPr>
              <a:xfrm>
                <a:off x="3009985" y="2630013"/>
                <a:ext cx="1594860" cy="307777"/>
              </a:xfrm>
              <a:prstGeom prst="rect">
                <a:avLst/>
              </a:prstGeom>
              <a:noFill/>
            </p:spPr>
            <p:txBody>
              <a:bodyPr wrap="none" rtlCol="0">
                <a:spAutoFit/>
              </a:bodyPr>
              <a:lstStyle/>
              <a:p>
                <a:r>
                  <a:rPr lang="en-US" sz="1400" dirty="0">
                    <a:solidFill>
                      <a:schemeClr val="accent6"/>
                    </a:solidFill>
                  </a:rPr>
                  <a:t>=</a:t>
                </a:r>
                <a:r>
                  <a:rPr lang="el-GR" sz="1400" dirty="0">
                    <a:solidFill>
                      <a:schemeClr val="accent6"/>
                    </a:solidFill>
                    <a:ea typeface="Cambria Math" panose="02040503050406030204" pitchFamily="18" charset="0"/>
                  </a:rPr>
                  <a:t> </a:t>
                </a:r>
                <a14:m>
                  <m:oMath xmlns:m="http://schemas.openxmlformats.org/officeDocument/2006/math">
                    <m:sSub>
                      <m:sSubPr>
                        <m:ctrlPr>
                          <a:rPr lang="el-GR" sz="1400" i="1">
                            <a:solidFill>
                              <a:schemeClr val="accent6"/>
                            </a:solidFill>
                            <a:latin typeface="Cambria Math" panose="02040503050406030204" pitchFamily="18" charset="0"/>
                            <a:ea typeface="Cambria Math" panose="02040503050406030204" pitchFamily="18" charset="0"/>
                          </a:rPr>
                        </m:ctrlPr>
                      </m:sSubPr>
                      <m:e>
                        <m:r>
                          <m:rPr>
                            <m:sty m:val="p"/>
                          </m:rPr>
                          <a:rPr lang="el-GR" sz="1400" i="1">
                            <a:solidFill>
                              <a:schemeClr val="accent6"/>
                            </a:solidFill>
                            <a:latin typeface="Cambria Math" panose="02040503050406030204" pitchFamily="18" charset="0"/>
                            <a:ea typeface="Cambria Math" panose="02040503050406030204" pitchFamily="18" charset="0"/>
                          </a:rPr>
                          <m:t>Φ</m:t>
                        </m:r>
                      </m:e>
                      <m:sub>
                        <m:r>
                          <a:rPr lang="en-US" sz="1400" i="1">
                            <a:solidFill>
                              <a:schemeClr val="accent6"/>
                            </a:solidFill>
                            <a:latin typeface="Cambria Math" panose="02040503050406030204" pitchFamily="18" charset="0"/>
                            <a:ea typeface="Cambria Math" panose="02040503050406030204" pitchFamily="18" charset="0"/>
                          </a:rPr>
                          <m:t>𝑡h</m:t>
                        </m:r>
                      </m:sub>
                    </m:sSub>
                  </m:oMath>
                </a14:m>
                <a:r>
                  <a:rPr lang="en-US" sz="1400" dirty="0">
                    <a:solidFill>
                      <a:schemeClr val="accent6"/>
                    </a:solidFill>
                  </a:rPr>
                  <a:t> integral flux</a:t>
                </a:r>
              </a:p>
            </p:txBody>
          </p:sp>
        </mc:Choice>
        <mc:Fallback xmlns="">
          <p:sp>
            <p:nvSpPr>
              <p:cNvPr id="27" name="TextBox 26">
                <a:extLst>
                  <a:ext uri="{FF2B5EF4-FFF2-40B4-BE49-F238E27FC236}">
                    <a16:creationId xmlns:a16="http://schemas.microsoft.com/office/drawing/2014/main" id="{C03D34B3-309E-428E-B0DF-8EE64CE79540}"/>
                  </a:ext>
                </a:extLst>
              </p:cNvPr>
              <p:cNvSpPr txBox="1">
                <a:spLocks noRot="1" noChangeAspect="1" noMove="1" noResize="1" noEditPoints="1" noAdjustHandles="1" noChangeArrowheads="1" noChangeShapeType="1" noTextEdit="1"/>
              </p:cNvSpPr>
              <p:nvPr/>
            </p:nvSpPr>
            <p:spPr>
              <a:xfrm>
                <a:off x="3009985" y="2630013"/>
                <a:ext cx="1594860" cy="307777"/>
              </a:xfrm>
              <a:prstGeom prst="rect">
                <a:avLst/>
              </a:prstGeom>
              <a:blipFill>
                <a:blip r:embed="rId6"/>
                <a:stretch>
                  <a:fillRect l="-1149" t="-1961" b="-19608"/>
                </a:stretch>
              </a:blipFill>
            </p:spPr>
            <p:txBody>
              <a:bodyPr/>
              <a:lstStyle/>
              <a:p>
                <a:r>
                  <a:rPr lang="en-US">
                    <a:noFill/>
                  </a:rPr>
                  <a:t> </a:t>
                </a:r>
              </a:p>
            </p:txBody>
          </p:sp>
        </mc:Fallback>
      </mc:AlternateContent>
    </p:spTree>
    <p:extLst>
      <p:ext uri="{BB962C8B-B14F-4D97-AF65-F5344CB8AC3E}">
        <p14:creationId xmlns:p14="http://schemas.microsoft.com/office/powerpoint/2010/main" val="2040715755"/>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heckerboard(across)">
                                      <p:cBhvr>
                                        <p:cTn id="14" dur="500"/>
                                        <p:tgtEl>
                                          <p:spTgt spid="11"/>
                                        </p:tgtEl>
                                      </p:cBhvr>
                                    </p:animEffect>
                                  </p:childTnLst>
                                </p:cTn>
                              </p:par>
                            </p:childTnLst>
                          </p:cTn>
                        </p:par>
                        <p:par>
                          <p:cTn id="15" fill="hold">
                            <p:stCondLst>
                              <p:cond delay="1000"/>
                            </p:stCondLst>
                            <p:childTnLst>
                              <p:par>
                                <p:cTn id="16" presetID="5" presetClass="entr" presetSubtype="1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par>
                          <p:cTn id="19" fill="hold">
                            <p:stCondLst>
                              <p:cond delay="1500"/>
                            </p:stCondLst>
                            <p:childTnLst>
                              <p:par>
                                <p:cTn id="20" presetID="5"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500"/>
                                        <p:tgtEl>
                                          <p:spTgt spid="2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checkerboard(across)">
                                      <p:cBhvr>
                                        <p:cTn id="30" dur="500"/>
                                        <p:tgtEl>
                                          <p:spTgt spid="21"/>
                                        </p:tgtEl>
                                      </p:cBhvr>
                                    </p:animEffect>
                                  </p:childTnLst>
                                </p:cTn>
                              </p:par>
                            </p:childTnLst>
                          </p:cTn>
                        </p:par>
                        <p:par>
                          <p:cTn id="31" fill="hold">
                            <p:stCondLst>
                              <p:cond delay="500"/>
                            </p:stCondLst>
                            <p:childTnLst>
                              <p:par>
                                <p:cTn id="32" presetID="5" presetClass="entr" presetSubtype="1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checkerboard(across)">
                                      <p:cBhvr>
                                        <p:cTn id="34" dur="500"/>
                                        <p:tgtEl>
                                          <p:spTgt spid="2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heckerboard(across)">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heckerboard(across)">
                                      <p:cBhvr>
                                        <p:cTn id="42" dur="500"/>
                                        <p:tgtEl>
                                          <p:spTgt spid="15"/>
                                        </p:tgtEl>
                                      </p:cBhvr>
                                    </p:animEffect>
                                  </p:childTnLst>
                                </p:cTn>
                              </p:par>
                              <p:par>
                                <p:cTn id="43" presetID="5" presetClass="entr" presetSubtype="1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heckerboard(across)">
                                      <p:cBhvr>
                                        <p:cTn id="45" dur="500"/>
                                        <p:tgtEl>
                                          <p:spTgt spid="16"/>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heckerboard(across)">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checkerboard(across)">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P spid="19" grpId="0"/>
      <p:bldP spid="20" grpId="0" animBg="1"/>
      <p:bldP spid="21" grpId="0"/>
      <p:bldP spid="22" grpId="0" animBg="1"/>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BF160-5CA9-45CD-A019-CCA4FB62A712}"/>
              </a:ext>
            </a:extLst>
          </p:cNvPr>
          <p:cNvSpPr>
            <a:spLocks noGrp="1"/>
          </p:cNvSpPr>
          <p:nvPr>
            <p:ph type="title"/>
          </p:nvPr>
        </p:nvSpPr>
        <p:spPr/>
        <p:txBody>
          <a:bodyPr/>
          <a:lstStyle/>
          <a:p>
            <a:r>
              <a:rPr lang="en-US" dirty="0"/>
              <a:t>Rate estimation via average cross sections</a:t>
            </a:r>
          </a:p>
        </p:txBody>
      </p:sp>
      <p:sp>
        <p:nvSpPr>
          <p:cNvPr id="3" name="Date Placeholder 2">
            <a:extLst>
              <a:ext uri="{FF2B5EF4-FFF2-40B4-BE49-F238E27FC236}">
                <a16:creationId xmlns:a16="http://schemas.microsoft.com/office/drawing/2014/main" id="{0F523051-2A91-4186-A91B-2637DB2FEF50}"/>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0BB15F65-7746-4875-959F-69F18E20C103}"/>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113AA9C1-EAD8-4F06-A9C7-F7193606352D}"/>
              </a:ext>
            </a:extLst>
          </p:cNvPr>
          <p:cNvSpPr>
            <a:spLocks noGrp="1"/>
          </p:cNvSpPr>
          <p:nvPr>
            <p:ph type="sldNum" sz="quarter" idx="12"/>
          </p:nvPr>
        </p:nvSpPr>
        <p:spPr/>
        <p:txBody>
          <a:bodyPr/>
          <a:lstStyle/>
          <a:p>
            <a:pPr>
              <a:defRPr/>
            </a:pPr>
            <a:fld id="{8F831FCA-C7DC-4D33-94BC-0E662C0DA114}" type="slidenum">
              <a:rPr lang="en-US" altLang="en-US" smtClean="0"/>
              <a:pPr>
                <a:defRPr/>
              </a:pPr>
              <a:t>35</a:t>
            </a:fld>
            <a:endParaRPr lang="en-US" alt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3DDE4A-FD03-44D1-BEDD-7EA7B35A753E}"/>
                  </a:ext>
                </a:extLst>
              </p:cNvPr>
              <p:cNvSpPr txBox="1"/>
              <p:nvPr/>
            </p:nvSpPr>
            <p:spPr>
              <a:xfrm>
                <a:off x="300037" y="1296265"/>
                <a:ext cx="8650061" cy="2247282"/>
              </a:xfrm>
              <a:prstGeom prst="rect">
                <a:avLst/>
              </a:prstGeom>
              <a:noFill/>
            </p:spPr>
            <p:txBody>
              <a:bodyPr wrap="square" rtlCol="0">
                <a:spAutoFit/>
              </a:bodyPr>
              <a:lstStyle/>
              <a:p>
                <a:r>
                  <a:rPr lang="en-US" dirty="0"/>
                  <a:t>Using average cross sections and integral neutron fluxes, decay rates of an element with mean live time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after an activation of length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oMath>
                </a14:m>
                <a:r>
                  <a:rPr lang="en-US" dirty="0"/>
                  <a:t>, waiting time </a:t>
                </a:r>
                <a14:m>
                  <m:oMath xmlns:m="http://schemas.openxmlformats.org/officeDocument/2006/math">
                    <m:r>
                      <a:rPr lang="en-US" i="1">
                        <a:latin typeface="Cambria Math" panose="02040503050406030204" pitchFamily="18" charset="0"/>
                      </a:rPr>
                      <m:t>𝑡</m:t>
                    </m:r>
                  </m:oMath>
                </a14:m>
                <a:r>
                  <a:rPr lang="en-US" dirty="0"/>
                  <a:t> after end of activation, and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𝑇</m:t>
                        </m:r>
                      </m:sub>
                    </m:sSub>
                  </m:oMath>
                </a14:m>
                <a:r>
                  <a:rPr lang="en-US" dirty="0"/>
                  <a:t> target atoms in the sample, is given as:</a:t>
                </a:r>
              </a:p>
              <a:p>
                <a:endParaRPr lang="en-US" dirty="0"/>
              </a:p>
              <a:p>
                <a:endParaRPr lang="en-US" dirty="0"/>
              </a:p>
              <a:p>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i="1">
                              <a:latin typeface="Cambria Math" panose="02040503050406030204" pitchFamily="18" charset="0"/>
                            </a:rPr>
                            <m:t>, </m:t>
                          </m:r>
                          <m:r>
                            <a:rPr lang="en-US" i="1">
                              <a:latin typeface="Cambria Math" panose="02040503050406030204" pitchFamily="18" charset="0"/>
                            </a:rPr>
                            <m:t>𝑡</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𝑇</m:t>
                          </m:r>
                        </m:sub>
                      </m:sSub>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f>
                                <m:fPr>
                                  <m:type m:val="lin"/>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𝑖</m:t>
                                      </m:r>
                                    </m:sub>
                                  </m:sSub>
                                </m:num>
                                <m:den>
                                  <m:r>
                                    <a:rPr lang="en-US" i="1">
                                      <a:latin typeface="Cambria Math" panose="02040503050406030204" pitchFamily="18" charset="0"/>
                                      <a:ea typeface="Cambria Math" panose="02040503050406030204" pitchFamily="18" charset="0"/>
                                    </a:rPr>
                                    <m:t>𝜏</m:t>
                                  </m:r>
                                </m:den>
                              </m:f>
                            </m:sup>
                          </m:sSup>
                        </m:e>
                      </m:d>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𝜏</m:t>
                              </m:r>
                            </m:den>
                          </m:f>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𝑡h</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a:rPr lang="en-US" i="1">
                                  <a:latin typeface="Cambria Math" panose="02040503050406030204" pitchFamily="18" charset="0"/>
                                  <a:ea typeface="Cambria Math" panose="02040503050406030204" pitchFamily="18" charset="0"/>
                                </a:rPr>
                                <m:t>𝑡h</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𝑅𝐼</m:t>
                                  </m:r>
                                </m:sub>
                              </m:sSub>
                            </m:num>
                            <m:den>
                              <m:r>
                                <a:rPr lang="en-US" i="1">
                                  <a:latin typeface="Cambria Math" panose="02040503050406030204" pitchFamily="18" charset="0"/>
                                  <a:ea typeface="Cambria Math" panose="02040503050406030204" pitchFamily="18" charset="0"/>
                                </a:rPr>
                                <m:t>16.81</m:t>
                              </m:r>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a:rPr lang="en-US" i="1">
                                  <a:latin typeface="Cambria Math" panose="02040503050406030204" pitchFamily="18" charset="0"/>
                                  <a:ea typeface="Cambria Math" panose="02040503050406030204" pitchFamily="18" charset="0"/>
                                </a:rPr>
                                <m:t>𝑒𝑝𝑖</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𝑓𝑓</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a:rPr lang="en-US" i="1">
                                  <a:latin typeface="Cambria Math" panose="02040503050406030204" pitchFamily="18" charset="0"/>
                                  <a:ea typeface="Cambria Math" panose="02040503050406030204" pitchFamily="18" charset="0"/>
                                </a:rPr>
                                <m:t>𝑓𝑓</m:t>
                              </m:r>
                            </m:sub>
                          </m:sSub>
                        </m:e>
                      </m:d>
                    </m:oMath>
                  </m:oMathPara>
                </a14:m>
                <a:endParaRPr lang="en-US" dirty="0"/>
              </a:p>
            </p:txBody>
          </p:sp>
        </mc:Choice>
        <mc:Fallback xmlns="">
          <p:sp>
            <p:nvSpPr>
              <p:cNvPr id="6" name="TextBox 5">
                <a:extLst>
                  <a:ext uri="{FF2B5EF4-FFF2-40B4-BE49-F238E27FC236}">
                    <a16:creationId xmlns:a16="http://schemas.microsoft.com/office/drawing/2014/main" id="{3B3DDE4A-FD03-44D1-BEDD-7EA7B35A753E}"/>
                  </a:ext>
                </a:extLst>
              </p:cNvPr>
              <p:cNvSpPr txBox="1">
                <a:spLocks noRot="1" noChangeAspect="1" noMove="1" noResize="1" noEditPoints="1" noAdjustHandles="1" noChangeArrowheads="1" noChangeShapeType="1" noTextEdit="1"/>
              </p:cNvSpPr>
              <p:nvPr/>
            </p:nvSpPr>
            <p:spPr>
              <a:xfrm>
                <a:off x="300037" y="1296265"/>
                <a:ext cx="8650061" cy="2247282"/>
              </a:xfrm>
              <a:prstGeom prst="rect">
                <a:avLst/>
              </a:prstGeom>
              <a:blipFill>
                <a:blip r:embed="rId2"/>
                <a:stretch>
                  <a:fillRect l="-564" t="-1630"/>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72FCA8A9-57DE-47F4-8375-B51AD39CDF7C}"/>
              </a:ext>
            </a:extLst>
          </p:cNvPr>
          <p:cNvSpPr/>
          <p:nvPr/>
        </p:nvSpPr>
        <p:spPr bwMode="auto">
          <a:xfrm>
            <a:off x="5702587" y="2957985"/>
            <a:ext cx="634425" cy="718457"/>
          </a:xfrm>
          <a:prstGeom prst="ellipse">
            <a:avLst/>
          </a:prstGeom>
          <a:no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ndParaRPr>
          </a:p>
        </p:txBody>
      </p:sp>
      <p:sp>
        <p:nvSpPr>
          <p:cNvPr id="8" name="TextBox 7">
            <a:extLst>
              <a:ext uri="{FF2B5EF4-FFF2-40B4-BE49-F238E27FC236}">
                <a16:creationId xmlns:a16="http://schemas.microsoft.com/office/drawing/2014/main" id="{39BC32CB-59EF-47C5-B381-4C8401D935B1}"/>
              </a:ext>
            </a:extLst>
          </p:cNvPr>
          <p:cNvSpPr txBox="1"/>
          <p:nvPr/>
        </p:nvSpPr>
        <p:spPr>
          <a:xfrm>
            <a:off x="6553200" y="3809337"/>
            <a:ext cx="2456654" cy="715581"/>
          </a:xfrm>
          <a:prstGeom prst="rect">
            <a:avLst/>
          </a:prstGeom>
          <a:noFill/>
        </p:spPr>
        <p:txBody>
          <a:bodyPr wrap="square" rtlCol="0">
            <a:spAutoFit/>
          </a:bodyPr>
          <a:lstStyle/>
          <a:p>
            <a:r>
              <a:rPr lang="en-US" sz="1350" dirty="0">
                <a:solidFill>
                  <a:srgbClr val="FF0000"/>
                </a:solidFill>
              </a:rPr>
              <a:t>Converts RI into properly normalized average cross section</a:t>
            </a:r>
          </a:p>
        </p:txBody>
      </p:sp>
      <p:cxnSp>
        <p:nvCxnSpPr>
          <p:cNvPr id="10" name="Straight Connector 9">
            <a:extLst>
              <a:ext uri="{FF2B5EF4-FFF2-40B4-BE49-F238E27FC236}">
                <a16:creationId xmlns:a16="http://schemas.microsoft.com/office/drawing/2014/main" id="{81088746-34DB-4FB1-ADD2-9EB0906F8B2C}"/>
              </a:ext>
            </a:extLst>
          </p:cNvPr>
          <p:cNvCxnSpPr>
            <a:cxnSpLocks/>
            <a:stCxn id="8" idx="1"/>
            <a:endCxn id="7" idx="4"/>
          </p:cNvCxnSpPr>
          <p:nvPr/>
        </p:nvCxnSpPr>
        <p:spPr bwMode="auto">
          <a:xfrm flipH="1" flipV="1">
            <a:off x="6019800" y="3676442"/>
            <a:ext cx="533400" cy="490686"/>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1" name="TextBox 10">
            <a:extLst>
              <a:ext uri="{FF2B5EF4-FFF2-40B4-BE49-F238E27FC236}">
                <a16:creationId xmlns:a16="http://schemas.microsoft.com/office/drawing/2014/main" id="{8D2852B9-4DDE-4E46-AD2C-2C7E945FBF9A}"/>
              </a:ext>
            </a:extLst>
          </p:cNvPr>
          <p:cNvSpPr txBox="1"/>
          <p:nvPr/>
        </p:nvSpPr>
        <p:spPr>
          <a:xfrm>
            <a:off x="457199" y="4970607"/>
            <a:ext cx="8335736" cy="646331"/>
          </a:xfrm>
          <a:prstGeom prst="rect">
            <a:avLst/>
          </a:prstGeom>
          <a:noFill/>
        </p:spPr>
        <p:txBody>
          <a:bodyPr wrap="square" rtlCol="0">
            <a:spAutoFit/>
          </a:bodyPr>
          <a:lstStyle/>
          <a:p>
            <a:r>
              <a:rPr lang="en-US" dirty="0">
                <a:solidFill>
                  <a:srgbClr val="0000FF"/>
                </a:solidFill>
              </a:rPr>
              <a:t>No integrals need to be evaluated when using average cross sections and integrated neutron fluxes.</a:t>
            </a:r>
          </a:p>
        </p:txBody>
      </p:sp>
      <p:grpSp>
        <p:nvGrpSpPr>
          <p:cNvPr id="16" name="Group 15">
            <a:extLst>
              <a:ext uri="{FF2B5EF4-FFF2-40B4-BE49-F238E27FC236}">
                <a16:creationId xmlns:a16="http://schemas.microsoft.com/office/drawing/2014/main" id="{612B661A-F2F5-4042-ADF4-6B6C8DC03E8B}"/>
              </a:ext>
            </a:extLst>
          </p:cNvPr>
          <p:cNvGrpSpPr/>
          <p:nvPr/>
        </p:nvGrpSpPr>
        <p:grpSpPr>
          <a:xfrm>
            <a:off x="4494439" y="2254471"/>
            <a:ext cx="4298497" cy="750624"/>
            <a:chOff x="6085113" y="2183237"/>
            <a:chExt cx="5731329" cy="1000832"/>
          </a:xfrm>
        </p:grpSpPr>
        <p:sp>
          <p:nvSpPr>
            <p:cNvPr id="14" name="Left Brace 13">
              <a:extLst>
                <a:ext uri="{FF2B5EF4-FFF2-40B4-BE49-F238E27FC236}">
                  <a16:creationId xmlns:a16="http://schemas.microsoft.com/office/drawing/2014/main" id="{6E46DACB-2458-4CC8-A1B5-90CA077C6374}"/>
                </a:ext>
              </a:extLst>
            </p:cNvPr>
            <p:cNvSpPr/>
            <p:nvPr/>
          </p:nvSpPr>
          <p:spPr bwMode="auto">
            <a:xfrm rot="5400000">
              <a:off x="8343078" y="570677"/>
              <a:ext cx="355427" cy="4871357"/>
            </a:xfrm>
            <a:prstGeom prst="leftBrace">
              <a:avLst/>
            </a:prstGeom>
            <a:noFill/>
            <a:ln w="28575" cap="flat" cmpd="sng" algn="ctr">
              <a:solidFill>
                <a:srgbClr val="0000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ndParaRPr>
            </a:p>
          </p:txBody>
        </p:sp>
        <p:sp>
          <p:nvSpPr>
            <p:cNvPr id="15" name="TextBox 14">
              <a:extLst>
                <a:ext uri="{FF2B5EF4-FFF2-40B4-BE49-F238E27FC236}">
                  <a16:creationId xmlns:a16="http://schemas.microsoft.com/office/drawing/2014/main" id="{1FF585F8-086F-4914-AFEE-476539EF2492}"/>
                </a:ext>
              </a:extLst>
            </p:cNvPr>
            <p:cNvSpPr txBox="1"/>
            <p:nvPr/>
          </p:nvSpPr>
          <p:spPr>
            <a:xfrm>
              <a:off x="8406604" y="2183237"/>
              <a:ext cx="3409838" cy="677108"/>
            </a:xfrm>
            <a:prstGeom prst="rect">
              <a:avLst/>
            </a:prstGeom>
            <a:noFill/>
          </p:spPr>
          <p:txBody>
            <a:bodyPr wrap="square" rtlCol="0">
              <a:spAutoFit/>
            </a:bodyPr>
            <a:lstStyle/>
            <a:p>
              <a:r>
                <a:rPr lang="en-US" sz="1350" dirty="0">
                  <a:solidFill>
                    <a:srgbClr val="0000FF"/>
                  </a:solidFill>
                </a:rPr>
                <a:t>n capture rate on target nuclide, per atom</a:t>
              </a:r>
            </a:p>
          </p:txBody>
        </p:sp>
      </p:grpSp>
      <p:grpSp>
        <p:nvGrpSpPr>
          <p:cNvPr id="23" name="Group 22">
            <a:extLst>
              <a:ext uri="{FF2B5EF4-FFF2-40B4-BE49-F238E27FC236}">
                <a16:creationId xmlns:a16="http://schemas.microsoft.com/office/drawing/2014/main" id="{CC5B8D48-8363-4BBF-AFC7-3B98D8A9B756}"/>
              </a:ext>
            </a:extLst>
          </p:cNvPr>
          <p:cNvGrpSpPr/>
          <p:nvPr/>
        </p:nvGrpSpPr>
        <p:grpSpPr>
          <a:xfrm>
            <a:off x="2323074" y="3555546"/>
            <a:ext cx="1216156" cy="878867"/>
            <a:chOff x="3097419" y="3597729"/>
            <a:chExt cx="1621537" cy="1171823"/>
          </a:xfrm>
        </p:grpSpPr>
        <p:sp>
          <p:nvSpPr>
            <p:cNvPr id="17" name="Left Brace 16">
              <a:extLst>
                <a:ext uri="{FF2B5EF4-FFF2-40B4-BE49-F238E27FC236}">
                  <a16:creationId xmlns:a16="http://schemas.microsoft.com/office/drawing/2014/main" id="{F4523884-9DCE-4424-BEF9-1E3040F70FA1}"/>
                </a:ext>
              </a:extLst>
            </p:cNvPr>
            <p:cNvSpPr/>
            <p:nvPr/>
          </p:nvSpPr>
          <p:spPr bwMode="auto">
            <a:xfrm rot="16200000">
              <a:off x="3921541" y="3008721"/>
              <a:ext cx="208408" cy="1386423"/>
            </a:xfrm>
            <a:prstGeom prst="leftBrace">
              <a:avLst/>
            </a:prstGeom>
            <a:noFill/>
            <a:ln w="28575" cap="flat" cmpd="sng" algn="ctr">
              <a:solidFill>
                <a:srgbClr val="7030A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ndParaRPr>
            </a:p>
          </p:txBody>
        </p:sp>
        <p:sp>
          <p:nvSpPr>
            <p:cNvPr id="18" name="TextBox 17">
              <a:extLst>
                <a:ext uri="{FF2B5EF4-FFF2-40B4-BE49-F238E27FC236}">
                  <a16:creationId xmlns:a16="http://schemas.microsoft.com/office/drawing/2014/main" id="{E00ADCC2-FB9F-46F4-9E96-7D04D5F0A9D7}"/>
                </a:ext>
              </a:extLst>
            </p:cNvPr>
            <p:cNvSpPr txBox="1"/>
            <p:nvPr/>
          </p:nvSpPr>
          <p:spPr>
            <a:xfrm>
              <a:off x="3097419" y="3815444"/>
              <a:ext cx="1375690" cy="954108"/>
            </a:xfrm>
            <a:prstGeom prst="rect">
              <a:avLst/>
            </a:prstGeom>
            <a:noFill/>
          </p:spPr>
          <p:txBody>
            <a:bodyPr wrap="square" rtlCol="0">
              <a:spAutoFit/>
            </a:bodyPr>
            <a:lstStyle/>
            <a:p>
              <a:r>
                <a:rPr lang="en-US" sz="1350" dirty="0">
                  <a:solidFill>
                    <a:srgbClr val="7030A0"/>
                  </a:solidFill>
                </a:rPr>
                <a:t>Fraction of maximal production</a:t>
              </a:r>
            </a:p>
          </p:txBody>
        </p:sp>
      </p:grpSp>
      <p:grpSp>
        <p:nvGrpSpPr>
          <p:cNvPr id="24" name="Group 23">
            <a:extLst>
              <a:ext uri="{FF2B5EF4-FFF2-40B4-BE49-F238E27FC236}">
                <a16:creationId xmlns:a16="http://schemas.microsoft.com/office/drawing/2014/main" id="{306D7976-CAEF-4D22-A910-EA2B0371A4E1}"/>
              </a:ext>
            </a:extLst>
          </p:cNvPr>
          <p:cNvGrpSpPr/>
          <p:nvPr/>
        </p:nvGrpSpPr>
        <p:grpSpPr>
          <a:xfrm>
            <a:off x="3557738" y="3548568"/>
            <a:ext cx="880808" cy="678098"/>
            <a:chOff x="4868866" y="3588421"/>
            <a:chExt cx="1174411" cy="904129"/>
          </a:xfrm>
        </p:grpSpPr>
        <p:sp>
          <p:nvSpPr>
            <p:cNvPr id="21" name="Left Brace 20">
              <a:extLst>
                <a:ext uri="{FF2B5EF4-FFF2-40B4-BE49-F238E27FC236}">
                  <a16:creationId xmlns:a16="http://schemas.microsoft.com/office/drawing/2014/main" id="{DAB235EC-8DF3-4200-A089-E8EDA510C7D0}"/>
                </a:ext>
              </a:extLst>
            </p:cNvPr>
            <p:cNvSpPr/>
            <p:nvPr/>
          </p:nvSpPr>
          <p:spPr bwMode="auto">
            <a:xfrm rot="16200000">
              <a:off x="5296815" y="3274329"/>
              <a:ext cx="217716" cy="845899"/>
            </a:xfrm>
            <a:prstGeom prst="leftBrace">
              <a:avLst/>
            </a:prstGeom>
            <a:noFill/>
            <a:ln w="28575" cap="flat" cmpd="sng" algn="ctr">
              <a:solidFill>
                <a:srgbClr val="008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ndParaRPr>
            </a:p>
          </p:txBody>
        </p:sp>
        <p:sp>
          <p:nvSpPr>
            <p:cNvPr id="22" name="TextBox 21">
              <a:extLst>
                <a:ext uri="{FF2B5EF4-FFF2-40B4-BE49-F238E27FC236}">
                  <a16:creationId xmlns:a16="http://schemas.microsoft.com/office/drawing/2014/main" id="{C7C80CF8-6174-4F55-B3FD-F2F3E34D6BDF}"/>
                </a:ext>
              </a:extLst>
            </p:cNvPr>
            <p:cNvSpPr txBox="1"/>
            <p:nvPr/>
          </p:nvSpPr>
          <p:spPr>
            <a:xfrm>
              <a:off x="4868866" y="3815443"/>
              <a:ext cx="1174411" cy="677107"/>
            </a:xfrm>
            <a:prstGeom prst="rect">
              <a:avLst/>
            </a:prstGeom>
            <a:noFill/>
          </p:spPr>
          <p:txBody>
            <a:bodyPr wrap="square" rtlCol="0">
              <a:spAutoFit/>
            </a:bodyPr>
            <a:lstStyle/>
            <a:p>
              <a:r>
                <a:rPr lang="en-US" sz="1350" dirty="0">
                  <a:solidFill>
                    <a:srgbClr val="008000"/>
                  </a:solidFill>
                </a:rPr>
                <a:t>Decayed fraction</a:t>
              </a:r>
            </a:p>
          </p:txBody>
        </p:sp>
      </p:grpSp>
      <p:sp>
        <p:nvSpPr>
          <p:cNvPr id="25" name="TextBox 24">
            <a:extLst>
              <a:ext uri="{FF2B5EF4-FFF2-40B4-BE49-F238E27FC236}">
                <a16:creationId xmlns:a16="http://schemas.microsoft.com/office/drawing/2014/main" id="{B3C3B04B-97BF-44BF-B7D3-BD728A19D216}"/>
              </a:ext>
            </a:extLst>
          </p:cNvPr>
          <p:cNvSpPr txBox="1"/>
          <p:nvPr/>
        </p:nvSpPr>
        <p:spPr>
          <a:xfrm>
            <a:off x="706211" y="3721817"/>
            <a:ext cx="1224643" cy="923330"/>
          </a:xfrm>
          <a:prstGeom prst="rect">
            <a:avLst/>
          </a:prstGeom>
          <a:noFill/>
        </p:spPr>
        <p:txBody>
          <a:bodyPr wrap="square" rtlCol="0">
            <a:spAutoFit/>
          </a:bodyPr>
          <a:lstStyle/>
          <a:p>
            <a:r>
              <a:rPr lang="en-US" sz="1350" dirty="0"/>
              <a:t>Activity at time t after end of activation</a:t>
            </a:r>
          </a:p>
        </p:txBody>
      </p:sp>
    </p:spTree>
    <p:extLst>
      <p:ext uri="{BB962C8B-B14F-4D97-AF65-F5344CB8AC3E}">
        <p14:creationId xmlns:p14="http://schemas.microsoft.com/office/powerpoint/2010/main" val="3961363623"/>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checkerboard(across)">
                                      <p:cBhvr>
                                        <p:cTn id="11" dur="500"/>
                                        <p:tgtEl>
                                          <p:spTgt spid="23"/>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heckerboard(across)">
                                      <p:cBhvr>
                                        <p:cTn id="15" dur="500"/>
                                        <p:tgtEl>
                                          <p:spTgt spid="24"/>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heckerboard(across)">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par>
                                <p:cTn id="25" presetID="5" presetClass="entr" presetSubtype="1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across)">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D524-2711-4E61-8DAC-013970B42A41}"/>
              </a:ext>
            </a:extLst>
          </p:cNvPr>
          <p:cNvSpPr>
            <a:spLocks noGrp="1"/>
          </p:cNvSpPr>
          <p:nvPr>
            <p:ph type="title"/>
          </p:nvPr>
        </p:nvSpPr>
        <p:spPr/>
        <p:txBody>
          <a:bodyPr/>
          <a:lstStyle/>
          <a:p>
            <a:r>
              <a:rPr lang="en-US" baseline="30000" dirty="0"/>
              <a:t>232</a:t>
            </a:r>
            <a:r>
              <a:rPr lang="en-US" dirty="0"/>
              <a:t>Th and </a:t>
            </a:r>
            <a:r>
              <a:rPr lang="en-US" baseline="30000" dirty="0"/>
              <a:t>238</a:t>
            </a:r>
            <a:r>
              <a:rPr lang="en-US" dirty="0"/>
              <a:t>U radiative n-capture cross sections</a:t>
            </a:r>
          </a:p>
        </p:txBody>
      </p:sp>
      <p:sp>
        <p:nvSpPr>
          <p:cNvPr id="3" name="Date Placeholder 2">
            <a:extLst>
              <a:ext uri="{FF2B5EF4-FFF2-40B4-BE49-F238E27FC236}">
                <a16:creationId xmlns:a16="http://schemas.microsoft.com/office/drawing/2014/main" id="{737FE56A-9968-4652-A8E7-E4519502B2E4}"/>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C1F5F4BD-40FC-43A4-A389-4609C9A015F2}"/>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041D1D5D-2D84-45C8-A81D-2435D8347147}"/>
              </a:ext>
            </a:extLst>
          </p:cNvPr>
          <p:cNvSpPr>
            <a:spLocks noGrp="1"/>
          </p:cNvSpPr>
          <p:nvPr>
            <p:ph type="sldNum" sz="quarter" idx="12"/>
          </p:nvPr>
        </p:nvSpPr>
        <p:spPr/>
        <p:txBody>
          <a:bodyPr/>
          <a:lstStyle/>
          <a:p>
            <a:pPr>
              <a:defRPr/>
            </a:pPr>
            <a:fld id="{8F831FCA-C7DC-4D33-94BC-0E662C0DA114}" type="slidenum">
              <a:rPr lang="en-US" altLang="en-US" smtClean="0"/>
              <a:pPr>
                <a:defRPr/>
              </a:pPr>
              <a:t>36</a:t>
            </a:fld>
            <a:endParaRPr lang="en-US" altLang="en-US"/>
          </a:p>
        </p:txBody>
      </p:sp>
      <p:pic>
        <p:nvPicPr>
          <p:cNvPr id="6" name="Picture 5" descr="th232_ng_xs.png">
            <a:extLst>
              <a:ext uri="{FF2B5EF4-FFF2-40B4-BE49-F238E27FC236}">
                <a16:creationId xmlns:a16="http://schemas.microsoft.com/office/drawing/2014/main" id="{353C409D-76D1-4837-B81C-C175D8843C0D}"/>
              </a:ext>
            </a:extLst>
          </p:cNvPr>
          <p:cNvPicPr>
            <a:picLocks noChangeAspect="1"/>
          </p:cNvPicPr>
          <p:nvPr/>
        </p:nvPicPr>
        <p:blipFill rotWithShape="1">
          <a:blip r:embed="rId2" cstate="print"/>
          <a:srcRect t="13659" b="19512"/>
          <a:stretch/>
        </p:blipFill>
        <p:spPr>
          <a:xfrm>
            <a:off x="384464" y="1710318"/>
            <a:ext cx="3974523" cy="3437364"/>
          </a:xfrm>
          <a:prstGeom prst="rect">
            <a:avLst/>
          </a:prstGeom>
        </p:spPr>
      </p:pic>
      <p:pic>
        <p:nvPicPr>
          <p:cNvPr id="7" name="Picture 6" descr="u238_ng_xs.png">
            <a:extLst>
              <a:ext uri="{FF2B5EF4-FFF2-40B4-BE49-F238E27FC236}">
                <a16:creationId xmlns:a16="http://schemas.microsoft.com/office/drawing/2014/main" id="{C89FCC38-E0C0-400C-88F5-6F4C45F1B945}"/>
              </a:ext>
            </a:extLst>
          </p:cNvPr>
          <p:cNvPicPr>
            <a:picLocks noChangeAspect="1"/>
          </p:cNvPicPr>
          <p:nvPr/>
        </p:nvPicPr>
        <p:blipFill rotWithShape="1">
          <a:blip r:embed="rId3" cstate="print"/>
          <a:srcRect t="13009" b="17560"/>
          <a:stretch/>
        </p:blipFill>
        <p:spPr>
          <a:xfrm>
            <a:off x="4389046" y="1663822"/>
            <a:ext cx="4020168" cy="3612191"/>
          </a:xfrm>
          <a:prstGeom prst="rect">
            <a:avLst/>
          </a:prstGeom>
        </p:spPr>
      </p:pic>
      <p:sp>
        <p:nvSpPr>
          <p:cNvPr id="8" name="TextBox 7">
            <a:extLst>
              <a:ext uri="{FF2B5EF4-FFF2-40B4-BE49-F238E27FC236}">
                <a16:creationId xmlns:a16="http://schemas.microsoft.com/office/drawing/2014/main" id="{94A3B43F-3F99-481D-BFD5-A71211E54DB0}"/>
              </a:ext>
            </a:extLst>
          </p:cNvPr>
          <p:cNvSpPr txBox="1"/>
          <p:nvPr/>
        </p:nvSpPr>
        <p:spPr>
          <a:xfrm>
            <a:off x="1367518" y="3187832"/>
            <a:ext cx="5904180" cy="369332"/>
          </a:xfrm>
          <a:prstGeom prst="rect">
            <a:avLst/>
          </a:prstGeom>
          <a:solidFill>
            <a:schemeClr val="bg1"/>
          </a:solidFill>
        </p:spPr>
        <p:txBody>
          <a:bodyPr wrap="none" rtlCol="0">
            <a:spAutoFit/>
          </a:bodyPr>
          <a:lstStyle/>
          <a:p>
            <a:r>
              <a:rPr lang="en-US" dirty="0">
                <a:solidFill>
                  <a:srgbClr val="0000FF"/>
                </a:solidFill>
              </a:rPr>
              <a:t>Not having to deal with this is a significant simplification.</a:t>
            </a:r>
          </a:p>
        </p:txBody>
      </p:sp>
    </p:spTree>
    <p:extLst>
      <p:ext uri="{BB962C8B-B14F-4D97-AF65-F5344CB8AC3E}">
        <p14:creationId xmlns:p14="http://schemas.microsoft.com/office/powerpoint/2010/main" val="673141117"/>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C1E35-A28E-486E-A285-7B5260967697}"/>
              </a:ext>
            </a:extLst>
          </p:cNvPr>
          <p:cNvSpPr>
            <a:spLocks noGrp="1"/>
          </p:cNvSpPr>
          <p:nvPr>
            <p:ph type="title"/>
          </p:nvPr>
        </p:nvSpPr>
        <p:spPr/>
        <p:txBody>
          <a:bodyPr/>
          <a:lstStyle/>
          <a:p>
            <a:r>
              <a:rPr lang="en-US" dirty="0"/>
              <a:t>Neutron flux determination</a:t>
            </a:r>
          </a:p>
        </p:txBody>
      </p:sp>
      <p:sp>
        <p:nvSpPr>
          <p:cNvPr id="3" name="Date Placeholder 2">
            <a:extLst>
              <a:ext uri="{FF2B5EF4-FFF2-40B4-BE49-F238E27FC236}">
                <a16:creationId xmlns:a16="http://schemas.microsoft.com/office/drawing/2014/main" id="{EF1FD343-9015-49C4-AB92-C77A89928E92}"/>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BF18CD57-97E3-4269-BA93-558BDE15363F}"/>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4F1F75D4-6B9A-4063-8CA1-7DE682EEB745}"/>
              </a:ext>
            </a:extLst>
          </p:cNvPr>
          <p:cNvSpPr>
            <a:spLocks noGrp="1"/>
          </p:cNvSpPr>
          <p:nvPr>
            <p:ph type="sldNum" sz="quarter" idx="12"/>
          </p:nvPr>
        </p:nvSpPr>
        <p:spPr/>
        <p:txBody>
          <a:bodyPr/>
          <a:lstStyle/>
          <a:p>
            <a:pPr>
              <a:defRPr/>
            </a:pPr>
            <a:fld id="{8F831FCA-C7DC-4D33-94BC-0E662C0DA114}" type="slidenum">
              <a:rPr lang="en-US" altLang="en-US" smtClean="0"/>
              <a:pPr>
                <a:defRPr/>
              </a:pPr>
              <a:t>37</a:t>
            </a:fld>
            <a:endParaRPr lang="en-US" altLang="en-US"/>
          </a:p>
        </p:txBody>
      </p:sp>
      <p:sp>
        <p:nvSpPr>
          <p:cNvPr id="6" name="TextBox 5">
            <a:extLst>
              <a:ext uri="{FF2B5EF4-FFF2-40B4-BE49-F238E27FC236}">
                <a16:creationId xmlns:a16="http://schemas.microsoft.com/office/drawing/2014/main" id="{EACD6430-770F-47F7-9825-1D98CE47DBF0}"/>
              </a:ext>
            </a:extLst>
          </p:cNvPr>
          <p:cNvSpPr txBox="1"/>
          <p:nvPr/>
        </p:nvSpPr>
        <p:spPr>
          <a:xfrm>
            <a:off x="337326" y="1803392"/>
            <a:ext cx="5369510" cy="923330"/>
          </a:xfrm>
          <a:prstGeom prst="rect">
            <a:avLst/>
          </a:prstGeom>
          <a:noFill/>
        </p:spPr>
        <p:txBody>
          <a:bodyPr wrap="square" rtlCol="0">
            <a:spAutoFit/>
          </a:bodyPr>
          <a:lstStyle/>
          <a:p>
            <a:r>
              <a:rPr lang="en-US" dirty="0"/>
              <a:t>The conversion of activities in the activated samples is done in comparison to a co-activated NIST standard material.</a:t>
            </a:r>
          </a:p>
        </p:txBody>
      </p:sp>
      <p:sp>
        <p:nvSpPr>
          <p:cNvPr id="8" name="TextBox 7">
            <a:extLst>
              <a:ext uri="{FF2B5EF4-FFF2-40B4-BE49-F238E27FC236}">
                <a16:creationId xmlns:a16="http://schemas.microsoft.com/office/drawing/2014/main" id="{3EB78577-67ED-453B-8083-9AB87096B188}"/>
              </a:ext>
            </a:extLst>
          </p:cNvPr>
          <p:cNvSpPr txBox="1"/>
          <p:nvPr/>
        </p:nvSpPr>
        <p:spPr>
          <a:xfrm>
            <a:off x="312278" y="2906611"/>
            <a:ext cx="5247242" cy="646331"/>
          </a:xfrm>
          <a:prstGeom prst="rect">
            <a:avLst/>
          </a:prstGeom>
          <a:noFill/>
        </p:spPr>
        <p:txBody>
          <a:bodyPr wrap="square" rtlCol="0">
            <a:spAutoFit/>
          </a:bodyPr>
          <a:lstStyle/>
          <a:p>
            <a:r>
              <a:rPr lang="en-US" dirty="0"/>
              <a:t>The three integral neutron fluxes are determined by minimizing:</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2D527C0-8BC9-45D4-B60D-D458304F97A5}"/>
                  </a:ext>
                </a:extLst>
              </p:cNvPr>
              <p:cNvSpPr txBox="1"/>
              <p:nvPr/>
            </p:nvSpPr>
            <p:spPr>
              <a:xfrm>
                <a:off x="457201" y="4245961"/>
                <a:ext cx="7635552" cy="7991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𝜒</m:t>
                          </m:r>
                        </m:e>
                        <m:sup>
                          <m:r>
                            <a:rPr lang="en-US" sz="1600" i="1">
                              <a:latin typeface="Cambria Math" panose="02040503050406030204" pitchFamily="18" charset="0"/>
                              <a:ea typeface="Cambria Math" panose="02040503050406030204" pitchFamily="18" charset="0"/>
                            </a:rPr>
                            <m:t>2</m:t>
                          </m:r>
                        </m:sup>
                      </m:sSup>
                      <m:r>
                        <a:rPr lang="en-US" sz="1600" i="1">
                          <a:latin typeface="Cambria Math" panose="02040503050406030204" pitchFamily="18" charset="0"/>
                          <a:ea typeface="Cambria Math" panose="02040503050406030204" pitchFamily="18" charset="0"/>
                        </a:rPr>
                        <m:t>=</m:t>
                      </m:r>
                      <m:nary>
                        <m:naryPr>
                          <m:chr m:val="∑"/>
                          <m:ctrlPr>
                            <a:rPr lang="en-US" sz="1600" i="1">
                              <a:latin typeface="Cambria Math" panose="02040503050406030204" pitchFamily="18" charset="0"/>
                              <a:ea typeface="Cambria Math" panose="02040503050406030204" pitchFamily="18" charset="0"/>
                            </a:rPr>
                          </m:ctrlPr>
                        </m:naryPr>
                        <m:sub>
                          <m:r>
                            <m:rPr>
                              <m:brk m:alnAt="23"/>
                            </m:rPr>
                            <a:rPr lang="en-US" sz="1600" i="1">
                              <a:latin typeface="Cambria Math" panose="02040503050406030204" pitchFamily="18" charset="0"/>
                              <a:ea typeface="Cambria Math" panose="02040503050406030204" pitchFamily="18" charset="0"/>
                            </a:rPr>
                            <m:t>𝑗</m:t>
                          </m:r>
                          <m:r>
                            <a:rPr lang="en-US" sz="1600" i="1">
                              <a:latin typeface="Cambria Math" panose="02040503050406030204" pitchFamily="18" charset="0"/>
                              <a:ea typeface="Cambria Math" panose="02040503050406030204" pitchFamily="18" charset="0"/>
                            </a:rPr>
                            <m:t>=1</m:t>
                          </m:r>
                        </m:sub>
                        <m:sup>
                          <m:r>
                            <a:rPr lang="en-US" sz="1600" i="1">
                              <a:latin typeface="Cambria Math" panose="02040503050406030204" pitchFamily="18" charset="0"/>
                              <a:ea typeface="Cambria Math" panose="02040503050406030204" pitchFamily="18" charset="0"/>
                            </a:rPr>
                            <m:t>7</m:t>
                          </m:r>
                        </m:sup>
                        <m:e>
                          <m:f>
                            <m:fPr>
                              <m:ctrlPr>
                                <a:rPr lang="en-US" sz="1600" i="1">
                                  <a:latin typeface="Cambria Math" panose="02040503050406030204" pitchFamily="18" charset="0"/>
                                  <a:ea typeface="Cambria Math" panose="02040503050406030204" pitchFamily="18" charset="0"/>
                                </a:rPr>
                              </m:ctrlPr>
                            </m:fPr>
                            <m:num>
                              <m:sSup>
                                <m:sSupPr>
                                  <m:ctrlPr>
                                    <a:rPr lang="en-US" sz="1600" i="1">
                                      <a:latin typeface="Cambria Math" panose="02040503050406030204" pitchFamily="18" charset="0"/>
                                      <a:ea typeface="Cambria Math" panose="02040503050406030204" pitchFamily="18" charset="0"/>
                                    </a:rPr>
                                  </m:ctrlPr>
                                </m:sSupPr>
                                <m:e>
                                  <m:d>
                                    <m:dPr>
                                      <m:ctrlPr>
                                        <a:rPr lang="en-US" sz="1600" i="1">
                                          <a:latin typeface="Cambria Math" panose="02040503050406030204" pitchFamily="18" charset="0"/>
                                          <a:ea typeface="Cambria Math" panose="02040503050406030204" pitchFamily="18" charset="0"/>
                                        </a:rPr>
                                      </m:ctrlPr>
                                    </m:dPr>
                                    <m:e>
                                      <m:sSub>
                                        <m:sSubPr>
                                          <m:ctrlPr>
                                            <a:rPr lang="en-US" sz="1600" i="1">
                                              <a:solidFill>
                                                <a:srgbClr val="FF0000"/>
                                              </a:solidFill>
                                              <a:latin typeface="Cambria Math" panose="02040503050406030204" pitchFamily="18" charset="0"/>
                                              <a:ea typeface="Cambria Math" panose="02040503050406030204" pitchFamily="18" charset="0"/>
                                            </a:rPr>
                                          </m:ctrlPr>
                                        </m:sSubPr>
                                        <m:e>
                                          <m:r>
                                            <a:rPr lang="en-US" sz="1600" i="1">
                                              <a:solidFill>
                                                <a:srgbClr val="FF0000"/>
                                              </a:solidFill>
                                              <a:latin typeface="Cambria Math" panose="02040503050406030204" pitchFamily="18" charset="0"/>
                                              <a:ea typeface="Cambria Math" panose="02040503050406030204" pitchFamily="18" charset="0"/>
                                            </a:rPr>
                                            <m:t>𝐴</m:t>
                                          </m:r>
                                        </m:e>
                                        <m:sub>
                                          <m:r>
                                            <a:rPr lang="en-US" sz="1600" i="1">
                                              <a:solidFill>
                                                <a:srgbClr val="FF0000"/>
                                              </a:solidFill>
                                              <a:latin typeface="Cambria Math" panose="02040503050406030204" pitchFamily="18" charset="0"/>
                                              <a:ea typeface="Cambria Math" panose="02040503050406030204" pitchFamily="18" charset="0"/>
                                            </a:rPr>
                                            <m:t>𝑗</m:t>
                                          </m:r>
                                        </m:sub>
                                      </m:sSub>
                                      <m:d>
                                        <m:dPr>
                                          <m:ctrlPr>
                                            <a:rPr lang="en-US" sz="1600" i="1">
                                              <a:solidFill>
                                                <a:srgbClr val="FF0000"/>
                                              </a:solidFill>
                                              <a:latin typeface="Cambria Math" panose="02040503050406030204" pitchFamily="18" charset="0"/>
                                              <a:ea typeface="Cambria Math" panose="02040503050406030204" pitchFamily="18" charset="0"/>
                                            </a:rPr>
                                          </m:ctrlPr>
                                        </m:dPr>
                                        <m:e>
                                          <m:r>
                                            <a:rPr lang="en-US" sz="1600" i="1">
                                              <a:solidFill>
                                                <a:srgbClr val="FF0000"/>
                                              </a:solidFill>
                                              <a:latin typeface="Cambria Math" panose="02040503050406030204" pitchFamily="18" charset="0"/>
                                              <a:ea typeface="Cambria Math" panose="02040503050406030204" pitchFamily="18" charset="0"/>
                                            </a:rPr>
                                            <m:t>𝑡</m:t>
                                          </m:r>
                                        </m:e>
                                      </m:d>
                                      <m:r>
                                        <a:rPr lang="en-US" sz="1600" i="1">
                                          <a:latin typeface="Cambria Math" panose="02040503050406030204" pitchFamily="18" charset="0"/>
                                          <a:ea typeface="Cambria Math" panose="02040503050406030204" pitchFamily="18" charset="0"/>
                                        </a:rPr>
                                        <m:t>−</m:t>
                                      </m:r>
                                      <m:sSub>
                                        <m:sSubPr>
                                          <m:ctrlPr>
                                            <a:rPr lang="en-US" sz="1600" i="1">
                                              <a:solidFill>
                                                <a:srgbClr val="008000"/>
                                              </a:solidFill>
                                              <a:latin typeface="Cambria Math" panose="02040503050406030204" pitchFamily="18" charset="0"/>
                                              <a:ea typeface="Cambria Math" panose="02040503050406030204" pitchFamily="18" charset="0"/>
                                            </a:rPr>
                                          </m:ctrlPr>
                                        </m:sSubPr>
                                        <m:e>
                                          <m:r>
                                            <a:rPr lang="en-US" sz="1600" i="1">
                                              <a:solidFill>
                                                <a:srgbClr val="008000"/>
                                              </a:solidFill>
                                              <a:latin typeface="Cambria Math" panose="02040503050406030204" pitchFamily="18" charset="0"/>
                                              <a:ea typeface="Cambria Math" panose="02040503050406030204" pitchFamily="18" charset="0"/>
                                            </a:rPr>
                                            <m:t>𝑁</m:t>
                                          </m:r>
                                        </m:e>
                                        <m:sub>
                                          <m:r>
                                            <a:rPr lang="en-US" sz="1600" i="1">
                                              <a:solidFill>
                                                <a:srgbClr val="008000"/>
                                              </a:solidFill>
                                              <a:latin typeface="Cambria Math" panose="02040503050406030204" pitchFamily="18" charset="0"/>
                                              <a:ea typeface="Cambria Math" panose="02040503050406030204" pitchFamily="18" charset="0"/>
                                            </a:rPr>
                                            <m:t>𝑇𝑗</m:t>
                                          </m:r>
                                        </m:sub>
                                      </m:sSub>
                                      <m:r>
                                        <a:rPr lang="en-US" sz="1600" i="1">
                                          <a:latin typeface="Cambria Math" panose="02040503050406030204" pitchFamily="18" charset="0"/>
                                          <a:ea typeface="Cambria Math" panose="02040503050406030204" pitchFamily="18" charset="0"/>
                                        </a:rPr>
                                        <m:t>∙</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1−</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𝑒</m:t>
                                              </m:r>
                                            </m:e>
                                            <m:sup>
                                              <m:r>
                                                <a:rPr lang="en-US" sz="1600" i="1">
                                                  <a:latin typeface="Cambria Math" panose="02040503050406030204" pitchFamily="18" charset="0"/>
                                                  <a:ea typeface="Cambria Math" panose="02040503050406030204" pitchFamily="18" charset="0"/>
                                                </a:rPr>
                                                <m:t>−</m:t>
                                              </m:r>
                                              <m:f>
                                                <m:fPr>
                                                  <m:type m:val="lin"/>
                                                  <m:ctrlPr>
                                                    <a:rPr lang="en-US" sz="1600" i="1">
                                                      <a:latin typeface="Cambria Math" panose="02040503050406030204" pitchFamily="18" charset="0"/>
                                                      <a:ea typeface="Cambria Math" panose="02040503050406030204" pitchFamily="18" charset="0"/>
                                                    </a:rPr>
                                                  </m:ctrlPr>
                                                </m:fPr>
                                                <m:num>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𝑡</m:t>
                                                      </m:r>
                                                    </m:e>
                                                    <m:sub>
                                                      <m:r>
                                                        <a:rPr lang="en-US" sz="1600" i="1">
                                                          <a:latin typeface="Cambria Math" panose="02040503050406030204" pitchFamily="18" charset="0"/>
                                                          <a:ea typeface="Cambria Math" panose="02040503050406030204" pitchFamily="18" charset="0"/>
                                                        </a:rPr>
                                                        <m:t>𝑖</m:t>
                                                      </m:r>
                                                    </m:sub>
                                                  </m:sSub>
                                                </m:num>
                                                <m:den>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𝜏</m:t>
                                                      </m:r>
                                                    </m:e>
                                                    <m:sub>
                                                      <m:r>
                                                        <a:rPr lang="en-US" sz="1600" i="1">
                                                          <a:latin typeface="Cambria Math" panose="02040503050406030204" pitchFamily="18" charset="0"/>
                                                          <a:ea typeface="Cambria Math" panose="02040503050406030204" pitchFamily="18" charset="0"/>
                                                        </a:rPr>
                                                        <m:t>𝑗</m:t>
                                                      </m:r>
                                                    </m:sub>
                                                  </m:sSub>
                                                </m:den>
                                              </m:f>
                                            </m:sup>
                                          </m:sSup>
                                        </m:e>
                                      </m:d>
                                      <m:r>
                                        <a:rPr lang="en-US" sz="1600" i="1">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𝑒</m:t>
                                          </m:r>
                                        </m:e>
                                        <m:sup>
                                          <m:r>
                                            <a:rPr lang="en-US" sz="1600" i="1">
                                              <a:latin typeface="Cambria Math" panose="02040503050406030204" pitchFamily="18" charset="0"/>
                                              <a:ea typeface="Cambria Math" panose="02040503050406030204" pitchFamily="18" charset="0"/>
                                            </a:rPr>
                                            <m:t>−</m:t>
                                          </m:r>
                                          <m:f>
                                            <m:fPr>
                                              <m:type m:val="lin"/>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𝑡</m:t>
                                              </m:r>
                                            </m:num>
                                            <m:den>
                                              <m:r>
                                                <a:rPr lang="en-US" sz="1600" i="1">
                                                  <a:latin typeface="Cambria Math" panose="02040503050406030204" pitchFamily="18" charset="0"/>
                                                  <a:ea typeface="Cambria Math" panose="02040503050406030204" pitchFamily="18" charset="0"/>
                                                </a:rPr>
                                                <m:t>𝜏</m:t>
                                              </m:r>
                                            </m:den>
                                          </m:f>
                                        </m:sup>
                                      </m:sSup>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ea typeface="Cambria Math" panose="02040503050406030204" pitchFamily="18" charset="0"/>
                                            </a:rPr>
                                          </m:ctrlPr>
                                        </m:dPr>
                                        <m:e>
                                          <m:d>
                                            <m:dPr>
                                              <m:begChr m:val="⟨"/>
                                              <m:endChr m:val="⟩"/>
                                              <m:ctrlPr>
                                                <a:rPr lang="en-US" sz="1600" i="1">
                                                  <a:solidFill>
                                                    <a:srgbClr val="0000FF"/>
                                                  </a:solidFill>
                                                  <a:latin typeface="Cambria Math" panose="02040503050406030204" pitchFamily="18" charset="0"/>
                                                  <a:ea typeface="Cambria Math" panose="02040503050406030204" pitchFamily="18" charset="0"/>
                                                </a:rPr>
                                              </m:ctrlPr>
                                            </m:dPr>
                                            <m:e>
                                              <m:sSub>
                                                <m:sSubPr>
                                                  <m:ctrlPr>
                                                    <a:rPr lang="en-US" sz="1600" i="1">
                                                      <a:solidFill>
                                                        <a:srgbClr val="0000FF"/>
                                                      </a:solidFill>
                                                      <a:latin typeface="Cambria Math" panose="02040503050406030204" pitchFamily="18" charset="0"/>
                                                      <a:ea typeface="Cambria Math" panose="02040503050406030204" pitchFamily="18" charset="0"/>
                                                    </a:rPr>
                                                  </m:ctrlPr>
                                                </m:sSubPr>
                                                <m:e>
                                                  <m:r>
                                                    <a:rPr lang="en-US" sz="1600" i="1">
                                                      <a:solidFill>
                                                        <a:srgbClr val="0000FF"/>
                                                      </a:solidFill>
                                                      <a:latin typeface="Cambria Math" panose="02040503050406030204" pitchFamily="18" charset="0"/>
                                                      <a:ea typeface="Cambria Math" panose="02040503050406030204" pitchFamily="18" charset="0"/>
                                                    </a:rPr>
                                                    <m:t>𝜎</m:t>
                                                  </m:r>
                                                </m:e>
                                                <m:sub>
                                                  <m:r>
                                                    <a:rPr lang="en-US" sz="1600" i="1">
                                                      <a:solidFill>
                                                        <a:srgbClr val="0000FF"/>
                                                      </a:solidFill>
                                                      <a:latin typeface="Cambria Math" panose="02040503050406030204" pitchFamily="18" charset="0"/>
                                                      <a:ea typeface="Cambria Math" panose="02040503050406030204" pitchFamily="18" charset="0"/>
                                                    </a:rPr>
                                                    <m:t>𝑡h</m:t>
                                                  </m:r>
                                                </m:sub>
                                              </m:sSub>
                                            </m:e>
                                          </m:d>
                                          <m:r>
                                            <a:rPr lang="en-US" sz="1600" i="1">
                                              <a:latin typeface="Cambria Math" panose="02040503050406030204" pitchFamily="18" charset="0"/>
                                              <a:ea typeface="Cambria Math" panose="02040503050406030204" pitchFamily="18" charset="0"/>
                                            </a:rPr>
                                            <m:t>∙</m:t>
                                          </m:r>
                                          <m:sSub>
                                            <m:sSubPr>
                                              <m:ctrlPr>
                                                <a:rPr lang="en-US" sz="1600" b="1" i="1">
                                                  <a:latin typeface="Cambria Math" panose="02040503050406030204" pitchFamily="18" charset="0"/>
                                                  <a:ea typeface="Cambria Math" panose="02040503050406030204" pitchFamily="18" charset="0"/>
                                                </a:rPr>
                                              </m:ctrlPr>
                                            </m:sSubPr>
                                            <m:e>
                                              <m:r>
                                                <a:rPr lang="el-GR" sz="1600" b="1" i="1">
                                                  <a:latin typeface="Cambria Math" panose="02040503050406030204" pitchFamily="18" charset="0"/>
                                                  <a:ea typeface="Cambria Math" panose="02040503050406030204" pitchFamily="18" charset="0"/>
                                                </a:rPr>
                                                <m:t>𝜱</m:t>
                                              </m:r>
                                            </m:e>
                                            <m:sub>
                                              <m:r>
                                                <a:rPr lang="en-US" sz="1600" b="1" i="1">
                                                  <a:latin typeface="Cambria Math" panose="02040503050406030204" pitchFamily="18" charset="0"/>
                                                  <a:ea typeface="Cambria Math" panose="02040503050406030204" pitchFamily="18" charset="0"/>
                                                </a:rPr>
                                                <m:t>𝒕𝒉</m:t>
                                              </m:r>
                                            </m:sub>
                                          </m:sSub>
                                          <m:r>
                                            <a:rPr lang="en-US" sz="1600" i="1">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sSub>
                                                <m:sSubPr>
                                                  <m:ctrlPr>
                                                    <a:rPr lang="en-US" sz="1600" i="1">
                                                      <a:solidFill>
                                                        <a:srgbClr val="0000FF"/>
                                                      </a:solidFill>
                                                      <a:latin typeface="Cambria Math" panose="02040503050406030204" pitchFamily="18" charset="0"/>
                                                      <a:ea typeface="Cambria Math" panose="02040503050406030204" pitchFamily="18" charset="0"/>
                                                    </a:rPr>
                                                  </m:ctrlPr>
                                                </m:sSubPr>
                                                <m:e>
                                                  <m:r>
                                                    <a:rPr lang="en-US" sz="1600" i="1">
                                                      <a:solidFill>
                                                        <a:srgbClr val="0000FF"/>
                                                      </a:solidFill>
                                                      <a:latin typeface="Cambria Math" panose="02040503050406030204" pitchFamily="18" charset="0"/>
                                                      <a:ea typeface="Cambria Math" panose="02040503050406030204" pitchFamily="18" charset="0"/>
                                                    </a:rPr>
                                                    <m:t>𝜎</m:t>
                                                  </m:r>
                                                </m:e>
                                                <m:sub>
                                                  <m:r>
                                                    <a:rPr lang="en-US" sz="1600" i="1">
                                                      <a:solidFill>
                                                        <a:srgbClr val="0000FF"/>
                                                      </a:solidFill>
                                                      <a:latin typeface="Cambria Math" panose="02040503050406030204" pitchFamily="18" charset="0"/>
                                                      <a:ea typeface="Cambria Math" panose="02040503050406030204" pitchFamily="18" charset="0"/>
                                                    </a:rPr>
                                                    <m:t>𝑅𝐼</m:t>
                                                  </m:r>
                                                </m:sub>
                                              </m:sSub>
                                            </m:num>
                                            <m:den>
                                              <m:r>
                                                <a:rPr lang="en-US" sz="1600" i="1">
                                                  <a:latin typeface="Cambria Math" panose="02040503050406030204" pitchFamily="18" charset="0"/>
                                                  <a:ea typeface="Cambria Math" panose="02040503050406030204" pitchFamily="18" charset="0"/>
                                                </a:rPr>
                                                <m:t>16.81</m:t>
                                              </m:r>
                                            </m:den>
                                          </m:f>
                                          <m:r>
                                            <a:rPr lang="en-US" sz="1600" i="1">
                                              <a:latin typeface="Cambria Math" panose="02040503050406030204" pitchFamily="18" charset="0"/>
                                              <a:ea typeface="Cambria Math" panose="02040503050406030204" pitchFamily="18" charset="0"/>
                                            </a:rPr>
                                            <m:t>∙</m:t>
                                          </m:r>
                                          <m:sSub>
                                            <m:sSubPr>
                                              <m:ctrlPr>
                                                <a:rPr lang="en-US" sz="1600" b="1" i="1">
                                                  <a:latin typeface="Cambria Math" panose="02040503050406030204" pitchFamily="18" charset="0"/>
                                                  <a:ea typeface="Cambria Math" panose="02040503050406030204" pitchFamily="18" charset="0"/>
                                                </a:rPr>
                                              </m:ctrlPr>
                                            </m:sSubPr>
                                            <m:e>
                                              <m:r>
                                                <a:rPr lang="el-GR" sz="1600" b="1" i="1">
                                                  <a:latin typeface="Cambria Math" panose="02040503050406030204" pitchFamily="18" charset="0"/>
                                                  <a:ea typeface="Cambria Math" panose="02040503050406030204" pitchFamily="18" charset="0"/>
                                                </a:rPr>
                                                <m:t>𝜱</m:t>
                                              </m:r>
                                            </m:e>
                                            <m:sub>
                                              <m:r>
                                                <a:rPr lang="en-US" sz="1600" b="1" i="1">
                                                  <a:latin typeface="Cambria Math" panose="02040503050406030204" pitchFamily="18" charset="0"/>
                                                  <a:ea typeface="Cambria Math" panose="02040503050406030204" pitchFamily="18" charset="0"/>
                                                </a:rPr>
                                                <m:t>𝒆𝒕</m:t>
                                              </m:r>
                                            </m:sub>
                                          </m:sSub>
                                          <m:r>
                                            <a:rPr lang="en-US" sz="1600" i="1">
                                              <a:latin typeface="Cambria Math" panose="02040503050406030204" pitchFamily="18" charset="0"/>
                                              <a:ea typeface="Cambria Math" panose="02040503050406030204" pitchFamily="18" charset="0"/>
                                            </a:rPr>
                                            <m:t>+</m:t>
                                          </m:r>
                                          <m:d>
                                            <m:dPr>
                                              <m:begChr m:val="⟨"/>
                                              <m:endChr m:val="⟩"/>
                                              <m:ctrlPr>
                                                <a:rPr lang="en-US" sz="1600" i="1">
                                                  <a:solidFill>
                                                    <a:srgbClr val="0000FF"/>
                                                  </a:solidFill>
                                                  <a:latin typeface="Cambria Math" panose="02040503050406030204" pitchFamily="18" charset="0"/>
                                                  <a:ea typeface="Cambria Math" panose="02040503050406030204" pitchFamily="18" charset="0"/>
                                                </a:rPr>
                                              </m:ctrlPr>
                                            </m:dPr>
                                            <m:e>
                                              <m:sSub>
                                                <m:sSubPr>
                                                  <m:ctrlPr>
                                                    <a:rPr lang="en-US" sz="1600" i="1">
                                                      <a:solidFill>
                                                        <a:srgbClr val="0000FF"/>
                                                      </a:solidFill>
                                                      <a:latin typeface="Cambria Math" panose="02040503050406030204" pitchFamily="18" charset="0"/>
                                                      <a:ea typeface="Cambria Math" panose="02040503050406030204" pitchFamily="18" charset="0"/>
                                                    </a:rPr>
                                                  </m:ctrlPr>
                                                </m:sSubPr>
                                                <m:e>
                                                  <m:r>
                                                    <a:rPr lang="en-US" sz="1600" i="1">
                                                      <a:solidFill>
                                                        <a:srgbClr val="0000FF"/>
                                                      </a:solidFill>
                                                      <a:latin typeface="Cambria Math" panose="02040503050406030204" pitchFamily="18" charset="0"/>
                                                      <a:ea typeface="Cambria Math" panose="02040503050406030204" pitchFamily="18" charset="0"/>
                                                    </a:rPr>
                                                    <m:t>𝜎</m:t>
                                                  </m:r>
                                                </m:e>
                                                <m:sub>
                                                  <m:r>
                                                    <a:rPr lang="en-US" sz="1600" i="1">
                                                      <a:solidFill>
                                                        <a:srgbClr val="0000FF"/>
                                                      </a:solidFill>
                                                      <a:latin typeface="Cambria Math" panose="02040503050406030204" pitchFamily="18" charset="0"/>
                                                      <a:ea typeface="Cambria Math" panose="02040503050406030204" pitchFamily="18" charset="0"/>
                                                    </a:rPr>
                                                    <m:t>𝑓𝑓</m:t>
                                                  </m:r>
                                                </m:sub>
                                              </m:sSub>
                                            </m:e>
                                          </m:d>
                                          <m:r>
                                            <a:rPr lang="en-US" sz="1600" i="1">
                                              <a:latin typeface="Cambria Math" panose="02040503050406030204" pitchFamily="18" charset="0"/>
                                              <a:ea typeface="Cambria Math" panose="02040503050406030204" pitchFamily="18" charset="0"/>
                                            </a:rPr>
                                            <m:t>∙</m:t>
                                          </m:r>
                                          <m:sSub>
                                            <m:sSubPr>
                                              <m:ctrlPr>
                                                <a:rPr lang="en-US" sz="1600" b="1" i="1">
                                                  <a:latin typeface="Cambria Math" panose="02040503050406030204" pitchFamily="18" charset="0"/>
                                                  <a:ea typeface="Cambria Math" panose="02040503050406030204" pitchFamily="18" charset="0"/>
                                                </a:rPr>
                                              </m:ctrlPr>
                                            </m:sSubPr>
                                            <m:e>
                                              <m:r>
                                                <a:rPr lang="el-GR" sz="1600" b="1" i="1">
                                                  <a:latin typeface="Cambria Math" panose="02040503050406030204" pitchFamily="18" charset="0"/>
                                                  <a:ea typeface="Cambria Math" panose="02040503050406030204" pitchFamily="18" charset="0"/>
                                                </a:rPr>
                                                <m:t>𝜱</m:t>
                                              </m:r>
                                            </m:e>
                                            <m:sub>
                                              <m:r>
                                                <a:rPr lang="en-US" sz="1600" b="1" i="1">
                                                  <a:latin typeface="Cambria Math" panose="02040503050406030204" pitchFamily="18" charset="0"/>
                                                  <a:ea typeface="Cambria Math" panose="02040503050406030204" pitchFamily="18" charset="0"/>
                                                </a:rPr>
                                                <m:t>𝒇𝒇</m:t>
                                              </m:r>
                                            </m:sub>
                                          </m:sSub>
                                        </m:e>
                                      </m:d>
                                    </m:e>
                                  </m:d>
                                </m:e>
                                <m:sup>
                                  <m:r>
                                    <a:rPr lang="en-US" sz="1600" i="1">
                                      <a:latin typeface="Cambria Math" panose="02040503050406030204" pitchFamily="18" charset="0"/>
                                      <a:ea typeface="Cambria Math" panose="02040503050406030204" pitchFamily="18" charset="0"/>
                                    </a:rPr>
                                    <m:t>2</m:t>
                                  </m:r>
                                </m:sup>
                              </m:sSup>
                            </m:num>
                            <m:den>
                              <m:sSubSup>
                                <m:sSubSupPr>
                                  <m:ctrlPr>
                                    <a:rPr lang="en-US" sz="1600" i="1">
                                      <a:solidFill>
                                        <a:srgbClr val="FF0000"/>
                                      </a:solidFill>
                                      <a:latin typeface="Cambria Math" panose="02040503050406030204" pitchFamily="18" charset="0"/>
                                      <a:ea typeface="Cambria Math" panose="02040503050406030204" pitchFamily="18" charset="0"/>
                                    </a:rPr>
                                  </m:ctrlPr>
                                </m:sSubSupPr>
                                <m:e>
                                  <m:r>
                                    <a:rPr lang="en-US" sz="1600" i="1">
                                      <a:solidFill>
                                        <a:srgbClr val="FF0000"/>
                                      </a:solidFill>
                                      <a:latin typeface="Cambria Math" panose="02040503050406030204" pitchFamily="18" charset="0"/>
                                      <a:ea typeface="Cambria Math" panose="02040503050406030204" pitchFamily="18" charset="0"/>
                                    </a:rPr>
                                    <m:t>𝜎</m:t>
                                  </m:r>
                                </m:e>
                                <m:sub>
                                  <m:r>
                                    <a:rPr lang="en-US" sz="1600" i="1">
                                      <a:solidFill>
                                        <a:srgbClr val="FF0000"/>
                                      </a:solidFill>
                                      <a:latin typeface="Cambria Math" panose="02040503050406030204" pitchFamily="18" charset="0"/>
                                      <a:ea typeface="Cambria Math" panose="02040503050406030204" pitchFamily="18" charset="0"/>
                                    </a:rPr>
                                    <m:t>𝑗</m:t>
                                  </m:r>
                                </m:sub>
                                <m:sup>
                                  <m:r>
                                    <a:rPr lang="en-US" sz="1600" i="1">
                                      <a:solidFill>
                                        <a:srgbClr val="FF0000"/>
                                      </a:solidFill>
                                      <a:latin typeface="Cambria Math" panose="02040503050406030204" pitchFamily="18" charset="0"/>
                                      <a:ea typeface="Cambria Math" panose="02040503050406030204" pitchFamily="18" charset="0"/>
                                    </a:rPr>
                                    <m:t>2</m:t>
                                  </m:r>
                                </m:sup>
                              </m:sSubSup>
                              <m:r>
                                <a:rPr lang="en-US" sz="1600" i="1">
                                  <a:latin typeface="Cambria Math" panose="02040503050406030204" pitchFamily="18" charset="0"/>
                                  <a:ea typeface="Cambria Math" panose="02040503050406030204" pitchFamily="18" charset="0"/>
                                </a:rPr>
                                <m:t>+</m:t>
                              </m:r>
                              <m:sSubSup>
                                <m:sSubSupPr>
                                  <m:ctrlPr>
                                    <a:rPr lang="en-US" sz="1600" i="1">
                                      <a:solidFill>
                                        <a:srgbClr val="FF0000"/>
                                      </a:solidFill>
                                      <a:latin typeface="Cambria Math" panose="02040503050406030204" pitchFamily="18" charset="0"/>
                                      <a:ea typeface="Cambria Math" panose="02040503050406030204" pitchFamily="18" charset="0"/>
                                    </a:rPr>
                                  </m:ctrlPr>
                                </m:sSubSupPr>
                                <m:e>
                                  <m:r>
                                    <a:rPr lang="en-US" sz="1600" i="1">
                                      <a:solidFill>
                                        <a:srgbClr val="008000"/>
                                      </a:solidFill>
                                      <a:latin typeface="Cambria Math" panose="02040503050406030204" pitchFamily="18" charset="0"/>
                                      <a:ea typeface="Cambria Math" panose="02040503050406030204" pitchFamily="18" charset="0"/>
                                    </a:rPr>
                                    <m:t>𝜎</m:t>
                                  </m:r>
                                </m:e>
                                <m:sub>
                                  <m:r>
                                    <a:rPr lang="en-US" sz="1600" i="1">
                                      <a:solidFill>
                                        <a:srgbClr val="008000"/>
                                      </a:solidFill>
                                      <a:latin typeface="Cambria Math" panose="02040503050406030204" pitchFamily="18" charset="0"/>
                                      <a:ea typeface="Cambria Math" panose="02040503050406030204" pitchFamily="18" charset="0"/>
                                    </a:rPr>
                                    <m:t>𝑁𝐼𝑆𝑇</m:t>
                                  </m:r>
                                </m:sub>
                                <m:sup>
                                  <m:r>
                                    <a:rPr lang="en-US" sz="1600" i="1">
                                      <a:solidFill>
                                        <a:srgbClr val="008000"/>
                                      </a:solidFill>
                                      <a:latin typeface="Cambria Math" panose="02040503050406030204" pitchFamily="18" charset="0"/>
                                      <a:ea typeface="Cambria Math" panose="02040503050406030204" pitchFamily="18" charset="0"/>
                                    </a:rPr>
                                    <m:t>2</m:t>
                                  </m:r>
                                </m:sup>
                              </m:sSubSup>
                            </m:den>
                          </m:f>
                        </m:e>
                      </m:nary>
                    </m:oMath>
                  </m:oMathPara>
                </a14:m>
                <a:endParaRPr lang="en-US" sz="1600" dirty="0"/>
              </a:p>
            </p:txBody>
          </p:sp>
        </mc:Choice>
        <mc:Fallback xmlns="">
          <p:sp>
            <p:nvSpPr>
              <p:cNvPr id="9" name="TextBox 8">
                <a:extLst>
                  <a:ext uri="{FF2B5EF4-FFF2-40B4-BE49-F238E27FC236}">
                    <a16:creationId xmlns:a16="http://schemas.microsoft.com/office/drawing/2014/main" id="{92D527C0-8BC9-45D4-B60D-D458304F97A5}"/>
                  </a:ext>
                </a:extLst>
              </p:cNvPr>
              <p:cNvSpPr txBox="1">
                <a:spLocks noRot="1" noChangeAspect="1" noMove="1" noResize="1" noEditPoints="1" noAdjustHandles="1" noChangeArrowheads="1" noChangeShapeType="1" noTextEdit="1"/>
              </p:cNvSpPr>
              <p:nvPr/>
            </p:nvSpPr>
            <p:spPr>
              <a:xfrm>
                <a:off x="457201" y="4245961"/>
                <a:ext cx="7635552" cy="799130"/>
              </a:xfrm>
              <a:prstGeom prst="rect">
                <a:avLst/>
              </a:prstGeom>
              <a:blipFill>
                <a:blip r:embed="rId2"/>
                <a:stretch>
                  <a:fillRect/>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E6470B3E-9570-4F77-9EB0-9C37487A432A}"/>
              </a:ext>
            </a:extLst>
          </p:cNvPr>
          <p:cNvGrpSpPr/>
          <p:nvPr/>
        </p:nvGrpSpPr>
        <p:grpSpPr>
          <a:xfrm>
            <a:off x="585923" y="3841522"/>
            <a:ext cx="979755" cy="459892"/>
            <a:chOff x="379143" y="3969963"/>
            <a:chExt cx="1306340" cy="613189"/>
          </a:xfrm>
        </p:grpSpPr>
        <p:sp>
          <p:nvSpPr>
            <p:cNvPr id="11" name="TextBox 10">
              <a:extLst>
                <a:ext uri="{FF2B5EF4-FFF2-40B4-BE49-F238E27FC236}">
                  <a16:creationId xmlns:a16="http://schemas.microsoft.com/office/drawing/2014/main" id="{A7087D09-3269-4D99-A55F-66C3E3F800E9}"/>
                </a:ext>
              </a:extLst>
            </p:cNvPr>
            <p:cNvSpPr txBox="1"/>
            <p:nvPr/>
          </p:nvSpPr>
          <p:spPr>
            <a:xfrm>
              <a:off x="379143" y="3969963"/>
              <a:ext cx="1306340" cy="410369"/>
            </a:xfrm>
            <a:prstGeom prst="rect">
              <a:avLst/>
            </a:prstGeom>
            <a:noFill/>
          </p:spPr>
          <p:txBody>
            <a:bodyPr wrap="none" rtlCol="0">
              <a:spAutoFit/>
            </a:bodyPr>
            <a:lstStyle/>
            <a:p>
              <a:r>
                <a:rPr lang="en-US" sz="1400" dirty="0">
                  <a:solidFill>
                    <a:srgbClr val="FF0000"/>
                  </a:solidFill>
                </a:rPr>
                <a:t>Measured</a:t>
              </a:r>
            </a:p>
          </p:txBody>
        </p:sp>
        <p:cxnSp>
          <p:nvCxnSpPr>
            <p:cNvPr id="12" name="Straight Arrow Connector 11">
              <a:extLst>
                <a:ext uri="{FF2B5EF4-FFF2-40B4-BE49-F238E27FC236}">
                  <a16:creationId xmlns:a16="http://schemas.microsoft.com/office/drawing/2014/main" id="{811E4E40-5E48-4DDA-9B5A-F9C27E642FB9}"/>
                </a:ext>
              </a:extLst>
            </p:cNvPr>
            <p:cNvCxnSpPr>
              <a:stCxn id="11" idx="2"/>
            </p:cNvCxnSpPr>
            <p:nvPr/>
          </p:nvCxnSpPr>
          <p:spPr bwMode="auto">
            <a:xfrm>
              <a:off x="1032314" y="4380332"/>
              <a:ext cx="557416" cy="20282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grpSp>
      <p:grpSp>
        <p:nvGrpSpPr>
          <p:cNvPr id="13" name="Group 12">
            <a:extLst>
              <a:ext uri="{FF2B5EF4-FFF2-40B4-BE49-F238E27FC236}">
                <a16:creationId xmlns:a16="http://schemas.microsoft.com/office/drawing/2014/main" id="{A57430CF-D52B-4335-AABE-7EA286DA5AC6}"/>
              </a:ext>
            </a:extLst>
          </p:cNvPr>
          <p:cNvGrpSpPr/>
          <p:nvPr/>
        </p:nvGrpSpPr>
        <p:grpSpPr>
          <a:xfrm>
            <a:off x="3934327" y="5080762"/>
            <a:ext cx="979755" cy="480061"/>
            <a:chOff x="4382733" y="5260670"/>
            <a:chExt cx="1306340" cy="640081"/>
          </a:xfrm>
        </p:grpSpPr>
        <p:sp>
          <p:nvSpPr>
            <p:cNvPr id="14" name="TextBox 13">
              <a:extLst>
                <a:ext uri="{FF2B5EF4-FFF2-40B4-BE49-F238E27FC236}">
                  <a16:creationId xmlns:a16="http://schemas.microsoft.com/office/drawing/2014/main" id="{CEC4A6F9-45E3-4C55-A795-867C56325E7C}"/>
                </a:ext>
              </a:extLst>
            </p:cNvPr>
            <p:cNvSpPr txBox="1"/>
            <p:nvPr/>
          </p:nvSpPr>
          <p:spPr>
            <a:xfrm>
              <a:off x="4382733" y="5490382"/>
              <a:ext cx="1306340" cy="410369"/>
            </a:xfrm>
            <a:prstGeom prst="rect">
              <a:avLst/>
            </a:prstGeom>
            <a:noFill/>
          </p:spPr>
          <p:txBody>
            <a:bodyPr wrap="none" rtlCol="0">
              <a:spAutoFit/>
            </a:bodyPr>
            <a:lstStyle/>
            <a:p>
              <a:r>
                <a:rPr lang="en-US" sz="1400" dirty="0">
                  <a:solidFill>
                    <a:srgbClr val="FF0000"/>
                  </a:solidFill>
                </a:rPr>
                <a:t>Measured</a:t>
              </a:r>
            </a:p>
          </p:txBody>
        </p:sp>
        <p:cxnSp>
          <p:nvCxnSpPr>
            <p:cNvPr id="15" name="Straight Arrow Connector 14">
              <a:extLst>
                <a:ext uri="{FF2B5EF4-FFF2-40B4-BE49-F238E27FC236}">
                  <a16:creationId xmlns:a16="http://schemas.microsoft.com/office/drawing/2014/main" id="{CC30B8DE-4FFC-43BF-ADFF-93ED84F1959E}"/>
                </a:ext>
              </a:extLst>
            </p:cNvPr>
            <p:cNvCxnSpPr/>
            <p:nvPr/>
          </p:nvCxnSpPr>
          <p:spPr bwMode="auto">
            <a:xfrm flipV="1">
              <a:off x="4965725" y="5260670"/>
              <a:ext cx="0" cy="29245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grpSp>
      <p:grpSp>
        <p:nvGrpSpPr>
          <p:cNvPr id="16" name="Group 15">
            <a:extLst>
              <a:ext uri="{FF2B5EF4-FFF2-40B4-BE49-F238E27FC236}">
                <a16:creationId xmlns:a16="http://schemas.microsoft.com/office/drawing/2014/main" id="{D0684881-9B91-43FD-9597-59152E83AD77}"/>
              </a:ext>
            </a:extLst>
          </p:cNvPr>
          <p:cNvGrpSpPr/>
          <p:nvPr/>
        </p:nvGrpSpPr>
        <p:grpSpPr>
          <a:xfrm>
            <a:off x="2012889" y="3862590"/>
            <a:ext cx="593432" cy="459892"/>
            <a:chOff x="1996068" y="3969963"/>
            <a:chExt cx="791242" cy="613189"/>
          </a:xfrm>
        </p:grpSpPr>
        <p:sp>
          <p:nvSpPr>
            <p:cNvPr id="17" name="TextBox 16">
              <a:extLst>
                <a:ext uri="{FF2B5EF4-FFF2-40B4-BE49-F238E27FC236}">
                  <a16:creationId xmlns:a16="http://schemas.microsoft.com/office/drawing/2014/main" id="{0CDD5BEB-90B9-4C73-8025-D18329E0B908}"/>
                </a:ext>
              </a:extLst>
            </p:cNvPr>
            <p:cNvSpPr txBox="1"/>
            <p:nvPr/>
          </p:nvSpPr>
          <p:spPr>
            <a:xfrm>
              <a:off x="1996068" y="3969963"/>
              <a:ext cx="791242" cy="410369"/>
            </a:xfrm>
            <a:prstGeom prst="rect">
              <a:avLst/>
            </a:prstGeom>
            <a:noFill/>
          </p:spPr>
          <p:txBody>
            <a:bodyPr wrap="none" rtlCol="0">
              <a:spAutoFit/>
            </a:bodyPr>
            <a:lstStyle/>
            <a:p>
              <a:r>
                <a:rPr lang="en-US" sz="1400" dirty="0">
                  <a:solidFill>
                    <a:srgbClr val="008000"/>
                  </a:solidFill>
                </a:rPr>
                <a:t>NIST</a:t>
              </a:r>
            </a:p>
          </p:txBody>
        </p:sp>
        <p:cxnSp>
          <p:nvCxnSpPr>
            <p:cNvPr id="18" name="Straight Arrow Connector 17">
              <a:extLst>
                <a:ext uri="{FF2B5EF4-FFF2-40B4-BE49-F238E27FC236}">
                  <a16:creationId xmlns:a16="http://schemas.microsoft.com/office/drawing/2014/main" id="{5DBDF4A8-0D42-4DD5-B002-89CC33960F0C}"/>
                </a:ext>
              </a:extLst>
            </p:cNvPr>
            <p:cNvCxnSpPr>
              <a:stCxn id="17" idx="2"/>
            </p:cNvCxnSpPr>
            <p:nvPr/>
          </p:nvCxnSpPr>
          <p:spPr bwMode="auto">
            <a:xfrm flipH="1">
              <a:off x="2351293" y="4380332"/>
              <a:ext cx="40396" cy="202820"/>
            </a:xfrm>
            <a:prstGeom prst="straightConnector1">
              <a:avLst/>
            </a:prstGeom>
            <a:solidFill>
              <a:schemeClr val="accent1"/>
            </a:solidFill>
            <a:ln w="19050" cap="flat" cmpd="sng" algn="ctr">
              <a:solidFill>
                <a:srgbClr val="008000"/>
              </a:solidFill>
              <a:prstDash val="solid"/>
              <a:round/>
              <a:headEnd type="none" w="med" len="med"/>
              <a:tailEnd type="triangle"/>
            </a:ln>
            <a:effectLst/>
          </p:spPr>
        </p:cxnSp>
      </p:grpSp>
      <p:grpSp>
        <p:nvGrpSpPr>
          <p:cNvPr id="19" name="Group 18">
            <a:extLst>
              <a:ext uri="{FF2B5EF4-FFF2-40B4-BE49-F238E27FC236}">
                <a16:creationId xmlns:a16="http://schemas.microsoft.com/office/drawing/2014/main" id="{FB5E3622-4DBE-4999-90E9-B562AEA14592}"/>
              </a:ext>
            </a:extLst>
          </p:cNvPr>
          <p:cNvGrpSpPr/>
          <p:nvPr/>
        </p:nvGrpSpPr>
        <p:grpSpPr>
          <a:xfrm>
            <a:off x="4371571" y="3807657"/>
            <a:ext cx="2474798" cy="545132"/>
            <a:chOff x="4330411" y="3944451"/>
            <a:chExt cx="3299730" cy="726842"/>
          </a:xfrm>
        </p:grpSpPr>
        <p:sp>
          <p:nvSpPr>
            <p:cNvPr id="20" name="TextBox 19">
              <a:extLst>
                <a:ext uri="{FF2B5EF4-FFF2-40B4-BE49-F238E27FC236}">
                  <a16:creationId xmlns:a16="http://schemas.microsoft.com/office/drawing/2014/main" id="{540B9DE4-0417-4425-9614-5A3290C0CAB2}"/>
                </a:ext>
              </a:extLst>
            </p:cNvPr>
            <p:cNvSpPr txBox="1"/>
            <p:nvPr/>
          </p:nvSpPr>
          <p:spPr>
            <a:xfrm>
              <a:off x="4330411" y="3944451"/>
              <a:ext cx="1415345" cy="410369"/>
            </a:xfrm>
            <a:prstGeom prst="rect">
              <a:avLst/>
            </a:prstGeom>
            <a:noFill/>
          </p:spPr>
          <p:txBody>
            <a:bodyPr wrap="none" rtlCol="0">
              <a:spAutoFit/>
            </a:bodyPr>
            <a:lstStyle/>
            <a:p>
              <a:r>
                <a:rPr lang="en-US" sz="1400" dirty="0">
                  <a:solidFill>
                    <a:srgbClr val="0000FF"/>
                  </a:solidFill>
                </a:rPr>
                <a:t>JENDL-4.0</a:t>
              </a:r>
            </a:p>
          </p:txBody>
        </p:sp>
        <p:cxnSp>
          <p:nvCxnSpPr>
            <p:cNvPr id="21" name="Straight Arrow Connector 20">
              <a:extLst>
                <a:ext uri="{FF2B5EF4-FFF2-40B4-BE49-F238E27FC236}">
                  <a16:creationId xmlns:a16="http://schemas.microsoft.com/office/drawing/2014/main" id="{4AB82057-EFD6-4EA3-8483-C1E60C5A1C0D}"/>
                </a:ext>
              </a:extLst>
            </p:cNvPr>
            <p:cNvCxnSpPr>
              <a:cxnSpLocks/>
              <a:stCxn id="20" idx="2"/>
            </p:cNvCxnSpPr>
            <p:nvPr/>
          </p:nvCxnSpPr>
          <p:spPr bwMode="auto">
            <a:xfrm flipH="1">
              <a:off x="4808072" y="4354820"/>
              <a:ext cx="230012" cy="228332"/>
            </a:xfrm>
            <a:prstGeom prst="straightConnector1">
              <a:avLst/>
            </a:prstGeom>
            <a:solidFill>
              <a:schemeClr val="accent1"/>
            </a:solidFill>
            <a:ln w="19050" cap="flat" cmpd="sng" algn="ctr">
              <a:solidFill>
                <a:srgbClr val="0000FF"/>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913F6E74-50FC-43FF-A1B4-B308A7C2846D}"/>
                </a:ext>
              </a:extLst>
            </p:cNvPr>
            <p:cNvCxnSpPr>
              <a:cxnSpLocks/>
              <a:stCxn id="20" idx="2"/>
            </p:cNvCxnSpPr>
            <p:nvPr/>
          </p:nvCxnSpPr>
          <p:spPr bwMode="auto">
            <a:xfrm>
              <a:off x="5038084" y="4354820"/>
              <a:ext cx="1129497" cy="276065"/>
            </a:xfrm>
            <a:prstGeom prst="straightConnector1">
              <a:avLst/>
            </a:prstGeom>
            <a:solidFill>
              <a:schemeClr val="accent1"/>
            </a:solidFill>
            <a:ln w="19050" cap="flat" cmpd="sng" algn="ctr">
              <a:solidFill>
                <a:srgbClr val="0000FF"/>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1AE4446A-B3BD-4DD0-9192-2408C7A36BF4}"/>
                </a:ext>
              </a:extLst>
            </p:cNvPr>
            <p:cNvCxnSpPr>
              <a:cxnSpLocks/>
              <a:stCxn id="20" idx="2"/>
            </p:cNvCxnSpPr>
            <p:nvPr/>
          </p:nvCxnSpPr>
          <p:spPr bwMode="auto">
            <a:xfrm>
              <a:off x="5038084" y="4354820"/>
              <a:ext cx="2592057" cy="316473"/>
            </a:xfrm>
            <a:prstGeom prst="straightConnector1">
              <a:avLst/>
            </a:prstGeom>
            <a:solidFill>
              <a:schemeClr val="accent1"/>
            </a:solidFill>
            <a:ln w="19050" cap="flat" cmpd="sng" algn="ctr">
              <a:solidFill>
                <a:srgbClr val="0000FF"/>
              </a:solidFill>
              <a:prstDash val="solid"/>
              <a:round/>
              <a:headEnd type="none" w="med" len="med"/>
              <a:tailEnd type="triangle"/>
            </a:ln>
            <a:effectLst/>
          </p:spPr>
        </p:cxnSp>
      </p:grpSp>
      <p:grpSp>
        <p:nvGrpSpPr>
          <p:cNvPr id="24" name="Group 23">
            <a:extLst>
              <a:ext uri="{FF2B5EF4-FFF2-40B4-BE49-F238E27FC236}">
                <a16:creationId xmlns:a16="http://schemas.microsoft.com/office/drawing/2014/main" id="{F6E61E28-9CE5-4177-A512-205CFD54F13E}"/>
              </a:ext>
            </a:extLst>
          </p:cNvPr>
          <p:cNvGrpSpPr/>
          <p:nvPr/>
        </p:nvGrpSpPr>
        <p:grpSpPr>
          <a:xfrm>
            <a:off x="5262264" y="3817303"/>
            <a:ext cx="2132019" cy="552047"/>
            <a:chOff x="5694058" y="3969963"/>
            <a:chExt cx="2842691" cy="736062"/>
          </a:xfrm>
        </p:grpSpPr>
        <p:sp>
          <p:nvSpPr>
            <p:cNvPr id="25" name="TextBox 24">
              <a:extLst>
                <a:ext uri="{FF2B5EF4-FFF2-40B4-BE49-F238E27FC236}">
                  <a16:creationId xmlns:a16="http://schemas.microsoft.com/office/drawing/2014/main" id="{B994CA87-2E2D-4CAA-A5BA-342D8169E9F0}"/>
                </a:ext>
              </a:extLst>
            </p:cNvPr>
            <p:cNvSpPr txBox="1"/>
            <p:nvPr/>
          </p:nvSpPr>
          <p:spPr>
            <a:xfrm>
              <a:off x="6376638" y="3969963"/>
              <a:ext cx="893834" cy="410369"/>
            </a:xfrm>
            <a:prstGeom prst="rect">
              <a:avLst/>
            </a:prstGeom>
            <a:noFill/>
          </p:spPr>
          <p:txBody>
            <a:bodyPr wrap="none" rtlCol="0">
              <a:spAutoFit/>
            </a:bodyPr>
            <a:lstStyle/>
            <a:p>
              <a:r>
                <a:rPr lang="en-US" sz="1400" b="1" dirty="0"/>
                <a:t>Fitted</a:t>
              </a:r>
            </a:p>
          </p:txBody>
        </p:sp>
        <p:cxnSp>
          <p:nvCxnSpPr>
            <p:cNvPr id="26" name="Straight Arrow Connector 25">
              <a:extLst>
                <a:ext uri="{FF2B5EF4-FFF2-40B4-BE49-F238E27FC236}">
                  <a16:creationId xmlns:a16="http://schemas.microsoft.com/office/drawing/2014/main" id="{DE2B4CD8-244D-46D3-8A93-7DB911B69E33}"/>
                </a:ext>
              </a:extLst>
            </p:cNvPr>
            <p:cNvCxnSpPr>
              <a:cxnSpLocks/>
              <a:stCxn id="25" idx="2"/>
            </p:cNvCxnSpPr>
            <p:nvPr/>
          </p:nvCxnSpPr>
          <p:spPr bwMode="auto">
            <a:xfrm>
              <a:off x="6823555" y="4380332"/>
              <a:ext cx="203260" cy="325693"/>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59B19D2D-13F9-4CDF-993E-1297841274AE}"/>
                </a:ext>
              </a:extLst>
            </p:cNvPr>
            <p:cNvCxnSpPr>
              <a:stCxn id="25" idx="2"/>
            </p:cNvCxnSpPr>
            <p:nvPr/>
          </p:nvCxnSpPr>
          <p:spPr bwMode="auto">
            <a:xfrm flipH="1">
              <a:off x="5694058" y="4380332"/>
              <a:ext cx="1129497" cy="20282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1BC0CBC5-0158-4E29-BBE2-E8742B66D93D}"/>
                </a:ext>
              </a:extLst>
            </p:cNvPr>
            <p:cNvCxnSpPr>
              <a:cxnSpLocks/>
              <a:stCxn id="25" idx="2"/>
            </p:cNvCxnSpPr>
            <p:nvPr/>
          </p:nvCxnSpPr>
          <p:spPr bwMode="auto">
            <a:xfrm>
              <a:off x="6823555" y="4380332"/>
              <a:ext cx="1713194" cy="303612"/>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grpSp>
      <p:sp>
        <p:nvSpPr>
          <p:cNvPr id="29" name="TextBox 28">
            <a:extLst>
              <a:ext uri="{FF2B5EF4-FFF2-40B4-BE49-F238E27FC236}">
                <a16:creationId xmlns:a16="http://schemas.microsoft.com/office/drawing/2014/main" id="{ECBA8399-B7C3-4BF5-B09C-57B3694F478C}"/>
              </a:ext>
            </a:extLst>
          </p:cNvPr>
          <p:cNvSpPr txBox="1"/>
          <p:nvPr/>
        </p:nvSpPr>
        <p:spPr>
          <a:xfrm>
            <a:off x="390232" y="5494323"/>
            <a:ext cx="2694135" cy="369332"/>
          </a:xfrm>
          <a:prstGeom prst="rect">
            <a:avLst/>
          </a:prstGeom>
          <a:noFill/>
        </p:spPr>
        <p:txBody>
          <a:bodyPr wrap="none" rtlCol="0">
            <a:spAutoFit/>
          </a:bodyPr>
          <a:lstStyle/>
          <a:p>
            <a:r>
              <a:rPr lang="en-US" dirty="0"/>
              <a:t>j: Na, K, </a:t>
            </a:r>
            <a:r>
              <a:rPr lang="en-US" dirty="0" err="1"/>
              <a:t>Ti</a:t>
            </a:r>
            <a:r>
              <a:rPr lang="en-US" dirty="0"/>
              <a:t>, Cr, Fe, </a:t>
            </a:r>
            <a:r>
              <a:rPr lang="en-US" dirty="0" err="1"/>
              <a:t>Th</a:t>
            </a:r>
            <a:r>
              <a:rPr lang="en-US" dirty="0"/>
              <a:t>, U</a:t>
            </a:r>
          </a:p>
        </p:txBody>
      </p:sp>
      <p:grpSp>
        <p:nvGrpSpPr>
          <p:cNvPr id="34" name="Group 33">
            <a:extLst>
              <a:ext uri="{FF2B5EF4-FFF2-40B4-BE49-F238E27FC236}">
                <a16:creationId xmlns:a16="http://schemas.microsoft.com/office/drawing/2014/main" id="{1AB4B259-CD98-4E02-8717-EDF375A793C9}"/>
              </a:ext>
            </a:extLst>
          </p:cNvPr>
          <p:cNvGrpSpPr/>
          <p:nvPr/>
        </p:nvGrpSpPr>
        <p:grpSpPr>
          <a:xfrm>
            <a:off x="5706835" y="1227821"/>
            <a:ext cx="3017609" cy="2502408"/>
            <a:chOff x="1404257" y="869767"/>
            <a:chExt cx="6331338" cy="4426134"/>
          </a:xfrm>
        </p:grpSpPr>
        <p:pic>
          <p:nvPicPr>
            <p:cNvPr id="33" name="Picture 32" descr="fly_ash_certificate.png">
              <a:extLst>
                <a:ext uri="{FF2B5EF4-FFF2-40B4-BE49-F238E27FC236}">
                  <a16:creationId xmlns:a16="http://schemas.microsoft.com/office/drawing/2014/main" id="{81102348-ABE1-4258-A66D-BEF409423EE6}"/>
                </a:ext>
              </a:extLst>
            </p:cNvPr>
            <p:cNvPicPr>
              <a:picLocks noChangeAspect="1"/>
            </p:cNvPicPr>
            <p:nvPr/>
          </p:nvPicPr>
          <p:blipFill rotWithShape="1">
            <a:blip r:embed="rId3" cstate="print"/>
            <a:srcRect l="-66" b="7229"/>
            <a:stretch/>
          </p:blipFill>
          <p:spPr>
            <a:xfrm>
              <a:off x="1404257" y="893577"/>
              <a:ext cx="6331338" cy="4402324"/>
            </a:xfrm>
            <a:prstGeom prst="rect">
              <a:avLst/>
            </a:prstGeom>
          </p:spPr>
        </p:pic>
        <p:sp>
          <p:nvSpPr>
            <p:cNvPr id="32" name="Rectangle 31">
              <a:extLst>
                <a:ext uri="{FF2B5EF4-FFF2-40B4-BE49-F238E27FC236}">
                  <a16:creationId xmlns:a16="http://schemas.microsoft.com/office/drawing/2014/main" id="{29B55643-626F-4A70-9C8E-A3A30060C1C3}"/>
                </a:ext>
              </a:extLst>
            </p:cNvPr>
            <p:cNvSpPr/>
            <p:nvPr/>
          </p:nvSpPr>
          <p:spPr bwMode="auto">
            <a:xfrm>
              <a:off x="1404257" y="869767"/>
              <a:ext cx="805542" cy="91720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ndParaRPr>
            </a:p>
          </p:txBody>
        </p:sp>
      </p:grpSp>
    </p:spTree>
    <p:extLst>
      <p:ext uri="{BB962C8B-B14F-4D97-AF65-F5344CB8AC3E}">
        <p14:creationId xmlns:p14="http://schemas.microsoft.com/office/powerpoint/2010/main" val="3776932657"/>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checkerboard(across)">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par>
                                <p:cTn id="21" presetID="5"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childTnLst>
                          </p:cTn>
                        </p:par>
                        <p:par>
                          <p:cTn id="24" fill="hold">
                            <p:stCondLst>
                              <p:cond delay="500"/>
                            </p:stCondLst>
                            <p:childTnLst>
                              <p:par>
                                <p:cTn id="25" presetID="5" presetClass="entr" presetSubtype="1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childTnLst>
                          </p:cTn>
                        </p:par>
                        <p:par>
                          <p:cTn id="28" fill="hold">
                            <p:stCondLst>
                              <p:cond delay="1000"/>
                            </p:stCondLst>
                            <p:childTnLst>
                              <p:par>
                                <p:cTn id="29" presetID="5" presetClass="entr" presetSubtype="1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heckerboard(across)">
                                      <p:cBhvr>
                                        <p:cTn id="31" dur="500"/>
                                        <p:tgtEl>
                                          <p:spTgt spid="19"/>
                                        </p:tgtEl>
                                      </p:cBhvr>
                                    </p:animEffect>
                                  </p:childTnLst>
                                </p:cTn>
                              </p:par>
                            </p:childTnLst>
                          </p:cTn>
                        </p:par>
                        <p:par>
                          <p:cTn id="32" fill="hold">
                            <p:stCondLst>
                              <p:cond delay="1500"/>
                            </p:stCondLst>
                            <p:childTnLst>
                              <p:par>
                                <p:cTn id="33" presetID="5" presetClass="entr" presetSubtype="1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checkerboard(across)">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81ED0-0610-4AB7-A10B-80BABA95E1B8}"/>
              </a:ext>
            </a:extLst>
          </p:cNvPr>
          <p:cNvSpPr>
            <a:spLocks noGrp="1"/>
          </p:cNvSpPr>
          <p:nvPr>
            <p:ph type="title"/>
          </p:nvPr>
        </p:nvSpPr>
        <p:spPr>
          <a:xfrm>
            <a:off x="457200" y="277815"/>
            <a:ext cx="8464378" cy="641811"/>
          </a:xfrm>
        </p:spPr>
        <p:txBody>
          <a:bodyPr/>
          <a:lstStyle/>
          <a:p>
            <a:r>
              <a:rPr lang="en-US" dirty="0"/>
              <a:t>Conversion of activities into element concentrations</a:t>
            </a:r>
          </a:p>
        </p:txBody>
      </p:sp>
      <p:sp>
        <p:nvSpPr>
          <p:cNvPr id="3" name="Date Placeholder 2">
            <a:extLst>
              <a:ext uri="{FF2B5EF4-FFF2-40B4-BE49-F238E27FC236}">
                <a16:creationId xmlns:a16="http://schemas.microsoft.com/office/drawing/2014/main" id="{8117F109-1203-46C7-86F7-DC8B26AF8764}"/>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959AD5EE-1FEF-436A-A10A-D68843DE9876}"/>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B9A77BC6-1058-4FB2-A0B7-1E7A4C77A9B2}"/>
              </a:ext>
            </a:extLst>
          </p:cNvPr>
          <p:cNvSpPr>
            <a:spLocks noGrp="1"/>
          </p:cNvSpPr>
          <p:nvPr>
            <p:ph type="sldNum" sz="quarter" idx="12"/>
          </p:nvPr>
        </p:nvSpPr>
        <p:spPr/>
        <p:txBody>
          <a:bodyPr/>
          <a:lstStyle/>
          <a:p>
            <a:pPr>
              <a:defRPr/>
            </a:pPr>
            <a:fld id="{8F831FCA-C7DC-4D33-94BC-0E662C0DA114}" type="slidenum">
              <a:rPr lang="en-US" altLang="en-US" smtClean="0"/>
              <a:pPr>
                <a:defRPr/>
              </a:pPr>
              <a:t>38</a:t>
            </a:fld>
            <a:endParaRPr lang="en-US" alt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5FC758F-FAFE-480B-8339-D7777718DC7B}"/>
                  </a:ext>
                </a:extLst>
              </p:cNvPr>
              <p:cNvSpPr/>
              <p:nvPr/>
            </p:nvSpPr>
            <p:spPr>
              <a:xfrm>
                <a:off x="318408" y="2307667"/>
                <a:ext cx="6156533" cy="8061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𝑇</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0</m:t>
                              </m:r>
                            </m:sub>
                          </m:sSub>
                        </m:num>
                        <m:den>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f>
                                    <m:fPr>
                                      <m:type m:val="lin"/>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𝑖</m:t>
                                          </m:r>
                                        </m:sub>
                                      </m:sSub>
                                    </m:num>
                                    <m:den>
                                      <m:r>
                                        <a:rPr lang="en-US" i="1">
                                          <a:latin typeface="Cambria Math" panose="02040503050406030204" pitchFamily="18" charset="0"/>
                                          <a:ea typeface="Cambria Math" panose="02040503050406030204" pitchFamily="18" charset="0"/>
                                        </a:rPr>
                                        <m:t>𝜏</m:t>
                                      </m:r>
                                    </m:den>
                                  </m:f>
                                </m:sup>
                              </m:sSup>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𝑡h</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a:rPr lang="en-US" i="1">
                                      <a:latin typeface="Cambria Math" panose="02040503050406030204" pitchFamily="18" charset="0"/>
                                      <a:ea typeface="Cambria Math" panose="02040503050406030204" pitchFamily="18" charset="0"/>
                                    </a:rPr>
                                    <m:t>𝑡h</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𝑅𝐼</m:t>
                                      </m:r>
                                    </m:sub>
                                  </m:sSub>
                                </m:num>
                                <m:den>
                                  <m:r>
                                    <a:rPr lang="en-US" i="1">
                                      <a:latin typeface="Cambria Math" panose="02040503050406030204" pitchFamily="18" charset="0"/>
                                      <a:ea typeface="Cambria Math" panose="02040503050406030204" pitchFamily="18" charset="0"/>
                                    </a:rPr>
                                    <m:t>16.81</m:t>
                                  </m:r>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a:rPr lang="en-US" i="1">
                                      <a:latin typeface="Cambria Math" panose="02040503050406030204" pitchFamily="18" charset="0"/>
                                      <a:ea typeface="Cambria Math" panose="02040503050406030204" pitchFamily="18" charset="0"/>
                                    </a:rPr>
                                    <m:t>𝑒𝑝𝑖</m:t>
                                  </m:r>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𝑓𝑓</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a:rPr lang="en-US" i="1">
                                      <a:latin typeface="Cambria Math" panose="02040503050406030204" pitchFamily="18" charset="0"/>
                                      <a:ea typeface="Cambria Math" panose="02040503050406030204" pitchFamily="18" charset="0"/>
                                    </a:rPr>
                                    <m:t>𝑓𝑓</m:t>
                                  </m:r>
                                </m:sub>
                              </m:sSub>
                            </m:e>
                          </m:d>
                          <m:r>
                            <m:rPr>
                              <m:nor/>
                            </m:rPr>
                            <a:rPr lang="en-US" dirty="0"/>
                            <m:t> </m:t>
                          </m:r>
                        </m:den>
                      </m:f>
                    </m:oMath>
                  </m:oMathPara>
                </a14:m>
                <a:endParaRPr lang="en-US" dirty="0"/>
              </a:p>
            </p:txBody>
          </p:sp>
        </mc:Choice>
        <mc:Fallback xmlns="">
          <p:sp>
            <p:nvSpPr>
              <p:cNvPr id="6" name="Rectangle 5">
                <a:extLst>
                  <a:ext uri="{FF2B5EF4-FFF2-40B4-BE49-F238E27FC236}">
                    <a16:creationId xmlns:a16="http://schemas.microsoft.com/office/drawing/2014/main" id="{C5FC758F-FAFE-480B-8339-D7777718DC7B}"/>
                  </a:ext>
                </a:extLst>
              </p:cNvPr>
              <p:cNvSpPr>
                <a:spLocks noRot="1" noChangeAspect="1" noMove="1" noResize="1" noEditPoints="1" noAdjustHandles="1" noChangeArrowheads="1" noChangeShapeType="1" noTextEdit="1"/>
              </p:cNvSpPr>
              <p:nvPr/>
            </p:nvSpPr>
            <p:spPr>
              <a:xfrm>
                <a:off x="318408" y="2307667"/>
                <a:ext cx="6156533" cy="806118"/>
              </a:xfrm>
              <a:prstGeom prst="rect">
                <a:avLst/>
              </a:prstGeom>
              <a:blipFill>
                <a:blip r:embed="rId2"/>
                <a:stretch>
                  <a:fillRect/>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92A7F5AC-2302-4D27-A92F-1A0DD2E03E17}"/>
              </a:ext>
            </a:extLst>
          </p:cNvPr>
          <p:cNvGrpSpPr/>
          <p:nvPr/>
        </p:nvGrpSpPr>
        <p:grpSpPr>
          <a:xfrm>
            <a:off x="2449284" y="3139699"/>
            <a:ext cx="3759655" cy="800333"/>
            <a:chOff x="4305298" y="3032660"/>
            <a:chExt cx="5012873" cy="1067110"/>
          </a:xfrm>
        </p:grpSpPr>
        <p:sp>
          <p:nvSpPr>
            <p:cNvPr id="8" name="Left Brace 7">
              <a:extLst>
                <a:ext uri="{FF2B5EF4-FFF2-40B4-BE49-F238E27FC236}">
                  <a16:creationId xmlns:a16="http://schemas.microsoft.com/office/drawing/2014/main" id="{112FE4D2-2228-4C87-B1AD-1D9F6B5D50DE}"/>
                </a:ext>
              </a:extLst>
            </p:cNvPr>
            <p:cNvSpPr/>
            <p:nvPr/>
          </p:nvSpPr>
          <p:spPr bwMode="auto">
            <a:xfrm rot="16200000">
              <a:off x="6563263" y="774695"/>
              <a:ext cx="355427" cy="4871357"/>
            </a:xfrm>
            <a:prstGeom prst="leftBrace">
              <a:avLst/>
            </a:prstGeom>
            <a:noFill/>
            <a:ln w="28575" cap="flat" cmpd="sng" algn="ctr">
              <a:solidFill>
                <a:srgbClr val="0000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ndParaRPr>
            </a:p>
          </p:txBody>
        </p:sp>
        <p:sp>
          <p:nvSpPr>
            <p:cNvPr id="9" name="TextBox 8">
              <a:extLst>
                <a:ext uri="{FF2B5EF4-FFF2-40B4-BE49-F238E27FC236}">
                  <a16:creationId xmlns:a16="http://schemas.microsoft.com/office/drawing/2014/main" id="{EED143EC-15EE-43D6-B1F9-EEB54E3899A2}"/>
                </a:ext>
              </a:extLst>
            </p:cNvPr>
            <p:cNvSpPr txBox="1"/>
            <p:nvPr/>
          </p:nvSpPr>
          <p:spPr>
            <a:xfrm>
              <a:off x="4865118" y="3402143"/>
              <a:ext cx="4453053" cy="697627"/>
            </a:xfrm>
            <a:prstGeom prst="rect">
              <a:avLst/>
            </a:prstGeom>
            <a:noFill/>
          </p:spPr>
          <p:txBody>
            <a:bodyPr wrap="square" rtlCol="0">
              <a:spAutoFit/>
            </a:bodyPr>
            <a:lstStyle/>
            <a:p>
              <a:r>
                <a:rPr lang="en-US" sz="1400" dirty="0">
                  <a:solidFill>
                    <a:srgbClr val="0000FF"/>
                  </a:solidFill>
                </a:rPr>
                <a:t>n capture rate on target nuclide, per atom</a:t>
              </a:r>
            </a:p>
          </p:txBody>
        </p:sp>
      </p:grpSp>
      <p:grpSp>
        <p:nvGrpSpPr>
          <p:cNvPr id="18" name="Group 17">
            <a:extLst>
              <a:ext uri="{FF2B5EF4-FFF2-40B4-BE49-F238E27FC236}">
                <a16:creationId xmlns:a16="http://schemas.microsoft.com/office/drawing/2014/main" id="{43884E90-064E-4A7D-8565-26A6D8489A57}"/>
              </a:ext>
            </a:extLst>
          </p:cNvPr>
          <p:cNvGrpSpPr/>
          <p:nvPr/>
        </p:nvGrpSpPr>
        <p:grpSpPr>
          <a:xfrm>
            <a:off x="1082571" y="3131747"/>
            <a:ext cx="1265213" cy="1015775"/>
            <a:chOff x="1443428" y="3032660"/>
            <a:chExt cx="1686949" cy="1354366"/>
          </a:xfrm>
        </p:grpSpPr>
        <p:sp>
          <p:nvSpPr>
            <p:cNvPr id="11" name="Left Brace 10">
              <a:extLst>
                <a:ext uri="{FF2B5EF4-FFF2-40B4-BE49-F238E27FC236}">
                  <a16:creationId xmlns:a16="http://schemas.microsoft.com/office/drawing/2014/main" id="{C2C12B34-B49E-49B6-86C0-205E7C70C6D4}"/>
                </a:ext>
              </a:extLst>
            </p:cNvPr>
            <p:cNvSpPr/>
            <p:nvPr/>
          </p:nvSpPr>
          <p:spPr bwMode="auto">
            <a:xfrm rot="16200000">
              <a:off x="1961307" y="2514781"/>
              <a:ext cx="350667" cy="1386425"/>
            </a:xfrm>
            <a:prstGeom prst="leftBrace">
              <a:avLst/>
            </a:prstGeom>
            <a:noFill/>
            <a:ln w="28575" cap="flat" cmpd="sng" algn="ctr">
              <a:solidFill>
                <a:srgbClr val="7030A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ndParaRPr>
            </a:p>
          </p:txBody>
        </p:sp>
        <p:sp>
          <p:nvSpPr>
            <p:cNvPr id="12" name="TextBox 11">
              <a:extLst>
                <a:ext uri="{FF2B5EF4-FFF2-40B4-BE49-F238E27FC236}">
                  <a16:creationId xmlns:a16="http://schemas.microsoft.com/office/drawing/2014/main" id="{72A97481-FA23-4ECF-A52B-987D23554DCF}"/>
                </a:ext>
              </a:extLst>
            </p:cNvPr>
            <p:cNvSpPr txBox="1"/>
            <p:nvPr/>
          </p:nvSpPr>
          <p:spPr>
            <a:xfrm>
              <a:off x="1618341" y="3402141"/>
              <a:ext cx="1512036" cy="984885"/>
            </a:xfrm>
            <a:prstGeom prst="rect">
              <a:avLst/>
            </a:prstGeom>
            <a:noFill/>
          </p:spPr>
          <p:txBody>
            <a:bodyPr wrap="square" rtlCol="0">
              <a:spAutoFit/>
            </a:bodyPr>
            <a:lstStyle/>
            <a:p>
              <a:r>
                <a:rPr lang="en-US" sz="1400" dirty="0">
                  <a:solidFill>
                    <a:srgbClr val="7030A0"/>
                  </a:solidFill>
                </a:rPr>
                <a:t>Fraction of maximal production</a:t>
              </a:r>
            </a:p>
          </p:txBody>
        </p:sp>
      </p:grpSp>
      <p:grpSp>
        <p:nvGrpSpPr>
          <p:cNvPr id="28" name="Group 27">
            <a:extLst>
              <a:ext uri="{FF2B5EF4-FFF2-40B4-BE49-F238E27FC236}">
                <a16:creationId xmlns:a16="http://schemas.microsoft.com/office/drawing/2014/main" id="{B922CA0B-2CBC-4C02-8FA3-522258D604C6}"/>
              </a:ext>
            </a:extLst>
          </p:cNvPr>
          <p:cNvGrpSpPr/>
          <p:nvPr/>
        </p:nvGrpSpPr>
        <p:grpSpPr>
          <a:xfrm>
            <a:off x="2818481" y="3104031"/>
            <a:ext cx="2766772" cy="1475490"/>
            <a:chOff x="4724404" y="2811494"/>
            <a:chExt cx="3689029" cy="1967320"/>
          </a:xfrm>
        </p:grpSpPr>
        <p:sp>
          <p:nvSpPr>
            <p:cNvPr id="19" name="TextBox 18">
              <a:extLst>
                <a:ext uri="{FF2B5EF4-FFF2-40B4-BE49-F238E27FC236}">
                  <a16:creationId xmlns:a16="http://schemas.microsoft.com/office/drawing/2014/main" id="{BF026910-DDE7-4ACF-A536-FBFF59125D75}"/>
                </a:ext>
              </a:extLst>
            </p:cNvPr>
            <p:cNvSpPr txBox="1"/>
            <p:nvPr/>
          </p:nvSpPr>
          <p:spPr>
            <a:xfrm>
              <a:off x="5453743" y="4091446"/>
              <a:ext cx="2959690" cy="687368"/>
            </a:xfrm>
            <a:prstGeom prst="rect">
              <a:avLst/>
            </a:prstGeom>
            <a:noFill/>
          </p:spPr>
          <p:txBody>
            <a:bodyPr wrap="square" rtlCol="0">
              <a:spAutoFit/>
            </a:bodyPr>
            <a:lstStyle/>
            <a:p>
              <a:r>
                <a:rPr lang="en-US" sz="1350" dirty="0">
                  <a:solidFill>
                    <a:srgbClr val="FF0000"/>
                  </a:solidFill>
                </a:rPr>
                <a:t>Average cross sections from </a:t>
              </a:r>
              <a:r>
                <a:rPr lang="en-US" sz="1400" dirty="0">
                  <a:solidFill>
                    <a:srgbClr val="FF0000"/>
                  </a:solidFill>
                </a:rPr>
                <a:t>JENDL-4.0</a:t>
              </a:r>
              <a:r>
                <a:rPr lang="en-US" sz="1350" dirty="0">
                  <a:solidFill>
                    <a:srgbClr val="FF0000"/>
                  </a:solidFill>
                </a:rPr>
                <a:t> database</a:t>
              </a:r>
            </a:p>
          </p:txBody>
        </p:sp>
        <p:cxnSp>
          <p:nvCxnSpPr>
            <p:cNvPr id="21" name="Straight Arrow Connector 20">
              <a:extLst>
                <a:ext uri="{FF2B5EF4-FFF2-40B4-BE49-F238E27FC236}">
                  <a16:creationId xmlns:a16="http://schemas.microsoft.com/office/drawing/2014/main" id="{D7ED3B17-CBD2-4EC6-ABED-5E0C49E9ABCC}"/>
                </a:ext>
              </a:extLst>
            </p:cNvPr>
            <p:cNvCxnSpPr>
              <a:cxnSpLocks/>
              <a:stCxn id="19" idx="0"/>
            </p:cNvCxnSpPr>
            <p:nvPr/>
          </p:nvCxnSpPr>
          <p:spPr bwMode="auto">
            <a:xfrm flipH="1" flipV="1">
              <a:off x="4724404" y="2811494"/>
              <a:ext cx="2209184" cy="1279952"/>
            </a:xfrm>
            <a:prstGeom prst="straightConnector1">
              <a:avLst/>
            </a:prstGeom>
            <a:solidFill>
              <a:schemeClr val="accent1"/>
            </a:solidFill>
            <a:ln w="28575" cap="flat" cmpd="sng" algn="ctr">
              <a:solidFill>
                <a:srgbClr val="FF0000"/>
              </a:solidFill>
              <a:prstDash val="solid"/>
              <a:round/>
              <a:headEnd type="none" w="med" len="med"/>
              <a:tailEnd type="stealth" w="lg" len="lg"/>
            </a:ln>
            <a:effectLst/>
          </p:spPr>
        </p:cxnSp>
        <p:cxnSp>
          <p:nvCxnSpPr>
            <p:cNvPr id="22" name="Straight Arrow Connector 21">
              <a:extLst>
                <a:ext uri="{FF2B5EF4-FFF2-40B4-BE49-F238E27FC236}">
                  <a16:creationId xmlns:a16="http://schemas.microsoft.com/office/drawing/2014/main" id="{26B4EC90-4043-41D5-A48D-A1DF368A4C17}"/>
                </a:ext>
              </a:extLst>
            </p:cNvPr>
            <p:cNvCxnSpPr>
              <a:cxnSpLocks/>
              <a:stCxn id="19" idx="0"/>
            </p:cNvCxnSpPr>
            <p:nvPr/>
          </p:nvCxnSpPr>
          <p:spPr bwMode="auto">
            <a:xfrm flipH="1" flipV="1">
              <a:off x="6276417" y="2825550"/>
              <a:ext cx="657171" cy="1265896"/>
            </a:xfrm>
            <a:prstGeom prst="straightConnector1">
              <a:avLst/>
            </a:prstGeom>
            <a:solidFill>
              <a:schemeClr val="accent1"/>
            </a:solidFill>
            <a:ln w="28575" cap="flat" cmpd="sng" algn="ctr">
              <a:solidFill>
                <a:srgbClr val="FF0000"/>
              </a:solidFill>
              <a:prstDash val="solid"/>
              <a:round/>
              <a:headEnd type="none" w="med" len="med"/>
              <a:tailEnd type="stealth" w="lg" len="lg"/>
            </a:ln>
            <a:effectLst/>
          </p:spPr>
        </p:cxnSp>
        <p:cxnSp>
          <p:nvCxnSpPr>
            <p:cNvPr id="25" name="Straight Arrow Connector 24">
              <a:extLst>
                <a:ext uri="{FF2B5EF4-FFF2-40B4-BE49-F238E27FC236}">
                  <a16:creationId xmlns:a16="http://schemas.microsoft.com/office/drawing/2014/main" id="{336AA00D-51DE-407B-86F4-6403CBEF0199}"/>
                </a:ext>
              </a:extLst>
            </p:cNvPr>
            <p:cNvCxnSpPr>
              <a:cxnSpLocks/>
              <a:stCxn id="19" idx="0"/>
            </p:cNvCxnSpPr>
            <p:nvPr/>
          </p:nvCxnSpPr>
          <p:spPr bwMode="auto">
            <a:xfrm flipV="1">
              <a:off x="6933588" y="2845771"/>
              <a:ext cx="860693" cy="1245675"/>
            </a:xfrm>
            <a:prstGeom prst="straightConnector1">
              <a:avLst/>
            </a:prstGeom>
            <a:solidFill>
              <a:schemeClr val="accent1"/>
            </a:solidFill>
            <a:ln w="28575" cap="flat" cmpd="sng" algn="ctr">
              <a:solidFill>
                <a:srgbClr val="FF0000"/>
              </a:solidFill>
              <a:prstDash val="solid"/>
              <a:round/>
              <a:headEnd type="none" w="med" len="med"/>
              <a:tailEnd type="stealth" w="lg" len="lg"/>
            </a:ln>
            <a:effectLst/>
          </p:spPr>
        </p:cxnSp>
      </p:grpSp>
      <p:grpSp>
        <p:nvGrpSpPr>
          <p:cNvPr id="30" name="Group 29">
            <a:extLst>
              <a:ext uri="{FF2B5EF4-FFF2-40B4-BE49-F238E27FC236}">
                <a16:creationId xmlns:a16="http://schemas.microsoft.com/office/drawing/2014/main" id="{88CDBAF9-EB0C-4A82-A2B2-74D89F3056E2}"/>
              </a:ext>
            </a:extLst>
          </p:cNvPr>
          <p:cNvGrpSpPr/>
          <p:nvPr/>
        </p:nvGrpSpPr>
        <p:grpSpPr>
          <a:xfrm>
            <a:off x="3222642" y="1264735"/>
            <a:ext cx="4438942" cy="1483184"/>
            <a:chOff x="5026997" y="1216328"/>
            <a:chExt cx="5918589" cy="1977577"/>
          </a:xfrm>
        </p:grpSpPr>
        <p:sp>
          <p:nvSpPr>
            <p:cNvPr id="7" name="TextBox 6">
              <a:extLst>
                <a:ext uri="{FF2B5EF4-FFF2-40B4-BE49-F238E27FC236}">
                  <a16:creationId xmlns:a16="http://schemas.microsoft.com/office/drawing/2014/main" id="{1EF9FADD-4149-45A9-83AF-64B22A349068}"/>
                </a:ext>
              </a:extLst>
            </p:cNvPr>
            <p:cNvSpPr txBox="1"/>
            <p:nvPr/>
          </p:nvSpPr>
          <p:spPr>
            <a:xfrm>
              <a:off x="5604860" y="1216328"/>
              <a:ext cx="5340726" cy="697626"/>
            </a:xfrm>
            <a:prstGeom prst="rect">
              <a:avLst/>
            </a:prstGeom>
            <a:noFill/>
          </p:spPr>
          <p:txBody>
            <a:bodyPr wrap="square" rtlCol="0">
              <a:spAutoFit/>
            </a:bodyPr>
            <a:lstStyle/>
            <a:p>
              <a:r>
                <a:rPr lang="en-US" sz="1400" dirty="0">
                  <a:solidFill>
                    <a:srgbClr val="008000"/>
                  </a:solidFill>
                </a:rPr>
                <a:t>Integral fluxes from analysis of co-activated reference material (fly ash) or power-flux relation</a:t>
              </a:r>
            </a:p>
          </p:txBody>
        </p:sp>
        <p:cxnSp>
          <p:nvCxnSpPr>
            <p:cNvPr id="13" name="Straight Arrow Connector 12">
              <a:extLst>
                <a:ext uri="{FF2B5EF4-FFF2-40B4-BE49-F238E27FC236}">
                  <a16:creationId xmlns:a16="http://schemas.microsoft.com/office/drawing/2014/main" id="{BAED9C38-C81E-4211-8B2E-5B5C1895457F}"/>
                </a:ext>
              </a:extLst>
            </p:cNvPr>
            <p:cNvCxnSpPr>
              <a:cxnSpLocks/>
              <a:stCxn id="7" idx="2"/>
            </p:cNvCxnSpPr>
            <p:nvPr/>
          </p:nvCxnSpPr>
          <p:spPr bwMode="auto">
            <a:xfrm flipH="1">
              <a:off x="5026997" y="1913954"/>
              <a:ext cx="3248228" cy="1279951"/>
            </a:xfrm>
            <a:prstGeom prst="straightConnector1">
              <a:avLst/>
            </a:prstGeom>
            <a:solidFill>
              <a:schemeClr val="accent1"/>
            </a:solidFill>
            <a:ln w="28575" cap="flat" cmpd="sng" algn="ctr">
              <a:solidFill>
                <a:srgbClr val="008000"/>
              </a:solidFill>
              <a:prstDash val="solid"/>
              <a:round/>
              <a:headEnd type="none" w="med" len="med"/>
              <a:tailEnd type="stealth" w="lg" len="lg"/>
            </a:ln>
            <a:effectLst/>
          </p:spPr>
        </p:cxnSp>
        <p:cxnSp>
          <p:nvCxnSpPr>
            <p:cNvPr id="23" name="Straight Arrow Connector 22">
              <a:extLst>
                <a:ext uri="{FF2B5EF4-FFF2-40B4-BE49-F238E27FC236}">
                  <a16:creationId xmlns:a16="http://schemas.microsoft.com/office/drawing/2014/main" id="{2D3CD7CE-CC76-46A5-B0EE-AE596002A822}"/>
                </a:ext>
              </a:extLst>
            </p:cNvPr>
            <p:cNvCxnSpPr>
              <a:cxnSpLocks/>
              <a:stCxn id="7" idx="2"/>
            </p:cNvCxnSpPr>
            <p:nvPr/>
          </p:nvCxnSpPr>
          <p:spPr bwMode="auto">
            <a:xfrm flipH="1">
              <a:off x="6826141" y="1913954"/>
              <a:ext cx="1449083" cy="1187986"/>
            </a:xfrm>
            <a:prstGeom prst="straightConnector1">
              <a:avLst/>
            </a:prstGeom>
            <a:solidFill>
              <a:schemeClr val="accent1"/>
            </a:solidFill>
            <a:ln w="28575" cap="flat" cmpd="sng" algn="ctr">
              <a:solidFill>
                <a:srgbClr val="008000"/>
              </a:solidFill>
              <a:prstDash val="solid"/>
              <a:round/>
              <a:headEnd type="none" w="med" len="med"/>
              <a:tailEnd type="stealth" w="lg" len="lg"/>
            </a:ln>
            <a:effectLst/>
          </p:spPr>
        </p:cxnSp>
        <p:cxnSp>
          <p:nvCxnSpPr>
            <p:cNvPr id="27" name="Straight Arrow Connector 26">
              <a:extLst>
                <a:ext uri="{FF2B5EF4-FFF2-40B4-BE49-F238E27FC236}">
                  <a16:creationId xmlns:a16="http://schemas.microsoft.com/office/drawing/2014/main" id="{87271B78-1CF7-4304-981C-DEEC3E36FC97}"/>
                </a:ext>
              </a:extLst>
            </p:cNvPr>
            <p:cNvCxnSpPr>
              <a:cxnSpLocks/>
              <a:stCxn id="7" idx="2"/>
            </p:cNvCxnSpPr>
            <p:nvPr/>
          </p:nvCxnSpPr>
          <p:spPr bwMode="auto">
            <a:xfrm>
              <a:off x="8275223" y="1913954"/>
              <a:ext cx="330291" cy="1279951"/>
            </a:xfrm>
            <a:prstGeom prst="straightConnector1">
              <a:avLst/>
            </a:prstGeom>
            <a:solidFill>
              <a:schemeClr val="accent1"/>
            </a:solidFill>
            <a:ln w="28575" cap="flat" cmpd="sng" algn="ctr">
              <a:solidFill>
                <a:srgbClr val="008000"/>
              </a:solidFill>
              <a:prstDash val="solid"/>
              <a:round/>
              <a:headEnd type="none" w="med" len="med"/>
              <a:tailEnd type="stealth" w="lg" len="lg"/>
            </a:ln>
            <a:effectLst/>
          </p:spPr>
        </p:cxnSp>
      </p:grpSp>
    </p:spTree>
    <p:extLst>
      <p:ext uri="{BB962C8B-B14F-4D97-AF65-F5344CB8AC3E}">
        <p14:creationId xmlns:p14="http://schemas.microsoft.com/office/powerpoint/2010/main" val="1007026487"/>
      </p:ext>
    </p:extLst>
  </p:cSld>
  <p:clrMapOvr>
    <a:masterClrMapping/>
  </p:clrMapOvr>
  <p:transition>
    <p:pull dir="l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6C873-CBCB-44A4-B69D-1D65D08CAFB7}"/>
              </a:ext>
            </a:extLst>
          </p:cNvPr>
          <p:cNvSpPr>
            <a:spLocks noGrp="1"/>
          </p:cNvSpPr>
          <p:nvPr>
            <p:ph type="title"/>
          </p:nvPr>
        </p:nvSpPr>
        <p:spPr/>
        <p:txBody>
          <a:bodyPr/>
          <a:lstStyle/>
          <a:p>
            <a:r>
              <a:rPr lang="en-US" dirty="0"/>
              <a:t>Elemental analysis without neutron flux fit</a:t>
            </a:r>
          </a:p>
        </p:txBody>
      </p:sp>
      <p:sp>
        <p:nvSpPr>
          <p:cNvPr id="3" name="Date Placeholder 2">
            <a:extLst>
              <a:ext uri="{FF2B5EF4-FFF2-40B4-BE49-F238E27FC236}">
                <a16:creationId xmlns:a16="http://schemas.microsoft.com/office/drawing/2014/main" id="{55246CF9-5EE4-48CD-8FD2-439A00DB2E8E}"/>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30E64AE7-06EA-43E9-B8CF-06707C2B8C7B}"/>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646FD8DB-7460-4BD7-8214-7956A5354BC3}"/>
              </a:ext>
            </a:extLst>
          </p:cNvPr>
          <p:cNvSpPr>
            <a:spLocks noGrp="1"/>
          </p:cNvSpPr>
          <p:nvPr>
            <p:ph type="sldNum" sz="quarter" idx="12"/>
          </p:nvPr>
        </p:nvSpPr>
        <p:spPr/>
        <p:txBody>
          <a:bodyPr/>
          <a:lstStyle/>
          <a:p>
            <a:pPr>
              <a:defRPr/>
            </a:pPr>
            <a:fld id="{8F831FCA-C7DC-4D33-94BC-0E662C0DA114}" type="slidenum">
              <a:rPr lang="en-US" altLang="en-US" smtClean="0"/>
              <a:pPr>
                <a:defRPr/>
              </a:pPr>
              <a:t>39</a:t>
            </a:fld>
            <a:endParaRPr lang="en-US" altLang="en-US"/>
          </a:p>
        </p:txBody>
      </p:sp>
      <p:sp>
        <p:nvSpPr>
          <p:cNvPr id="6" name="TextBox 5">
            <a:extLst>
              <a:ext uri="{FF2B5EF4-FFF2-40B4-BE49-F238E27FC236}">
                <a16:creationId xmlns:a16="http://schemas.microsoft.com/office/drawing/2014/main" id="{EA7CD8D9-63DC-4E74-8473-AC76AF75CA93}"/>
              </a:ext>
            </a:extLst>
          </p:cNvPr>
          <p:cNvSpPr txBox="1"/>
          <p:nvPr/>
        </p:nvSpPr>
        <p:spPr>
          <a:xfrm>
            <a:off x="257175" y="1309091"/>
            <a:ext cx="8429625" cy="1200329"/>
          </a:xfrm>
          <a:prstGeom prst="rect">
            <a:avLst/>
          </a:prstGeom>
          <a:noFill/>
        </p:spPr>
        <p:txBody>
          <a:bodyPr wrap="square" rtlCol="0">
            <a:spAutoFit/>
          </a:bodyPr>
          <a:lstStyle/>
          <a:p>
            <a:r>
              <a:rPr lang="en-US" dirty="0"/>
              <a:t>For elements contained in the NIST fly ash reference material (U used as example), the elemental concentration can be determined by normalization to the reference data. However, not for elements not certified in the fly ash. For those the detour via the neutron flux fit and tabulated cross sections is needed.</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6F75D67-F36E-496B-9B96-E849A22A1558}"/>
                  </a:ext>
                </a:extLst>
              </p:cNvPr>
              <p:cNvSpPr/>
              <p:nvPr/>
            </p:nvSpPr>
            <p:spPr>
              <a:xfrm>
                <a:off x="251445" y="3001717"/>
                <a:ext cx="4320555" cy="96295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𝑈</m:t>
                          </m:r>
                        </m:sub>
                        <m:sup>
                          <m:r>
                            <a:rPr lang="en-US" i="1">
                              <a:latin typeface="Cambria Math" panose="02040503050406030204" pitchFamily="18" charset="0"/>
                              <a:ea typeface="Cambria Math" panose="02040503050406030204" pitchFamily="18" charset="0"/>
                            </a:rPr>
                            <m:t>𝑆</m:t>
                          </m:r>
                        </m:sup>
                      </m:sSubSup>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𝑚</m:t>
                              </m:r>
                            </m:e>
                            <m:sub>
                              <m:r>
                                <a:rPr lang="en-US" i="1">
                                  <a:latin typeface="Cambria Math" panose="02040503050406030204" pitchFamily="18" charset="0"/>
                                </a:rPr>
                                <m:t>𝑆</m:t>
                              </m:r>
                            </m:sub>
                            <m:sup>
                              <m:r>
                                <a:rPr lang="en-US" i="1">
                                  <a:latin typeface="Cambria Math" panose="02040503050406030204" pitchFamily="18" charset="0"/>
                                </a:rPr>
                                <m:t>𝐹𝐴</m:t>
                              </m:r>
                            </m:sup>
                          </m:sSubSup>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𝑈</m:t>
                              </m:r>
                            </m:sub>
                            <m:sup>
                              <m:r>
                                <a:rPr lang="en-US" i="1">
                                  <a:latin typeface="Cambria Math" panose="02040503050406030204" pitchFamily="18" charset="0"/>
                                  <a:ea typeface="Cambria Math" panose="02040503050406030204" pitchFamily="18" charset="0"/>
                                </a:rPr>
                                <m:t>𝐹𝐴</m:t>
                              </m:r>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𝑚</m:t>
                              </m:r>
                            </m:e>
                            <m:sub>
                              <m:r>
                                <a:rPr lang="en-US" i="1">
                                  <a:latin typeface="Cambria Math" panose="02040503050406030204" pitchFamily="18" charset="0"/>
                                </a:rPr>
                                <m:t>𝑆</m:t>
                              </m:r>
                            </m:sub>
                            <m:sup>
                              <m:r>
                                <a:rPr lang="en-US" i="1">
                                  <a:latin typeface="Cambria Math" panose="02040503050406030204" pitchFamily="18" charset="0"/>
                                </a:rPr>
                                <m:t>𝑆</m:t>
                              </m:r>
                            </m:sup>
                          </m:sSubSup>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f>
                                    <m:fPr>
                                      <m:type m:val="lin"/>
                                      <m:ctrlPr>
                                        <a:rPr lang="en-US" i="1">
                                          <a:latin typeface="Cambria Math" panose="02040503050406030204" pitchFamily="18" charset="0"/>
                                          <a:ea typeface="Cambria Math" panose="02040503050406030204" pitchFamily="18" charset="0"/>
                                        </a:rPr>
                                      </m:ctrlPr>
                                    </m:fPr>
                                    <m:num>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𝑖</m:t>
                                          </m:r>
                                        </m:sub>
                                        <m:sup>
                                          <m:r>
                                            <a:rPr lang="en-US" i="1">
                                              <a:latin typeface="Cambria Math" panose="02040503050406030204" pitchFamily="18" charset="0"/>
                                              <a:ea typeface="Cambria Math" panose="02040503050406030204" pitchFamily="18" charset="0"/>
                                            </a:rPr>
                                            <m:t>𝐹𝐴</m:t>
                                          </m:r>
                                        </m:sup>
                                      </m:sSubSup>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ea typeface="Cambria Math" panose="02040503050406030204" pitchFamily="18" charset="0"/>
                                            </a:rPr>
                                            <m:t>𝑁𝑝</m:t>
                                          </m:r>
                                        </m:sub>
                                      </m:sSub>
                                    </m:den>
                                  </m:f>
                                </m:sup>
                              </m:sSup>
                            </m:e>
                          </m:d>
                        </m:num>
                        <m:den>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f>
                                    <m:fPr>
                                      <m:type m:val="lin"/>
                                      <m:ctrlPr>
                                        <a:rPr lang="en-US" i="1">
                                          <a:latin typeface="Cambria Math" panose="02040503050406030204" pitchFamily="18" charset="0"/>
                                          <a:ea typeface="Cambria Math" panose="02040503050406030204" pitchFamily="18" charset="0"/>
                                        </a:rPr>
                                      </m:ctrlPr>
                                    </m:fPr>
                                    <m:num>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𝑖</m:t>
                                          </m:r>
                                        </m:sub>
                                        <m:sup>
                                          <m:r>
                                            <a:rPr lang="en-US" i="1">
                                              <a:latin typeface="Cambria Math" panose="02040503050406030204" pitchFamily="18" charset="0"/>
                                              <a:ea typeface="Cambria Math" panose="02040503050406030204" pitchFamily="18" charset="0"/>
                                            </a:rPr>
                                            <m:t>𝑆</m:t>
                                          </m:r>
                                        </m:sup>
                                      </m:sSubSup>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ea typeface="Cambria Math" panose="02040503050406030204" pitchFamily="18" charset="0"/>
                                            </a:rPr>
                                            <m:t>𝑁𝑝</m:t>
                                          </m:r>
                                        </m:sub>
                                      </m:sSub>
                                    </m:den>
                                  </m:f>
                                </m:sup>
                              </m:sSup>
                            </m:e>
                          </m:d>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0</m:t>
                              </m:r>
                            </m:sub>
                            <m:sup>
                              <m:r>
                                <a:rPr lang="en-US" i="1">
                                  <a:latin typeface="Cambria Math" panose="02040503050406030204" pitchFamily="18" charset="0"/>
                                </a:rPr>
                                <m:t>𝑆</m:t>
                              </m:r>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0</m:t>
                              </m:r>
                            </m:sub>
                            <m:sup>
                              <m:r>
                                <a:rPr lang="en-US" i="1">
                                  <a:latin typeface="Cambria Math" panose="02040503050406030204" pitchFamily="18" charset="0"/>
                                </a:rPr>
                                <m:t>𝐹𝐴</m:t>
                              </m:r>
                            </m:sup>
                          </m:sSubSup>
                        </m:den>
                      </m:f>
                    </m:oMath>
                  </m:oMathPara>
                </a14:m>
                <a:endParaRPr lang="en-US" dirty="0"/>
              </a:p>
            </p:txBody>
          </p:sp>
        </mc:Choice>
        <mc:Fallback xmlns="">
          <p:sp>
            <p:nvSpPr>
              <p:cNvPr id="7" name="Rectangle 6">
                <a:extLst>
                  <a:ext uri="{FF2B5EF4-FFF2-40B4-BE49-F238E27FC236}">
                    <a16:creationId xmlns:a16="http://schemas.microsoft.com/office/drawing/2014/main" id="{96F75D67-F36E-496B-9B96-E849A22A1558}"/>
                  </a:ext>
                </a:extLst>
              </p:cNvPr>
              <p:cNvSpPr>
                <a:spLocks noRot="1" noChangeAspect="1" noMove="1" noResize="1" noEditPoints="1" noAdjustHandles="1" noChangeArrowheads="1" noChangeShapeType="1" noTextEdit="1"/>
              </p:cNvSpPr>
              <p:nvPr/>
            </p:nvSpPr>
            <p:spPr>
              <a:xfrm>
                <a:off x="251445" y="3001717"/>
                <a:ext cx="4320555" cy="96295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7D432E8-C1FD-418C-BFBF-3BFA317C16DB}"/>
                  </a:ext>
                </a:extLst>
              </p:cNvPr>
              <p:cNvSpPr/>
              <p:nvPr/>
            </p:nvSpPr>
            <p:spPr>
              <a:xfrm>
                <a:off x="211903" y="4494049"/>
                <a:ext cx="5437606" cy="9106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𝑈</m:t>
                              </m:r>
                            </m:sub>
                            <m:sup>
                              <m:r>
                                <a:rPr lang="en-US" i="1">
                                  <a:latin typeface="Cambria Math" panose="02040503050406030204" pitchFamily="18" charset="0"/>
                                  <a:ea typeface="Cambria Math" panose="02040503050406030204" pitchFamily="18" charset="0"/>
                                </a:rPr>
                                <m:t>𝑆</m:t>
                              </m:r>
                            </m:sup>
                          </m:sSubSup>
                        </m:sub>
                      </m:sSub>
                      <m:r>
                        <a:rPr lang="en-US" i="1">
                          <a:latin typeface="Cambria Math" panose="02040503050406030204" pitchFamily="18" charset="0"/>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𝑈</m:t>
                                          </m:r>
                                        </m:sub>
                                        <m:sup>
                                          <m:r>
                                            <a:rPr lang="en-US" i="1">
                                              <a:latin typeface="Cambria Math" panose="02040503050406030204" pitchFamily="18" charset="0"/>
                                              <a:ea typeface="Cambria Math" panose="02040503050406030204" pitchFamily="18" charset="0"/>
                                            </a:rPr>
                                            <m:t>𝑆</m:t>
                                          </m:r>
                                        </m:sup>
                                      </m:sSubSup>
                                    </m:num>
                                    <m:den>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𝑈</m:t>
                                          </m:r>
                                        </m:sub>
                                        <m:sup>
                                          <m:r>
                                            <a:rPr lang="en-US" i="1">
                                              <a:latin typeface="Cambria Math" panose="02040503050406030204" pitchFamily="18" charset="0"/>
                                              <a:ea typeface="Cambria Math" panose="02040503050406030204" pitchFamily="18" charset="0"/>
                                            </a:rPr>
                                            <m:t>𝐹𝐴</m:t>
                                          </m:r>
                                        </m:sup>
                                      </m:sSubSup>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𝐹𝐴</m:t>
                                          </m:r>
                                        </m:sub>
                                        <m:sup>
                                          <m:r>
                                            <a:rPr lang="en-US" i="1">
                                              <a:latin typeface="Cambria Math" panose="02040503050406030204" pitchFamily="18" charset="0"/>
                                              <a:ea typeface="Cambria Math" panose="02040503050406030204" pitchFamily="18" charset="0"/>
                                            </a:rPr>
                                            <m:t>𝑆</m:t>
                                          </m:r>
                                        </m:sup>
                                      </m:sSubSup>
                                    </m:sub>
                                  </m:sSub>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𝑈</m:t>
                                          </m:r>
                                        </m:sub>
                                        <m:sup>
                                          <m:r>
                                            <a:rPr lang="en-US" i="1">
                                              <a:latin typeface="Cambria Math" panose="02040503050406030204" pitchFamily="18" charset="0"/>
                                              <a:ea typeface="Cambria Math" panose="02040503050406030204" pitchFamily="18" charset="0"/>
                                            </a:rPr>
                                            <m:t>𝑆</m:t>
                                          </m:r>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0</m:t>
                                          </m:r>
                                        </m:sub>
                                        <m:sup>
                                          <m:r>
                                            <a:rPr lang="en-US" i="1">
                                              <a:latin typeface="Cambria Math" panose="02040503050406030204" pitchFamily="18" charset="0"/>
                                            </a:rPr>
                                            <m:t>𝑆</m:t>
                                          </m:r>
                                        </m:sup>
                                      </m:sSubSup>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0</m:t>
                                          </m:r>
                                        </m:sub>
                                        <m:sup>
                                          <m:r>
                                            <a:rPr lang="en-US" i="1">
                                              <a:latin typeface="Cambria Math" panose="02040503050406030204" pitchFamily="18" charset="0"/>
                                            </a:rPr>
                                            <m:t>𝑆</m:t>
                                          </m:r>
                                        </m:sup>
                                      </m:sSubSup>
                                    </m:sub>
                                  </m:sSub>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𝑈</m:t>
                                          </m:r>
                                        </m:sub>
                                        <m:sup>
                                          <m:r>
                                            <a:rPr lang="en-US" i="1">
                                              <a:latin typeface="Cambria Math" panose="02040503050406030204" pitchFamily="18" charset="0"/>
                                              <a:ea typeface="Cambria Math" panose="02040503050406030204" pitchFamily="18" charset="0"/>
                                            </a:rPr>
                                            <m:t>𝑆</m:t>
                                          </m:r>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0</m:t>
                                          </m:r>
                                        </m:sub>
                                        <m:sup>
                                          <m:r>
                                            <a:rPr lang="en-US" i="1">
                                              <a:latin typeface="Cambria Math" panose="02040503050406030204" pitchFamily="18" charset="0"/>
                                            </a:rPr>
                                            <m:t>𝐹𝐴</m:t>
                                          </m:r>
                                        </m:sup>
                                      </m:sSubSup>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0</m:t>
                                          </m:r>
                                        </m:sub>
                                        <m:sup>
                                          <m:r>
                                            <a:rPr lang="en-US" i="1">
                                              <a:latin typeface="Cambria Math" panose="02040503050406030204" pitchFamily="18" charset="0"/>
                                            </a:rPr>
                                            <m:t>𝐹𝐴</m:t>
                                          </m:r>
                                        </m:sup>
                                      </m:sSubSup>
                                    </m:sub>
                                  </m:sSub>
                                </m:e>
                              </m:d>
                            </m:e>
                            <m:sup>
                              <m:r>
                                <a:rPr lang="en-US" i="1">
                                  <a:latin typeface="Cambria Math" panose="02040503050406030204" pitchFamily="18" charset="0"/>
                                </a:rPr>
                                <m:t>2</m:t>
                              </m:r>
                            </m:sup>
                          </m:sSup>
                        </m:e>
                      </m:rad>
                    </m:oMath>
                  </m:oMathPara>
                </a14:m>
                <a:endParaRPr lang="en-US" dirty="0"/>
              </a:p>
            </p:txBody>
          </p:sp>
        </mc:Choice>
        <mc:Fallback xmlns="">
          <p:sp>
            <p:nvSpPr>
              <p:cNvPr id="8" name="Rectangle 7">
                <a:extLst>
                  <a:ext uri="{FF2B5EF4-FFF2-40B4-BE49-F238E27FC236}">
                    <a16:creationId xmlns:a16="http://schemas.microsoft.com/office/drawing/2014/main" id="{47D432E8-C1FD-418C-BFBF-3BFA317C16DB}"/>
                  </a:ext>
                </a:extLst>
              </p:cNvPr>
              <p:cNvSpPr>
                <a:spLocks noRot="1" noChangeAspect="1" noMove="1" noResize="1" noEditPoints="1" noAdjustHandles="1" noChangeArrowheads="1" noChangeShapeType="1" noTextEdit="1"/>
              </p:cNvSpPr>
              <p:nvPr/>
            </p:nvSpPr>
            <p:spPr>
              <a:xfrm>
                <a:off x="211903" y="4494049"/>
                <a:ext cx="5437606" cy="91069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5EBA097-6F9C-4880-9018-BB4BB61EAE93}"/>
                  </a:ext>
                </a:extLst>
              </p:cNvPr>
              <p:cNvSpPr txBox="1"/>
              <p:nvPr/>
            </p:nvSpPr>
            <p:spPr>
              <a:xfrm>
                <a:off x="5556049" y="2967096"/>
                <a:ext cx="3600197" cy="2441822"/>
              </a:xfrm>
              <a:prstGeom prst="rect">
                <a:avLst/>
              </a:prstGeom>
              <a:noFill/>
            </p:spPr>
            <p:txBody>
              <a:bodyPr wrap="square" rtlCol="0">
                <a:spAutoFit/>
              </a:bodyPr>
              <a:lstStyle/>
              <a:p>
                <a14:m>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𝑚</m:t>
                        </m:r>
                      </m:e>
                      <m:sub>
                        <m:r>
                          <a:rPr lang="en-US" sz="1350" i="1">
                            <a:latin typeface="Cambria Math" panose="02040503050406030204" pitchFamily="18" charset="0"/>
                          </a:rPr>
                          <m:t>𝑆</m:t>
                        </m:r>
                      </m:sub>
                      <m:sup>
                        <m:r>
                          <a:rPr lang="en-US" sz="1350" i="1">
                            <a:latin typeface="Cambria Math" panose="02040503050406030204" pitchFamily="18" charset="0"/>
                          </a:rPr>
                          <m:t>𝐹𝐴</m:t>
                        </m:r>
                      </m:sup>
                    </m:sSubSup>
                    <m:r>
                      <a:rPr lang="en-US" sz="1350" i="1">
                        <a:latin typeface="Cambria Math" panose="02040503050406030204" pitchFamily="18" charset="0"/>
                      </a:rPr>
                      <m:t> </m:t>
                    </m:r>
                  </m:oMath>
                </a14:m>
                <a:r>
                  <a:rPr lang="en-US" sz="1350" dirty="0"/>
                  <a:t>: mass of activated fly ash sample</a:t>
                </a:r>
              </a:p>
              <a:p>
                <a:pPr marL="342900" indent="-342900"/>
                <a14:m>
                  <m:oMath xmlns:m="http://schemas.openxmlformats.org/officeDocument/2006/math">
                    <m:sSubSup>
                      <m:sSubSupPr>
                        <m:ctrlPr>
                          <a:rPr lang="en-US" sz="1350" i="1">
                            <a:latin typeface="Cambria Math" panose="02040503050406030204" pitchFamily="18" charset="0"/>
                            <a:ea typeface="Cambria Math" panose="02040503050406030204" pitchFamily="18" charset="0"/>
                          </a:rPr>
                        </m:ctrlPr>
                      </m:sSubSupPr>
                      <m:e>
                        <m:r>
                          <a:rPr lang="en-US" sz="1350" i="1">
                            <a:latin typeface="Cambria Math" panose="02040503050406030204" pitchFamily="18" charset="0"/>
                            <a:ea typeface="Cambria Math" panose="02040503050406030204" pitchFamily="18" charset="0"/>
                          </a:rPr>
                          <m:t>𝑓</m:t>
                        </m:r>
                      </m:e>
                      <m:sub>
                        <m:r>
                          <a:rPr lang="en-US" sz="1350" i="1">
                            <a:latin typeface="Cambria Math" panose="02040503050406030204" pitchFamily="18" charset="0"/>
                            <a:ea typeface="Cambria Math" panose="02040503050406030204" pitchFamily="18" charset="0"/>
                          </a:rPr>
                          <m:t>𝑈</m:t>
                        </m:r>
                      </m:sub>
                      <m:sup>
                        <m:r>
                          <a:rPr lang="en-US" sz="1350" i="1">
                            <a:latin typeface="Cambria Math" panose="02040503050406030204" pitchFamily="18" charset="0"/>
                            <a:ea typeface="Cambria Math" panose="02040503050406030204" pitchFamily="18" charset="0"/>
                          </a:rPr>
                          <m:t>𝐹𝐴</m:t>
                        </m:r>
                      </m:sup>
                    </m:sSubSup>
                  </m:oMath>
                </a14:m>
                <a:r>
                  <a:rPr lang="en-US" sz="1350" dirty="0"/>
                  <a:t>: uranium concentration [g/g] of fly ash sample</a:t>
                </a:r>
              </a:p>
              <a:p>
                <a:pPr marL="342900" indent="-342900"/>
                <a14:m>
                  <m:oMath xmlns:m="http://schemas.openxmlformats.org/officeDocument/2006/math">
                    <m:sSubSup>
                      <m:sSubSupPr>
                        <m:ctrlPr>
                          <a:rPr lang="en-US" sz="1350" i="1">
                            <a:latin typeface="Cambria Math" panose="02040503050406030204" pitchFamily="18" charset="0"/>
                            <a:ea typeface="Cambria Math" panose="02040503050406030204" pitchFamily="18" charset="0"/>
                          </a:rPr>
                        </m:ctrlPr>
                      </m:sSubSupPr>
                      <m:e>
                        <m:r>
                          <a:rPr lang="en-US" sz="1350" i="1">
                            <a:latin typeface="Cambria Math" panose="02040503050406030204" pitchFamily="18" charset="0"/>
                            <a:ea typeface="Cambria Math" panose="02040503050406030204" pitchFamily="18" charset="0"/>
                          </a:rPr>
                          <m:t>𝑓</m:t>
                        </m:r>
                      </m:e>
                      <m:sub>
                        <m:r>
                          <a:rPr lang="en-US" sz="1350" i="1">
                            <a:latin typeface="Cambria Math" panose="02040503050406030204" pitchFamily="18" charset="0"/>
                            <a:ea typeface="Cambria Math" panose="02040503050406030204" pitchFamily="18" charset="0"/>
                          </a:rPr>
                          <m:t>𝑈</m:t>
                        </m:r>
                      </m:sub>
                      <m:sup>
                        <m:r>
                          <a:rPr lang="en-US" sz="1350" i="1">
                            <a:latin typeface="Cambria Math" panose="02040503050406030204" pitchFamily="18" charset="0"/>
                            <a:ea typeface="Cambria Math" panose="02040503050406030204" pitchFamily="18" charset="0"/>
                          </a:rPr>
                          <m:t>𝑆</m:t>
                        </m:r>
                      </m:sup>
                    </m:sSubSup>
                  </m:oMath>
                </a14:m>
                <a:r>
                  <a:rPr lang="en-US" sz="1350" dirty="0"/>
                  <a:t>: uranium concentration [g/g] of sample of interest</a:t>
                </a:r>
              </a:p>
              <a:p>
                <a:pPr marL="342900" indent="-342900"/>
                <a14:m>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𝑚</m:t>
                        </m:r>
                      </m:e>
                      <m:sub>
                        <m:r>
                          <a:rPr lang="en-US" sz="1350" i="1">
                            <a:latin typeface="Cambria Math" panose="02040503050406030204" pitchFamily="18" charset="0"/>
                          </a:rPr>
                          <m:t>𝑆</m:t>
                        </m:r>
                      </m:sub>
                      <m:sup>
                        <m:r>
                          <a:rPr lang="en-US" sz="1350" i="1">
                            <a:latin typeface="Cambria Math" panose="02040503050406030204" pitchFamily="18" charset="0"/>
                          </a:rPr>
                          <m:t>𝑆</m:t>
                        </m:r>
                      </m:sup>
                    </m:sSubSup>
                    <m:r>
                      <a:rPr lang="en-US" sz="1350" i="1">
                        <a:latin typeface="Cambria Math" panose="02040503050406030204" pitchFamily="18" charset="0"/>
                      </a:rPr>
                      <m:t> </m:t>
                    </m:r>
                  </m:oMath>
                </a14:m>
                <a:r>
                  <a:rPr lang="en-US" sz="1350" dirty="0"/>
                  <a:t>: mass of activated sample of interest</a:t>
                </a:r>
              </a:p>
              <a:p>
                <a14:m>
                  <m:oMath xmlns:m="http://schemas.openxmlformats.org/officeDocument/2006/math">
                    <m:sSubSup>
                      <m:sSubSupPr>
                        <m:ctrlPr>
                          <a:rPr lang="en-US" sz="1350" i="1">
                            <a:latin typeface="Cambria Math" panose="02040503050406030204" pitchFamily="18" charset="0"/>
                            <a:ea typeface="Cambria Math" panose="02040503050406030204" pitchFamily="18" charset="0"/>
                          </a:rPr>
                        </m:ctrlPr>
                      </m:sSubSupPr>
                      <m:e>
                        <m:r>
                          <a:rPr lang="en-US" sz="1350" i="1">
                            <a:latin typeface="Cambria Math" panose="02040503050406030204" pitchFamily="18" charset="0"/>
                            <a:ea typeface="Cambria Math" panose="02040503050406030204" pitchFamily="18" charset="0"/>
                          </a:rPr>
                          <m:t>𝑡</m:t>
                        </m:r>
                      </m:e>
                      <m:sub>
                        <m:r>
                          <a:rPr lang="en-US" sz="1350" i="1">
                            <a:latin typeface="Cambria Math" panose="02040503050406030204" pitchFamily="18" charset="0"/>
                            <a:ea typeface="Cambria Math" panose="02040503050406030204" pitchFamily="18" charset="0"/>
                          </a:rPr>
                          <m:t>𝑖</m:t>
                        </m:r>
                      </m:sub>
                      <m:sup>
                        <m:r>
                          <a:rPr lang="en-US" sz="1350" i="1">
                            <a:latin typeface="Cambria Math" panose="02040503050406030204" pitchFamily="18" charset="0"/>
                            <a:ea typeface="Cambria Math" panose="02040503050406030204" pitchFamily="18" charset="0"/>
                          </a:rPr>
                          <m:t>𝐹𝐴</m:t>
                        </m:r>
                      </m:sup>
                    </m:sSubSup>
                    <m:r>
                      <a:rPr lang="en-US" sz="1350" i="1">
                        <a:latin typeface="Cambria Math" panose="02040503050406030204" pitchFamily="18" charset="0"/>
                        <a:ea typeface="Cambria Math" panose="02040503050406030204" pitchFamily="18" charset="0"/>
                      </a:rPr>
                      <m:t>,</m:t>
                    </m:r>
                    <m:sSubSup>
                      <m:sSubSupPr>
                        <m:ctrlPr>
                          <a:rPr lang="en-US" sz="1350" i="1">
                            <a:latin typeface="Cambria Math" panose="02040503050406030204" pitchFamily="18" charset="0"/>
                            <a:ea typeface="Cambria Math" panose="02040503050406030204" pitchFamily="18" charset="0"/>
                          </a:rPr>
                        </m:ctrlPr>
                      </m:sSubSupPr>
                      <m:e>
                        <m:r>
                          <a:rPr lang="en-US" sz="1350" i="1">
                            <a:latin typeface="Cambria Math" panose="02040503050406030204" pitchFamily="18" charset="0"/>
                            <a:ea typeface="Cambria Math" panose="02040503050406030204" pitchFamily="18" charset="0"/>
                          </a:rPr>
                          <m:t>𝑡</m:t>
                        </m:r>
                      </m:e>
                      <m:sub>
                        <m:r>
                          <a:rPr lang="en-US" sz="1350" i="1">
                            <a:latin typeface="Cambria Math" panose="02040503050406030204" pitchFamily="18" charset="0"/>
                            <a:ea typeface="Cambria Math" panose="02040503050406030204" pitchFamily="18" charset="0"/>
                          </a:rPr>
                          <m:t>𝑖</m:t>
                        </m:r>
                      </m:sub>
                      <m:sup>
                        <m:r>
                          <a:rPr lang="en-US" sz="1350" i="1">
                            <a:latin typeface="Cambria Math" panose="02040503050406030204" pitchFamily="18" charset="0"/>
                            <a:ea typeface="Cambria Math" panose="02040503050406030204" pitchFamily="18" charset="0"/>
                          </a:rPr>
                          <m:t>𝑆</m:t>
                        </m:r>
                      </m:sup>
                    </m:sSubSup>
                  </m:oMath>
                </a14:m>
                <a:r>
                  <a:rPr lang="en-US" sz="1350" dirty="0"/>
                  <a:t> duration of the fly ash and sample activation, respectively</a:t>
                </a:r>
              </a:p>
              <a:p>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ea typeface="Cambria Math" panose="02040503050406030204" pitchFamily="18" charset="0"/>
                          </a:rPr>
                          <m:t>𝜏</m:t>
                        </m:r>
                      </m:e>
                      <m:sub>
                        <m:r>
                          <a:rPr lang="en-US" sz="1350" i="1">
                            <a:latin typeface="Cambria Math" panose="02040503050406030204" pitchFamily="18" charset="0"/>
                          </a:rPr>
                          <m:t>𝑁𝑝</m:t>
                        </m:r>
                      </m:sub>
                    </m:sSub>
                  </m:oMath>
                </a14:m>
                <a:r>
                  <a:rPr lang="en-US" sz="1350" dirty="0"/>
                  <a:t>: </a:t>
                </a:r>
                <a:r>
                  <a:rPr lang="en-US" sz="1350" baseline="30000" dirty="0"/>
                  <a:t>239</a:t>
                </a:r>
                <a:r>
                  <a:rPr lang="en-US" sz="1350" dirty="0"/>
                  <a:t>Np mean live time</a:t>
                </a:r>
              </a:p>
              <a:p>
                <a14:m>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𝑅</m:t>
                        </m:r>
                      </m:e>
                      <m:sub>
                        <m:r>
                          <a:rPr lang="en-US" sz="1350" i="1">
                            <a:latin typeface="Cambria Math" panose="02040503050406030204" pitchFamily="18" charset="0"/>
                          </a:rPr>
                          <m:t>0</m:t>
                        </m:r>
                      </m:sub>
                      <m:sup>
                        <m:r>
                          <a:rPr lang="en-US" sz="1350" i="1">
                            <a:latin typeface="Cambria Math" panose="02040503050406030204" pitchFamily="18" charset="0"/>
                          </a:rPr>
                          <m:t>𝐹𝐴</m:t>
                        </m:r>
                      </m:sup>
                    </m:sSubSup>
                    <m:r>
                      <a:rPr lang="en-US" sz="1350" i="1">
                        <a:latin typeface="Cambria Math" panose="02040503050406030204" pitchFamily="18" charset="0"/>
                      </a:rPr>
                      <m:t>,</m:t>
                    </m:r>
                    <m:sSubSup>
                      <m:sSubSupPr>
                        <m:ctrlPr>
                          <a:rPr lang="en-US" sz="1350" i="1">
                            <a:latin typeface="Cambria Math" panose="02040503050406030204" pitchFamily="18" charset="0"/>
                          </a:rPr>
                        </m:ctrlPr>
                      </m:sSubSupPr>
                      <m:e>
                        <m:r>
                          <a:rPr lang="en-US" sz="1350" i="1">
                            <a:latin typeface="Cambria Math" panose="02040503050406030204" pitchFamily="18" charset="0"/>
                          </a:rPr>
                          <m:t>𝑅</m:t>
                        </m:r>
                      </m:e>
                      <m:sub>
                        <m:r>
                          <a:rPr lang="en-US" sz="1350" i="1">
                            <a:latin typeface="Cambria Math" panose="02040503050406030204" pitchFamily="18" charset="0"/>
                          </a:rPr>
                          <m:t>0</m:t>
                        </m:r>
                      </m:sub>
                      <m:sup>
                        <m:r>
                          <a:rPr lang="en-US" sz="1350" i="1">
                            <a:latin typeface="Cambria Math" panose="02040503050406030204" pitchFamily="18" charset="0"/>
                          </a:rPr>
                          <m:t>𝑆</m:t>
                        </m:r>
                      </m:sup>
                    </m:sSubSup>
                  </m:oMath>
                </a14:m>
                <a:r>
                  <a:rPr lang="en-US" sz="1350" dirty="0"/>
                  <a:t>: fly ash and sample counting rates</a:t>
                </a:r>
              </a:p>
              <a:p>
                <a14:m>
                  <m:oMath xmlns:m="http://schemas.openxmlformats.org/officeDocument/2006/math">
                    <m:r>
                      <a:rPr lang="en-US" sz="1350" i="1">
                        <a:latin typeface="Cambria Math" panose="02040503050406030204" pitchFamily="18" charset="0"/>
                        <a:ea typeface="Cambria Math" panose="02040503050406030204" pitchFamily="18" charset="0"/>
                      </a:rPr>
                      <m:t>𝜎</m:t>
                    </m:r>
                  </m:oMath>
                </a14:m>
                <a:r>
                  <a:rPr lang="en-US" sz="1350" dirty="0"/>
                  <a:t>: uncertainties of corresponding parameters</a:t>
                </a:r>
              </a:p>
            </p:txBody>
          </p:sp>
        </mc:Choice>
        <mc:Fallback xmlns="">
          <p:sp>
            <p:nvSpPr>
              <p:cNvPr id="9" name="TextBox 8">
                <a:extLst>
                  <a:ext uri="{FF2B5EF4-FFF2-40B4-BE49-F238E27FC236}">
                    <a16:creationId xmlns:a16="http://schemas.microsoft.com/office/drawing/2014/main" id="{35EBA097-6F9C-4880-9018-BB4BB61EAE93}"/>
                  </a:ext>
                </a:extLst>
              </p:cNvPr>
              <p:cNvSpPr txBox="1">
                <a:spLocks noRot="1" noChangeAspect="1" noMove="1" noResize="1" noEditPoints="1" noAdjustHandles="1" noChangeArrowheads="1" noChangeShapeType="1" noTextEdit="1"/>
              </p:cNvSpPr>
              <p:nvPr/>
            </p:nvSpPr>
            <p:spPr>
              <a:xfrm>
                <a:off x="5556049" y="2967096"/>
                <a:ext cx="3600197" cy="2441822"/>
              </a:xfrm>
              <a:prstGeom prst="rect">
                <a:avLst/>
              </a:prstGeom>
              <a:blipFill>
                <a:blip r:embed="rId4"/>
                <a:stretch>
                  <a:fillRect l="-338" t="-250" b="-1750"/>
                </a:stretch>
              </a:blipFill>
            </p:spPr>
            <p:txBody>
              <a:bodyPr/>
              <a:lstStyle/>
              <a:p>
                <a:r>
                  <a:rPr lang="en-US">
                    <a:noFill/>
                  </a:rPr>
                  <a:t> </a:t>
                </a:r>
              </a:p>
            </p:txBody>
          </p:sp>
        </mc:Fallback>
      </mc:AlternateContent>
    </p:spTree>
    <p:extLst>
      <p:ext uri="{BB962C8B-B14F-4D97-AF65-F5344CB8AC3E}">
        <p14:creationId xmlns:p14="http://schemas.microsoft.com/office/powerpoint/2010/main" val="3594123417"/>
      </p:ext>
    </p:extLst>
  </p:cSld>
  <p:clrMapOvr>
    <a:masterClrMapping/>
  </p:clrMapOvr>
  <p:transition>
    <p:pull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35C2F-CEAF-40FF-A9FE-38963C466184}"/>
              </a:ext>
            </a:extLst>
          </p:cNvPr>
          <p:cNvSpPr>
            <a:spLocks noGrp="1"/>
          </p:cNvSpPr>
          <p:nvPr>
            <p:ph type="title"/>
          </p:nvPr>
        </p:nvSpPr>
        <p:spPr/>
        <p:txBody>
          <a:bodyPr/>
          <a:lstStyle/>
          <a:p>
            <a:r>
              <a:rPr lang="en-US" dirty="0"/>
              <a:t>Atom counting via NAA</a:t>
            </a:r>
          </a:p>
        </p:txBody>
      </p:sp>
      <p:sp>
        <p:nvSpPr>
          <p:cNvPr id="3" name="Date Placeholder 2">
            <a:extLst>
              <a:ext uri="{FF2B5EF4-FFF2-40B4-BE49-F238E27FC236}">
                <a16:creationId xmlns:a16="http://schemas.microsoft.com/office/drawing/2014/main" id="{03C77E9F-12D8-4458-BBDC-97415E11AB03}"/>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D45762C6-BD34-4F17-A82D-D631E291CDA5}"/>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49BEF522-9859-47B6-8FC0-255D51C8F21E}"/>
              </a:ext>
            </a:extLst>
          </p:cNvPr>
          <p:cNvSpPr>
            <a:spLocks noGrp="1"/>
          </p:cNvSpPr>
          <p:nvPr>
            <p:ph type="sldNum" sz="quarter" idx="12"/>
          </p:nvPr>
        </p:nvSpPr>
        <p:spPr/>
        <p:txBody>
          <a:bodyPr/>
          <a:lstStyle/>
          <a:p>
            <a:pPr>
              <a:defRPr/>
            </a:pPr>
            <a:fld id="{8F831FCA-C7DC-4D33-94BC-0E662C0DA114}" type="slidenum">
              <a:rPr lang="en-US" altLang="en-US" smtClean="0"/>
              <a:pPr>
                <a:defRPr/>
              </a:pPr>
              <a:t>4</a:t>
            </a:fld>
            <a:endParaRPr lang="en-US" altLang="en-US"/>
          </a:p>
        </p:txBody>
      </p:sp>
      <p:sp>
        <p:nvSpPr>
          <p:cNvPr id="6" name="TextBox 5">
            <a:extLst>
              <a:ext uri="{FF2B5EF4-FFF2-40B4-BE49-F238E27FC236}">
                <a16:creationId xmlns:a16="http://schemas.microsoft.com/office/drawing/2014/main" id="{C0C0D947-7D3C-4727-A568-D6805896D66E}"/>
              </a:ext>
            </a:extLst>
          </p:cNvPr>
          <p:cNvSpPr txBox="1"/>
          <p:nvPr/>
        </p:nvSpPr>
        <p:spPr>
          <a:xfrm>
            <a:off x="322489" y="1120676"/>
            <a:ext cx="8629650" cy="2308324"/>
          </a:xfrm>
          <a:prstGeom prst="rect">
            <a:avLst/>
          </a:prstGeom>
          <a:noFill/>
        </p:spPr>
        <p:txBody>
          <a:bodyPr wrap="square" rtlCol="0">
            <a:spAutoFit/>
          </a:bodyPr>
          <a:lstStyle/>
          <a:p>
            <a:r>
              <a:rPr lang="en-US" dirty="0"/>
              <a:t>Basis:</a:t>
            </a:r>
          </a:p>
          <a:p>
            <a:endParaRPr lang="en-US" dirty="0"/>
          </a:p>
          <a:p>
            <a:pPr marL="257175" indent="-257175">
              <a:buFont typeface="Arial" panose="020B0604020202020204" pitchFamily="34" charset="0"/>
              <a:buChar char="•"/>
            </a:pPr>
            <a:r>
              <a:rPr lang="en-US" dirty="0"/>
              <a:t>Boost sample activity by converting sufficient fraction of meta stable </a:t>
            </a:r>
            <a:r>
              <a:rPr lang="en-US" baseline="30000" dirty="0"/>
              <a:t>40</a:t>
            </a:r>
            <a:r>
              <a:rPr lang="en-US" dirty="0"/>
              <a:t>K, </a:t>
            </a:r>
            <a:r>
              <a:rPr lang="en-US" baseline="30000" dirty="0"/>
              <a:t>232</a:t>
            </a:r>
            <a:r>
              <a:rPr lang="en-US" dirty="0"/>
              <a:t>Th, </a:t>
            </a:r>
            <a:r>
              <a:rPr lang="en-US" baseline="30000" dirty="0"/>
              <a:t>238</a:t>
            </a:r>
            <a:r>
              <a:rPr lang="en-US" dirty="0"/>
              <a:t>U atoms into the into short-lived nuclides </a:t>
            </a:r>
            <a:r>
              <a:rPr lang="en-US" baseline="30000" dirty="0"/>
              <a:t>42</a:t>
            </a:r>
            <a:r>
              <a:rPr lang="en-US" dirty="0"/>
              <a:t>K, </a:t>
            </a:r>
            <a:r>
              <a:rPr lang="en-US" baseline="30000" dirty="0"/>
              <a:t>233</a:t>
            </a:r>
            <a:r>
              <a:rPr lang="en-US" dirty="0"/>
              <a:t>Pa, </a:t>
            </a:r>
            <a:r>
              <a:rPr lang="en-US" baseline="30000" dirty="0"/>
              <a:t>239</a:t>
            </a:r>
            <a:r>
              <a:rPr lang="en-US" dirty="0"/>
              <a:t>Np via capture of neutrons.</a:t>
            </a:r>
          </a:p>
          <a:p>
            <a:pPr marL="257175" indent="-257175">
              <a:buFont typeface="Arial" panose="020B0604020202020204" pitchFamily="34" charset="0"/>
              <a:buChar char="•"/>
            </a:pPr>
            <a:r>
              <a:rPr lang="en-US" dirty="0"/>
              <a:t>Measure radiation emitted in delayed </a:t>
            </a:r>
            <a:r>
              <a:rPr lang="el-GR" dirty="0">
                <a:latin typeface="Times New Roman" panose="02020603050405020304" pitchFamily="18" charset="0"/>
                <a:cs typeface="Times New Roman" panose="02020603050405020304" pitchFamily="18" charset="0"/>
              </a:rPr>
              <a:t>β</a:t>
            </a:r>
            <a:r>
              <a:rPr lang="en-US" dirty="0">
                <a:latin typeface="Times New Roman" panose="02020603050405020304" pitchFamily="18" charset="0"/>
                <a:cs typeface="Times New Roman" panose="02020603050405020304" pitchFamily="18" charset="0"/>
              </a:rPr>
              <a:t>-</a:t>
            </a:r>
            <a:r>
              <a:rPr lang="en-US" dirty="0"/>
              <a:t>decay of product species.</a:t>
            </a:r>
          </a:p>
          <a:p>
            <a:pPr marL="257175" indent="-257175">
              <a:buFont typeface="Arial" panose="020B0604020202020204" pitchFamily="34" charset="0"/>
              <a:buChar char="•"/>
            </a:pPr>
            <a:r>
              <a:rPr lang="en-US" dirty="0"/>
              <a:t>Using activities, times, reactor neutron flux and cross sections, calculate elemental concentrations of target nuclides.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4D1C9DE-A9B9-46D9-9D83-9D76C4E5E686}"/>
                  </a:ext>
                </a:extLst>
              </p:cNvPr>
              <p:cNvSpPr txBox="1"/>
              <p:nvPr/>
            </p:nvSpPr>
            <p:spPr>
              <a:xfrm>
                <a:off x="322489" y="3818276"/>
                <a:ext cx="8629650" cy="2031325"/>
              </a:xfrm>
              <a:prstGeom prst="rect">
                <a:avLst/>
              </a:prstGeom>
              <a:noFill/>
            </p:spPr>
            <p:txBody>
              <a:bodyPr wrap="square" rtlCol="0">
                <a:spAutoFit/>
              </a:bodyPr>
              <a:lstStyle/>
              <a:p>
                <a:r>
                  <a:rPr lang="en-US" dirty="0"/>
                  <a:t>Advantages:</a:t>
                </a:r>
              </a:p>
              <a:p>
                <a:endParaRPr lang="en-US" dirty="0"/>
              </a:p>
              <a:p>
                <a:pPr marL="257175" indent="-257175">
                  <a:buFont typeface="Arial" panose="020B0604020202020204" pitchFamily="34" charset="0"/>
                  <a:buChar char="•"/>
                </a:pPr>
                <a:r>
                  <a:rPr lang="en-US" dirty="0"/>
                  <a:t>At high-neutron flux research reactors, substantial activities can be created, even in small samples and at low target species concentrations.</a:t>
                </a:r>
              </a:p>
              <a:p>
                <a:pPr marL="257175" indent="-257175">
                  <a:buFont typeface="Arial" panose="020B0604020202020204" pitchFamily="34" charset="0"/>
                  <a:buChar char="•"/>
                </a:pPr>
                <a:r>
                  <a:rPr lang="en-US" dirty="0"/>
                  <a:t>No chemical pre-processing with risk of contaminant introduction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m:t>
                    </m:r>
                  </m:oMath>
                </a14:m>
                <a:r>
                  <a:rPr lang="en-US" dirty="0">
                    <a:solidFill>
                      <a:srgbClr val="0000FF"/>
                    </a:solidFill>
                  </a:rPr>
                  <a:t> Robustness</a:t>
                </a:r>
                <a:endParaRPr lang="en-US" dirty="0"/>
              </a:p>
              <a:p>
                <a:pPr marL="257175" indent="-257175">
                  <a:buFont typeface="Arial" panose="020B0604020202020204" pitchFamily="34" charset="0"/>
                  <a:buChar char="•"/>
                </a:pPr>
                <a:r>
                  <a:rPr lang="en-US" dirty="0"/>
                  <a:t>Good selectivity via double differential </a:t>
                </a:r>
                <a:r>
                  <a:rPr lang="el-GR" dirty="0">
                    <a:latin typeface="Times New Roman" panose="02020603050405020304" pitchFamily="18" charset="0"/>
                    <a:cs typeface="Times New Roman" panose="02020603050405020304" pitchFamily="18" charset="0"/>
                  </a:rPr>
                  <a:t>γ</a:t>
                </a:r>
                <a:r>
                  <a:rPr lang="en-US" dirty="0"/>
                  <a:t>–energy and decay time measurement</a:t>
                </a:r>
              </a:p>
              <a:p>
                <a:pPr marL="257175" indent="-257175">
                  <a:buFont typeface="Arial" panose="020B0604020202020204" pitchFamily="34" charset="0"/>
                  <a:buChar char="•"/>
                </a:pPr>
                <a:r>
                  <a:rPr lang="en-US" dirty="0"/>
                  <a:t>Can reach ppt and even sub-ppt sensitivity for </a:t>
                </a:r>
                <a:r>
                  <a:rPr lang="en-US" baseline="30000" dirty="0"/>
                  <a:t>232</a:t>
                </a:r>
                <a:r>
                  <a:rPr lang="en-US" dirty="0"/>
                  <a:t>Th and </a:t>
                </a:r>
                <a:r>
                  <a:rPr lang="en-US" baseline="30000" dirty="0"/>
                  <a:t>238</a:t>
                </a:r>
                <a:r>
                  <a:rPr lang="en-US" dirty="0"/>
                  <a:t>U</a:t>
                </a:r>
              </a:p>
            </p:txBody>
          </p:sp>
        </mc:Choice>
        <mc:Fallback xmlns="">
          <p:sp>
            <p:nvSpPr>
              <p:cNvPr id="7" name="TextBox 6">
                <a:extLst>
                  <a:ext uri="{FF2B5EF4-FFF2-40B4-BE49-F238E27FC236}">
                    <a16:creationId xmlns:a16="http://schemas.microsoft.com/office/drawing/2014/main" id="{F4D1C9DE-A9B9-46D9-9D83-9D76C4E5E686}"/>
                  </a:ext>
                </a:extLst>
              </p:cNvPr>
              <p:cNvSpPr txBox="1">
                <a:spLocks noRot="1" noChangeAspect="1" noMove="1" noResize="1" noEditPoints="1" noAdjustHandles="1" noChangeArrowheads="1" noChangeShapeType="1" noTextEdit="1"/>
              </p:cNvSpPr>
              <p:nvPr/>
            </p:nvSpPr>
            <p:spPr>
              <a:xfrm>
                <a:off x="322489" y="3818276"/>
                <a:ext cx="8629650" cy="2031325"/>
              </a:xfrm>
              <a:prstGeom prst="rect">
                <a:avLst/>
              </a:prstGeom>
              <a:blipFill>
                <a:blip r:embed="rId2"/>
                <a:stretch>
                  <a:fillRect l="-636" t="-1497" r="-1130" b="-3593"/>
                </a:stretch>
              </a:blipFill>
            </p:spPr>
            <p:txBody>
              <a:bodyPr/>
              <a:lstStyle/>
              <a:p>
                <a:r>
                  <a:rPr lang="en-US">
                    <a:noFill/>
                  </a:rPr>
                  <a:t> </a:t>
                </a:r>
              </a:p>
            </p:txBody>
          </p:sp>
        </mc:Fallback>
      </mc:AlternateContent>
    </p:spTree>
    <p:extLst>
      <p:ext uri="{BB962C8B-B14F-4D97-AF65-F5344CB8AC3E}">
        <p14:creationId xmlns:p14="http://schemas.microsoft.com/office/powerpoint/2010/main" val="183692092"/>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019BB-5FA0-4639-A5CC-F3E8FB67C4DE}"/>
              </a:ext>
            </a:extLst>
          </p:cNvPr>
          <p:cNvSpPr>
            <a:spLocks noGrp="1"/>
          </p:cNvSpPr>
          <p:nvPr>
            <p:ph type="title"/>
          </p:nvPr>
        </p:nvSpPr>
        <p:spPr/>
        <p:txBody>
          <a:bodyPr/>
          <a:lstStyle/>
          <a:p>
            <a:r>
              <a:rPr lang="en-US" dirty="0"/>
              <a:t>Enhanced sensitivity through </a:t>
            </a:r>
            <a:r>
              <a:rPr lang="el-GR" dirty="0">
                <a:latin typeface="Times New Roman" panose="02020603050405020304" pitchFamily="18" charset="0"/>
                <a:cs typeface="Times New Roman" panose="02020603050405020304" pitchFamily="18" charset="0"/>
              </a:rPr>
              <a:t>γ</a:t>
            </a:r>
            <a:r>
              <a:rPr lang="en-US" dirty="0"/>
              <a:t>-</a:t>
            </a:r>
            <a:r>
              <a:rPr lang="el-GR" dirty="0">
                <a:latin typeface="Times New Roman" panose="02020603050405020304" pitchFamily="18" charset="0"/>
                <a:cs typeface="Times New Roman" panose="02020603050405020304" pitchFamily="18" charset="0"/>
              </a:rPr>
              <a:t>γ</a:t>
            </a:r>
            <a:r>
              <a:rPr lang="en-US" dirty="0"/>
              <a:t>-coincidences</a:t>
            </a:r>
          </a:p>
        </p:txBody>
      </p:sp>
      <p:sp>
        <p:nvSpPr>
          <p:cNvPr id="3" name="Date Placeholder 2">
            <a:extLst>
              <a:ext uri="{FF2B5EF4-FFF2-40B4-BE49-F238E27FC236}">
                <a16:creationId xmlns:a16="http://schemas.microsoft.com/office/drawing/2014/main" id="{F8393224-ED17-48F0-9B8D-C5410BCABFB8}"/>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043167E6-30B8-4C24-A536-2CFA53D0E464}"/>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8D808C7C-91E0-4A2D-A53C-85B93155AB59}"/>
              </a:ext>
            </a:extLst>
          </p:cNvPr>
          <p:cNvSpPr>
            <a:spLocks noGrp="1"/>
          </p:cNvSpPr>
          <p:nvPr>
            <p:ph type="sldNum" sz="quarter" idx="12"/>
          </p:nvPr>
        </p:nvSpPr>
        <p:spPr/>
        <p:txBody>
          <a:bodyPr/>
          <a:lstStyle/>
          <a:p>
            <a:pPr>
              <a:defRPr/>
            </a:pPr>
            <a:fld id="{8F831FCA-C7DC-4D33-94BC-0E662C0DA114}" type="slidenum">
              <a:rPr lang="en-US" altLang="en-US" smtClean="0"/>
              <a:pPr>
                <a:defRPr/>
              </a:pPr>
              <a:t>40</a:t>
            </a:fld>
            <a:endParaRPr lang="en-US" altLang="en-US"/>
          </a:p>
        </p:txBody>
      </p:sp>
      <p:grpSp>
        <p:nvGrpSpPr>
          <p:cNvPr id="6" name="Group 5">
            <a:extLst>
              <a:ext uri="{FF2B5EF4-FFF2-40B4-BE49-F238E27FC236}">
                <a16:creationId xmlns:a16="http://schemas.microsoft.com/office/drawing/2014/main" id="{708178DD-84B4-43C0-9F00-335BC28A2C07}"/>
              </a:ext>
            </a:extLst>
          </p:cNvPr>
          <p:cNvGrpSpPr/>
          <p:nvPr/>
        </p:nvGrpSpPr>
        <p:grpSpPr>
          <a:xfrm>
            <a:off x="378744" y="1822173"/>
            <a:ext cx="3691042" cy="2025001"/>
            <a:chOff x="515841" y="2836993"/>
            <a:chExt cx="4921389" cy="2700001"/>
          </a:xfrm>
        </p:grpSpPr>
        <p:pic>
          <p:nvPicPr>
            <p:cNvPr id="7" name="Picture 6">
              <a:extLst>
                <a:ext uri="{FF2B5EF4-FFF2-40B4-BE49-F238E27FC236}">
                  <a16:creationId xmlns:a16="http://schemas.microsoft.com/office/drawing/2014/main" id="{37E561C9-2F21-4A49-9F8B-180010EC8F7F}"/>
                </a:ext>
              </a:extLst>
            </p:cNvPr>
            <p:cNvPicPr>
              <a:picLocks noChangeAspect="1"/>
            </p:cNvPicPr>
            <p:nvPr/>
          </p:nvPicPr>
          <p:blipFill>
            <a:blip r:embed="rId2"/>
            <a:stretch>
              <a:fillRect/>
            </a:stretch>
          </p:blipFill>
          <p:spPr>
            <a:xfrm>
              <a:off x="515841" y="2836993"/>
              <a:ext cx="4921389" cy="2700001"/>
            </a:xfrm>
            <a:prstGeom prst="rect">
              <a:avLst/>
            </a:prstGeom>
          </p:spPr>
        </p:pic>
        <p:sp>
          <p:nvSpPr>
            <p:cNvPr id="8" name="TextBox 7">
              <a:extLst>
                <a:ext uri="{FF2B5EF4-FFF2-40B4-BE49-F238E27FC236}">
                  <a16:creationId xmlns:a16="http://schemas.microsoft.com/office/drawing/2014/main" id="{AE804A38-AF19-430C-AE8A-9A6EBB3A9AF8}"/>
                </a:ext>
              </a:extLst>
            </p:cNvPr>
            <p:cNvSpPr txBox="1"/>
            <p:nvPr/>
          </p:nvSpPr>
          <p:spPr>
            <a:xfrm>
              <a:off x="3494314" y="3472544"/>
              <a:ext cx="1545723" cy="307776"/>
            </a:xfrm>
            <a:prstGeom prst="rect">
              <a:avLst/>
            </a:prstGeom>
            <a:noFill/>
          </p:spPr>
          <p:txBody>
            <a:bodyPr wrap="none" rtlCol="0">
              <a:spAutoFit/>
            </a:bodyPr>
            <a:lstStyle/>
            <a:p>
              <a:r>
                <a:rPr lang="en-US" sz="900" dirty="0"/>
                <a:t>24Na coincidences</a:t>
              </a:r>
            </a:p>
          </p:txBody>
        </p:sp>
      </p:grpSp>
      <p:grpSp>
        <p:nvGrpSpPr>
          <p:cNvPr id="9" name="Group 8">
            <a:extLst>
              <a:ext uri="{FF2B5EF4-FFF2-40B4-BE49-F238E27FC236}">
                <a16:creationId xmlns:a16="http://schemas.microsoft.com/office/drawing/2014/main" id="{C97AD88E-AC2D-48BD-BE9F-06E9A2DB3E61}"/>
              </a:ext>
            </a:extLst>
          </p:cNvPr>
          <p:cNvGrpSpPr/>
          <p:nvPr/>
        </p:nvGrpSpPr>
        <p:grpSpPr>
          <a:xfrm>
            <a:off x="1122762" y="2134331"/>
            <a:ext cx="3691042" cy="2025001"/>
            <a:chOff x="5437230" y="2459412"/>
            <a:chExt cx="4921389" cy="2700001"/>
          </a:xfrm>
        </p:grpSpPr>
        <p:pic>
          <p:nvPicPr>
            <p:cNvPr id="10" name="Picture 9">
              <a:extLst>
                <a:ext uri="{FF2B5EF4-FFF2-40B4-BE49-F238E27FC236}">
                  <a16:creationId xmlns:a16="http://schemas.microsoft.com/office/drawing/2014/main" id="{C99E86C0-8AF8-4BA4-B7A1-AA837C15D917}"/>
                </a:ext>
              </a:extLst>
            </p:cNvPr>
            <p:cNvPicPr>
              <a:picLocks noChangeAspect="1"/>
            </p:cNvPicPr>
            <p:nvPr/>
          </p:nvPicPr>
          <p:blipFill>
            <a:blip r:embed="rId3"/>
            <a:stretch>
              <a:fillRect/>
            </a:stretch>
          </p:blipFill>
          <p:spPr>
            <a:xfrm>
              <a:off x="5437230" y="2459412"/>
              <a:ext cx="4921389" cy="2700001"/>
            </a:xfrm>
            <a:prstGeom prst="rect">
              <a:avLst/>
            </a:prstGeom>
          </p:spPr>
        </p:pic>
        <p:sp>
          <p:nvSpPr>
            <p:cNvPr id="11" name="TextBox 10">
              <a:extLst>
                <a:ext uri="{FF2B5EF4-FFF2-40B4-BE49-F238E27FC236}">
                  <a16:creationId xmlns:a16="http://schemas.microsoft.com/office/drawing/2014/main" id="{FCA38EB1-6F9B-4823-8B77-7F7C2506BEE6}"/>
                </a:ext>
              </a:extLst>
            </p:cNvPr>
            <p:cNvSpPr txBox="1"/>
            <p:nvPr/>
          </p:nvSpPr>
          <p:spPr>
            <a:xfrm>
              <a:off x="8441871" y="3076075"/>
              <a:ext cx="1562821" cy="307776"/>
            </a:xfrm>
            <a:prstGeom prst="rect">
              <a:avLst/>
            </a:prstGeom>
            <a:noFill/>
          </p:spPr>
          <p:txBody>
            <a:bodyPr wrap="none" rtlCol="0">
              <a:spAutoFit/>
            </a:bodyPr>
            <a:lstStyle/>
            <a:p>
              <a:r>
                <a:rPr lang="en-US" sz="900" dirty="0"/>
                <a:t>99Mo coincidences</a:t>
              </a:r>
            </a:p>
          </p:txBody>
        </p:sp>
      </p:grpSp>
      <p:grpSp>
        <p:nvGrpSpPr>
          <p:cNvPr id="12" name="Group 11">
            <a:extLst>
              <a:ext uri="{FF2B5EF4-FFF2-40B4-BE49-F238E27FC236}">
                <a16:creationId xmlns:a16="http://schemas.microsoft.com/office/drawing/2014/main" id="{20A3BEB6-E230-4628-B6A8-B5ED665F8881}"/>
              </a:ext>
            </a:extLst>
          </p:cNvPr>
          <p:cNvGrpSpPr/>
          <p:nvPr/>
        </p:nvGrpSpPr>
        <p:grpSpPr>
          <a:xfrm>
            <a:off x="1866781" y="2446489"/>
            <a:ext cx="3691042" cy="2025001"/>
            <a:chOff x="1059787" y="889325"/>
            <a:chExt cx="4921389" cy="2700001"/>
          </a:xfrm>
        </p:grpSpPr>
        <p:pic>
          <p:nvPicPr>
            <p:cNvPr id="13" name="Picture 12">
              <a:extLst>
                <a:ext uri="{FF2B5EF4-FFF2-40B4-BE49-F238E27FC236}">
                  <a16:creationId xmlns:a16="http://schemas.microsoft.com/office/drawing/2014/main" id="{48C2FFAA-6DF6-4D1F-A7EC-1518FC3ABCBE}"/>
                </a:ext>
              </a:extLst>
            </p:cNvPr>
            <p:cNvPicPr>
              <a:picLocks noChangeAspect="1"/>
            </p:cNvPicPr>
            <p:nvPr/>
          </p:nvPicPr>
          <p:blipFill>
            <a:blip r:embed="rId4"/>
            <a:stretch>
              <a:fillRect/>
            </a:stretch>
          </p:blipFill>
          <p:spPr>
            <a:xfrm>
              <a:off x="1059787" y="889325"/>
              <a:ext cx="4921389" cy="2700001"/>
            </a:xfrm>
            <a:prstGeom prst="rect">
              <a:avLst/>
            </a:prstGeom>
          </p:spPr>
        </p:pic>
        <p:sp>
          <p:nvSpPr>
            <p:cNvPr id="14" name="TextBox 13">
              <a:extLst>
                <a:ext uri="{FF2B5EF4-FFF2-40B4-BE49-F238E27FC236}">
                  <a16:creationId xmlns:a16="http://schemas.microsoft.com/office/drawing/2014/main" id="{944F74CF-D5EB-4AD1-8917-5BC64D334CAC}"/>
                </a:ext>
              </a:extLst>
            </p:cNvPr>
            <p:cNvSpPr txBox="1"/>
            <p:nvPr/>
          </p:nvSpPr>
          <p:spPr>
            <a:xfrm>
              <a:off x="4046313" y="1452008"/>
              <a:ext cx="1588469" cy="307776"/>
            </a:xfrm>
            <a:prstGeom prst="rect">
              <a:avLst/>
            </a:prstGeom>
            <a:noFill/>
          </p:spPr>
          <p:txBody>
            <a:bodyPr wrap="none" rtlCol="0">
              <a:spAutoFit/>
            </a:bodyPr>
            <a:lstStyle/>
            <a:p>
              <a:r>
                <a:rPr lang="en-US" sz="900" dirty="0"/>
                <a:t>181Hf coincidences</a:t>
              </a:r>
            </a:p>
          </p:txBody>
        </p:sp>
      </p:grpSp>
      <p:grpSp>
        <p:nvGrpSpPr>
          <p:cNvPr id="15" name="Group 14">
            <a:extLst>
              <a:ext uri="{FF2B5EF4-FFF2-40B4-BE49-F238E27FC236}">
                <a16:creationId xmlns:a16="http://schemas.microsoft.com/office/drawing/2014/main" id="{5B96C64A-0DAB-4FF2-922C-CD9D3F4B9441}"/>
              </a:ext>
            </a:extLst>
          </p:cNvPr>
          <p:cNvGrpSpPr/>
          <p:nvPr/>
        </p:nvGrpSpPr>
        <p:grpSpPr>
          <a:xfrm>
            <a:off x="2610800" y="2758647"/>
            <a:ext cx="3691043" cy="2025002"/>
            <a:chOff x="7756624" y="1485394"/>
            <a:chExt cx="4921391" cy="2700002"/>
          </a:xfrm>
        </p:grpSpPr>
        <p:pic>
          <p:nvPicPr>
            <p:cNvPr id="16" name="Picture 15">
              <a:extLst>
                <a:ext uri="{FF2B5EF4-FFF2-40B4-BE49-F238E27FC236}">
                  <a16:creationId xmlns:a16="http://schemas.microsoft.com/office/drawing/2014/main" id="{24193DD6-B199-4267-8126-242678A8D704}"/>
                </a:ext>
              </a:extLst>
            </p:cNvPr>
            <p:cNvPicPr>
              <a:picLocks noChangeAspect="1"/>
            </p:cNvPicPr>
            <p:nvPr/>
          </p:nvPicPr>
          <p:blipFill>
            <a:blip r:embed="rId5"/>
            <a:stretch>
              <a:fillRect/>
            </a:stretch>
          </p:blipFill>
          <p:spPr>
            <a:xfrm>
              <a:off x="7756624" y="1485394"/>
              <a:ext cx="4921391" cy="2700002"/>
            </a:xfrm>
            <a:prstGeom prst="rect">
              <a:avLst/>
            </a:prstGeom>
          </p:spPr>
        </p:pic>
        <p:sp>
          <p:nvSpPr>
            <p:cNvPr id="17" name="TextBox 16">
              <a:extLst>
                <a:ext uri="{FF2B5EF4-FFF2-40B4-BE49-F238E27FC236}">
                  <a16:creationId xmlns:a16="http://schemas.microsoft.com/office/drawing/2014/main" id="{93D7E82D-4F6F-43A7-9F08-2B019B91ACDE}"/>
                </a:ext>
              </a:extLst>
            </p:cNvPr>
            <p:cNvSpPr txBox="1"/>
            <p:nvPr/>
          </p:nvSpPr>
          <p:spPr>
            <a:xfrm>
              <a:off x="10801060" y="2054661"/>
              <a:ext cx="1528624" cy="307776"/>
            </a:xfrm>
            <a:prstGeom prst="rect">
              <a:avLst/>
            </a:prstGeom>
            <a:noFill/>
          </p:spPr>
          <p:txBody>
            <a:bodyPr wrap="none" rtlCol="0">
              <a:spAutoFit/>
            </a:bodyPr>
            <a:lstStyle/>
            <a:p>
              <a:r>
                <a:rPr lang="en-US" sz="900" dirty="0"/>
                <a:t>46Sc coincidences</a:t>
              </a:r>
            </a:p>
          </p:txBody>
        </p:sp>
      </p:grpSp>
      <p:sp>
        <p:nvSpPr>
          <p:cNvPr id="18" name="TextBox 17">
            <a:extLst>
              <a:ext uri="{FF2B5EF4-FFF2-40B4-BE49-F238E27FC236}">
                <a16:creationId xmlns:a16="http://schemas.microsoft.com/office/drawing/2014/main" id="{B86F9C83-F8C9-4C66-BDDB-7239C889984D}"/>
              </a:ext>
            </a:extLst>
          </p:cNvPr>
          <p:cNvSpPr txBox="1"/>
          <p:nvPr/>
        </p:nvSpPr>
        <p:spPr>
          <a:xfrm>
            <a:off x="6422013" y="1473830"/>
            <a:ext cx="2541580" cy="3970318"/>
          </a:xfrm>
          <a:prstGeom prst="rect">
            <a:avLst/>
          </a:prstGeom>
          <a:noFill/>
        </p:spPr>
        <p:txBody>
          <a:bodyPr wrap="square" rtlCol="0">
            <a:spAutoFit/>
          </a:bodyPr>
          <a:lstStyle/>
          <a:p>
            <a:r>
              <a:rPr lang="en-US" dirty="0"/>
              <a:t>Coincidence signals are observed at the expected </a:t>
            </a:r>
            <a:r>
              <a:rPr lang="el-GR" dirty="0">
                <a:latin typeface="Times New Roman" panose="02020603050405020304" pitchFamily="18" charset="0"/>
                <a:cs typeface="Times New Roman" panose="02020603050405020304" pitchFamily="18" charset="0"/>
              </a:rPr>
              <a:t>γ</a:t>
            </a:r>
            <a:r>
              <a:rPr lang="en-US" dirty="0"/>
              <a:t>–energies for multiple nuclides with their corresponding half lives. </a:t>
            </a:r>
            <a:r>
              <a:rPr lang="en-US" baseline="30000" dirty="0"/>
              <a:t>24</a:t>
            </a:r>
            <a:r>
              <a:rPr lang="en-US" dirty="0"/>
              <a:t>Na: about 10 MBq.</a:t>
            </a:r>
          </a:p>
          <a:p>
            <a:endParaRPr lang="en-US" dirty="0"/>
          </a:p>
          <a:p>
            <a:r>
              <a:rPr lang="en-US" dirty="0"/>
              <a:t>We are now working on a consistency test to observed for the same sample in a 2017 activation.</a:t>
            </a:r>
          </a:p>
        </p:txBody>
      </p:sp>
    </p:spTree>
    <p:extLst>
      <p:ext uri="{BB962C8B-B14F-4D97-AF65-F5344CB8AC3E}">
        <p14:creationId xmlns:p14="http://schemas.microsoft.com/office/powerpoint/2010/main" val="158710504"/>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par>
                          <p:cTn id="23" fill="hold">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heckerboard(across)">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5453-0801-41B9-A205-A540920702BF}"/>
              </a:ext>
            </a:extLst>
          </p:cNvPr>
          <p:cNvSpPr>
            <a:spLocks noGrp="1"/>
          </p:cNvSpPr>
          <p:nvPr>
            <p:ph type="title"/>
          </p:nvPr>
        </p:nvSpPr>
        <p:spPr/>
        <p:txBody>
          <a:bodyPr/>
          <a:lstStyle/>
          <a:p>
            <a:r>
              <a:rPr lang="en-US" dirty="0"/>
              <a:t>Atom counting via NAA</a:t>
            </a:r>
          </a:p>
        </p:txBody>
      </p:sp>
      <p:sp>
        <p:nvSpPr>
          <p:cNvPr id="3" name="Date Placeholder 2">
            <a:extLst>
              <a:ext uri="{FF2B5EF4-FFF2-40B4-BE49-F238E27FC236}">
                <a16:creationId xmlns:a16="http://schemas.microsoft.com/office/drawing/2014/main" id="{772F3FB9-8B44-406E-997E-7FB80FB780FE}"/>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686651FB-AF7D-4E9B-A29F-0CFE622E705C}"/>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6167B51E-18C4-4730-AA43-36D744BD4348}"/>
              </a:ext>
            </a:extLst>
          </p:cNvPr>
          <p:cNvSpPr>
            <a:spLocks noGrp="1"/>
          </p:cNvSpPr>
          <p:nvPr>
            <p:ph type="sldNum" sz="quarter" idx="12"/>
          </p:nvPr>
        </p:nvSpPr>
        <p:spPr/>
        <p:txBody>
          <a:bodyPr/>
          <a:lstStyle/>
          <a:p>
            <a:pPr>
              <a:defRPr/>
            </a:pPr>
            <a:fld id="{8F831FCA-C7DC-4D33-94BC-0E662C0DA114}" type="slidenum">
              <a:rPr lang="en-US" altLang="en-US" smtClean="0"/>
              <a:pPr>
                <a:defRPr/>
              </a:pPr>
              <a:t>5</a:t>
            </a:fld>
            <a:endParaRPr lang="en-US" alt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A5147CA-417D-420E-B362-B64AE086B798}"/>
                  </a:ext>
                </a:extLst>
              </p:cNvPr>
              <p:cNvSpPr txBox="1"/>
              <p:nvPr/>
            </p:nvSpPr>
            <p:spPr>
              <a:xfrm>
                <a:off x="355146" y="1920479"/>
                <a:ext cx="8753020" cy="3416320"/>
              </a:xfrm>
              <a:prstGeom prst="rect">
                <a:avLst/>
              </a:prstGeom>
              <a:noFill/>
            </p:spPr>
            <p:txBody>
              <a:bodyPr wrap="square" rtlCol="0">
                <a:spAutoFit/>
              </a:bodyPr>
              <a:lstStyle/>
              <a:p>
                <a:r>
                  <a:rPr lang="en-US" dirty="0"/>
                  <a:t>Disadvantages:</a:t>
                </a:r>
              </a:p>
              <a:p>
                <a:endParaRPr lang="en-US" dirty="0"/>
              </a:p>
              <a:p>
                <a:pPr marL="257175" indent="-257175">
                  <a:buFont typeface="Arial" panose="020B0604020202020204" pitchFamily="34" charset="0"/>
                  <a:buChar char="•"/>
                </a:pPr>
                <a:r>
                  <a:rPr lang="en-US" dirty="0"/>
                  <a:t>Only usable for materials (matrices) that won’t activate themselves</a:t>
                </a:r>
              </a:p>
              <a:p>
                <a:pPr marL="257175" indent="-257175">
                  <a:buFont typeface="Arial" panose="020B0604020202020204" pitchFamily="34" charset="0"/>
                  <a:buChar char="•"/>
                </a:pPr>
                <a:r>
                  <a:rPr lang="en-US" dirty="0"/>
                  <a:t>Material must not disintegrate in high </a:t>
                </a:r>
                <a:r>
                  <a:rPr lang="en-US" dirty="0">
                    <a:latin typeface="Times New Roman" panose="02020603050405020304" pitchFamily="18" charset="0"/>
                    <a:cs typeface="Times New Roman" panose="02020603050405020304" pitchFamily="18" charset="0"/>
                  </a:rPr>
                  <a:t>γ </a:t>
                </a:r>
                <a:r>
                  <a:rPr lang="en-US" dirty="0">
                    <a:cs typeface="Times New Roman" panose="02020603050405020304" pitchFamily="18" charset="0"/>
                  </a:rPr>
                  <a:t>and neutron flux environment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 </m:t>
                    </m:r>
                  </m:oMath>
                </a14:m>
                <a:r>
                  <a:rPr lang="en-US" dirty="0">
                    <a:solidFill>
                      <a:srgbClr val="0000FF"/>
                    </a:solidFill>
                    <a:cs typeface="Times New Roman" panose="02020603050405020304" pitchFamily="18" charset="0"/>
                  </a:rPr>
                  <a:t>Can lead to pressurization of encapsulation and even rupture</a:t>
                </a:r>
                <a:endParaRPr lang="en-US" dirty="0"/>
              </a:p>
              <a:p>
                <a:pPr marL="257175" indent="-257175">
                  <a:buFont typeface="Arial" panose="020B0604020202020204" pitchFamily="34" charset="0"/>
                  <a:buChar char="•"/>
                </a:pPr>
                <a:r>
                  <a:rPr lang="en-US" dirty="0"/>
                  <a:t>Needs access to research reactor, irradiations are costly</a:t>
                </a:r>
              </a:p>
              <a:p>
                <a:pPr marL="257175" indent="-257175">
                  <a:buFont typeface="Arial" panose="020B0604020202020204" pitchFamily="34" charset="0"/>
                  <a:buChar char="•"/>
                </a:pPr>
                <a:r>
                  <a:rPr lang="en-US" dirty="0"/>
                  <a:t>Analysis takes longer than ICP-MS</a:t>
                </a:r>
              </a:p>
              <a:p>
                <a:pPr marL="257175" indent="-257175">
                  <a:buFont typeface="Arial" panose="020B0604020202020204" pitchFamily="34" charset="0"/>
                  <a:buChar char="•"/>
                </a:pPr>
                <a:r>
                  <a:rPr lang="en-US" dirty="0"/>
                  <a:t>Sensitivity often limited by co-activated impurities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sample-related background. </a:t>
                </a:r>
                <a:br>
                  <a:rPr lang="en-US" dirty="0"/>
                </a:br>
                <a:br>
                  <a:rPr lang="en-US" dirty="0"/>
                </a:b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Post-activation separation of analyte from background creators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Ion exchange</a:t>
                </a:r>
                <a:br>
                  <a:rPr lang="en-US" dirty="0"/>
                </a:br>
                <a:br>
                  <a:rPr lang="en-US" dirty="0"/>
                </a:b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γ</a:t>
                </a:r>
                <a:r>
                  <a:rPr lang="en-US" dirty="0"/>
                  <a:t>-</a:t>
                </a:r>
                <a:r>
                  <a:rPr lang="en-US" dirty="0">
                    <a:latin typeface="Times New Roman" panose="02020603050405020304" pitchFamily="18" charset="0"/>
                    <a:cs typeface="Times New Roman" panose="02020603050405020304" pitchFamily="18" charset="0"/>
                  </a:rPr>
                  <a:t>γ-</a:t>
                </a:r>
                <a:r>
                  <a:rPr lang="en-US" dirty="0"/>
                  <a:t>coincidence counting to suppress background (covered here)</a:t>
                </a:r>
              </a:p>
            </p:txBody>
          </p:sp>
        </mc:Choice>
        <mc:Fallback xmlns="">
          <p:sp>
            <p:nvSpPr>
              <p:cNvPr id="6" name="TextBox 5">
                <a:extLst>
                  <a:ext uri="{FF2B5EF4-FFF2-40B4-BE49-F238E27FC236}">
                    <a16:creationId xmlns:a16="http://schemas.microsoft.com/office/drawing/2014/main" id="{7A5147CA-417D-420E-B362-B64AE086B798}"/>
                  </a:ext>
                </a:extLst>
              </p:cNvPr>
              <p:cNvSpPr txBox="1">
                <a:spLocks noRot="1" noChangeAspect="1" noMove="1" noResize="1" noEditPoints="1" noAdjustHandles="1" noChangeArrowheads="1" noChangeShapeType="1" noTextEdit="1"/>
              </p:cNvSpPr>
              <p:nvPr/>
            </p:nvSpPr>
            <p:spPr>
              <a:xfrm>
                <a:off x="355146" y="1920479"/>
                <a:ext cx="8753020" cy="3416320"/>
              </a:xfrm>
              <a:prstGeom prst="rect">
                <a:avLst/>
              </a:prstGeom>
              <a:blipFill>
                <a:blip r:embed="rId2"/>
                <a:stretch>
                  <a:fillRect l="-557" t="-893" r="-348" b="-1964"/>
                </a:stretch>
              </a:blipFill>
            </p:spPr>
            <p:txBody>
              <a:bodyPr/>
              <a:lstStyle/>
              <a:p>
                <a:r>
                  <a:rPr lang="en-US">
                    <a:noFill/>
                  </a:rPr>
                  <a:t> </a:t>
                </a:r>
              </a:p>
            </p:txBody>
          </p:sp>
        </mc:Fallback>
      </mc:AlternateContent>
    </p:spTree>
    <p:extLst>
      <p:ext uri="{BB962C8B-B14F-4D97-AF65-F5344CB8AC3E}">
        <p14:creationId xmlns:p14="http://schemas.microsoft.com/office/powerpoint/2010/main" val="3953374710"/>
      </p:ext>
    </p:extLst>
  </p:cSld>
  <p:clrMapOvr>
    <a:masterClrMapping/>
  </p:clrMapOvr>
  <p:transition>
    <p:pull dir="l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33F6B-6307-4509-9E29-F48A6E9DA2C6}"/>
              </a:ext>
            </a:extLst>
          </p:cNvPr>
          <p:cNvSpPr>
            <a:spLocks noGrp="1"/>
          </p:cNvSpPr>
          <p:nvPr>
            <p:ph type="title"/>
          </p:nvPr>
        </p:nvSpPr>
        <p:spPr/>
        <p:txBody>
          <a:bodyPr/>
          <a:lstStyle/>
          <a:p>
            <a:r>
              <a:rPr lang="en-US" dirty="0"/>
              <a:t>NAA basics</a:t>
            </a:r>
          </a:p>
        </p:txBody>
      </p:sp>
      <p:sp>
        <p:nvSpPr>
          <p:cNvPr id="3" name="Date Placeholder 2">
            <a:extLst>
              <a:ext uri="{FF2B5EF4-FFF2-40B4-BE49-F238E27FC236}">
                <a16:creationId xmlns:a16="http://schemas.microsoft.com/office/drawing/2014/main" id="{2F997BB4-9558-47C9-8B03-88DAAA0140A1}"/>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CA968561-C067-4634-813A-C160157C5DB7}"/>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FE3AD515-1055-4D46-81E8-AF986CA6519C}"/>
              </a:ext>
            </a:extLst>
          </p:cNvPr>
          <p:cNvSpPr>
            <a:spLocks noGrp="1"/>
          </p:cNvSpPr>
          <p:nvPr>
            <p:ph type="sldNum" sz="quarter" idx="12"/>
          </p:nvPr>
        </p:nvSpPr>
        <p:spPr/>
        <p:txBody>
          <a:bodyPr/>
          <a:lstStyle/>
          <a:p>
            <a:pPr>
              <a:defRPr/>
            </a:pPr>
            <a:fld id="{8F831FCA-C7DC-4D33-94BC-0E662C0DA114}" type="slidenum">
              <a:rPr lang="en-US" altLang="en-US" smtClean="0"/>
              <a:pPr>
                <a:defRPr/>
              </a:pPr>
              <a:t>6</a:t>
            </a:fld>
            <a:endParaRPr lang="en-US" altLang="en-US"/>
          </a:p>
        </p:txBody>
      </p:sp>
      <p:sp>
        <p:nvSpPr>
          <p:cNvPr id="6" name="TextBox 5">
            <a:extLst>
              <a:ext uri="{FF2B5EF4-FFF2-40B4-BE49-F238E27FC236}">
                <a16:creationId xmlns:a16="http://schemas.microsoft.com/office/drawing/2014/main" id="{CFE0C5BE-CC30-47FA-BB56-E0BF7F69F185}"/>
              </a:ext>
            </a:extLst>
          </p:cNvPr>
          <p:cNvSpPr txBox="1"/>
          <p:nvPr/>
        </p:nvSpPr>
        <p:spPr>
          <a:xfrm>
            <a:off x="325466" y="1260350"/>
            <a:ext cx="7224094" cy="923330"/>
          </a:xfrm>
          <a:prstGeom prst="rect">
            <a:avLst/>
          </a:prstGeom>
          <a:noFill/>
        </p:spPr>
        <p:txBody>
          <a:bodyPr wrap="none" rtlCol="0">
            <a:spAutoFit/>
          </a:bodyPr>
          <a:lstStyle/>
          <a:p>
            <a:r>
              <a:rPr lang="en-US" dirty="0"/>
              <a:t>We are using the following radiative capture reactions offering:</a:t>
            </a:r>
          </a:p>
          <a:p>
            <a:pPr marL="257175" indent="-257175">
              <a:buFont typeface="Arial" panose="020B0604020202020204" pitchFamily="34" charset="0"/>
              <a:buChar char="•"/>
            </a:pPr>
            <a:r>
              <a:rPr lang="en-US" dirty="0"/>
              <a:t>sufficient cross sections (thermal average cross sections given)</a:t>
            </a:r>
          </a:p>
          <a:p>
            <a:pPr marL="257175" indent="-257175">
              <a:buFont typeface="Arial" panose="020B0604020202020204" pitchFamily="34" charset="0"/>
              <a:buChar char="•"/>
            </a:pPr>
            <a:r>
              <a:rPr lang="en-US" dirty="0"/>
              <a:t>Sufficiently long-live of </a:t>
            </a:r>
            <a:r>
              <a:rPr lang="el-GR" dirty="0">
                <a:latin typeface="Times New Roman" panose="02020603050405020304" pitchFamily="18" charset="0"/>
                <a:cs typeface="Times New Roman" panose="02020603050405020304" pitchFamily="18" charset="0"/>
              </a:rPr>
              <a:t>γ</a:t>
            </a:r>
            <a:r>
              <a:rPr lang="en-US" dirty="0"/>
              <a:t>–emitting products (mean live times given)</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0AA1165-FA6D-401F-BCEA-DDAF320B9EE6}"/>
                  </a:ext>
                </a:extLst>
              </p:cNvPr>
              <p:cNvSpPr/>
              <p:nvPr/>
            </p:nvSpPr>
            <p:spPr>
              <a:xfrm>
                <a:off x="330282" y="2711105"/>
                <a:ext cx="3632469" cy="83048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a:solidFill>
                            <a:srgbClr val="0000FF"/>
                          </a:solidFill>
                          <a:latin typeface="Cambria Math" panose="02040503050406030204" pitchFamily="18" charset="0"/>
                        </a:rPr>
                        <m:t>𝑛</m:t>
                      </m:r>
                      <m:r>
                        <a:rPr lang="en-US" i="1">
                          <a:solidFill>
                            <a:srgbClr val="0000FF"/>
                          </a:solidFill>
                          <a:latin typeface="Cambria Math" panose="02040503050406030204" pitchFamily="18" charset="0"/>
                        </a:rPr>
                        <m:t>+</m:t>
                      </m:r>
                      <m:sPre>
                        <m:sPrePr>
                          <m:ctrlPr>
                            <a:rPr lang="en-US" i="1">
                              <a:solidFill>
                                <a:srgbClr val="0000FF"/>
                              </a:solidFill>
                              <a:latin typeface="Cambria Math" panose="02040503050406030204" pitchFamily="18" charset="0"/>
                            </a:rPr>
                          </m:ctrlPr>
                        </m:sPrePr>
                        <m:sub/>
                        <m:sup>
                          <m:r>
                            <a:rPr lang="en-US" i="1">
                              <a:solidFill>
                                <a:srgbClr val="0000FF"/>
                              </a:solidFill>
                              <a:latin typeface="Cambria Math" panose="02040503050406030204" pitchFamily="18" charset="0"/>
                            </a:rPr>
                            <m:t>41</m:t>
                          </m:r>
                        </m:sup>
                        <m:e>
                          <m:r>
                            <a:rPr lang="en-US" i="1">
                              <a:solidFill>
                                <a:srgbClr val="0000FF"/>
                              </a:solidFill>
                              <a:latin typeface="Cambria Math" panose="02040503050406030204" pitchFamily="18" charset="0"/>
                            </a:rPr>
                            <m:t>𝐾</m:t>
                          </m:r>
                        </m:e>
                      </m:sPre>
                      <m:r>
                        <a:rPr lang="en-US" i="1">
                          <a:latin typeface="Cambria Math" panose="02040503050406030204" pitchFamily="18" charset="0"/>
                          <a:ea typeface="Cambria Math" panose="02040503050406030204" pitchFamily="18" charset="0"/>
                        </a:rPr>
                        <m:t>→</m:t>
                      </m:r>
                      <m:sPre>
                        <m:sPrePr>
                          <m:ctrlPr>
                            <a:rPr lang="en-US" i="1">
                              <a:latin typeface="Cambria Math" panose="02040503050406030204" pitchFamily="18" charset="0"/>
                              <a:ea typeface="Cambria Math" panose="02040503050406030204" pitchFamily="18" charset="0"/>
                            </a:rPr>
                          </m:ctrlPr>
                        </m:sPrePr>
                        <m:sub/>
                        <m:sup>
                          <m:r>
                            <a:rPr lang="en-US" i="1">
                              <a:latin typeface="Cambria Math" panose="02040503050406030204" pitchFamily="18" charset="0"/>
                            </a:rPr>
                            <m:t>42</m:t>
                          </m:r>
                        </m:sup>
                        <m:e>
                          <m:r>
                            <a:rPr lang="en-US" i="1">
                              <a:latin typeface="Cambria Math" panose="02040503050406030204" pitchFamily="18" charset="0"/>
                            </a:rPr>
                            <m:t>𝐾</m:t>
                          </m:r>
                        </m:e>
                      </m:sPr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𝛽</m:t>
                            </m:r>
                          </m:e>
                        </m:mr>
                        <m:mr>
                          <m:e>
                            <m:r>
                              <a:rPr lang="en-US" i="1">
                                <a:latin typeface="Cambria Math" panose="02040503050406030204" pitchFamily="18" charset="0"/>
                                <a:ea typeface="Cambria Math" panose="02040503050406030204" pitchFamily="18" charset="0"/>
                              </a:rPr>
                              <m:t>→</m:t>
                            </m:r>
                          </m:e>
                        </m:mr>
                        <m:mr>
                          <m:e>
                            <m:r>
                              <a:rPr lang="en-US" i="1">
                                <a:solidFill>
                                  <a:srgbClr val="FF0000"/>
                                </a:solidFill>
                                <a:latin typeface="Cambria Math" panose="02040503050406030204" pitchFamily="18" charset="0"/>
                                <a:ea typeface="Cambria Math" panose="02040503050406030204" pitchFamily="18" charset="0"/>
                              </a:rPr>
                              <m:t>17.8 </m:t>
                            </m:r>
                            <m:r>
                              <a:rPr lang="en-US" i="1">
                                <a:solidFill>
                                  <a:srgbClr val="FF0000"/>
                                </a:solidFill>
                                <a:latin typeface="Cambria Math" panose="02040503050406030204" pitchFamily="18" charset="0"/>
                                <a:ea typeface="Cambria Math" panose="02040503050406030204" pitchFamily="18" charset="0"/>
                              </a:rPr>
                              <m:t>h</m:t>
                            </m:r>
                          </m:e>
                        </m:mr>
                      </m:m>
                      <m:sPre>
                        <m:sPrePr>
                          <m:ctrlPr>
                            <a:rPr lang="en-US" i="1">
                              <a:latin typeface="Cambria Math" panose="02040503050406030204" pitchFamily="18" charset="0"/>
                              <a:ea typeface="Cambria Math" panose="02040503050406030204" pitchFamily="18" charset="0"/>
                            </a:rPr>
                          </m:ctrlPr>
                        </m:sPrePr>
                        <m:sub/>
                        <m:sup>
                          <m:r>
                            <a:rPr lang="en-US" i="1">
                              <a:latin typeface="Cambria Math" panose="02040503050406030204" pitchFamily="18" charset="0"/>
                            </a:rPr>
                            <m:t>42</m:t>
                          </m:r>
                        </m:sup>
                        <m:e>
                          <m:r>
                            <a:rPr lang="en-US" i="1">
                              <a:latin typeface="Cambria Math" panose="02040503050406030204" pitchFamily="18" charset="0"/>
                            </a:rPr>
                            <m:t>𝐶𝑎</m:t>
                          </m:r>
                        </m:e>
                      </m:sPre>
                      <m:r>
                        <a:rPr lang="en-US" i="1">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𝛾</m:t>
                      </m:r>
                    </m:oMath>
                  </m:oMathPara>
                </a14:m>
                <a:endParaRPr lang="en-US" dirty="0"/>
              </a:p>
            </p:txBody>
          </p:sp>
        </mc:Choice>
        <mc:Fallback xmlns="">
          <p:sp>
            <p:nvSpPr>
              <p:cNvPr id="9" name="Rectangle 8">
                <a:extLst>
                  <a:ext uri="{FF2B5EF4-FFF2-40B4-BE49-F238E27FC236}">
                    <a16:creationId xmlns:a16="http://schemas.microsoft.com/office/drawing/2014/main" id="{E0AA1165-FA6D-401F-BCEA-DDAF320B9EE6}"/>
                  </a:ext>
                </a:extLst>
              </p:cNvPr>
              <p:cNvSpPr>
                <a:spLocks noRot="1" noChangeAspect="1" noMove="1" noResize="1" noEditPoints="1" noAdjustHandles="1" noChangeArrowheads="1" noChangeShapeType="1" noTextEdit="1"/>
              </p:cNvSpPr>
              <p:nvPr/>
            </p:nvSpPr>
            <p:spPr>
              <a:xfrm>
                <a:off x="330282" y="2711105"/>
                <a:ext cx="3632469" cy="83048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AF32CBA-1B90-4D75-847A-24DFD0C3A965}"/>
                  </a:ext>
                </a:extLst>
              </p:cNvPr>
              <p:cNvSpPr/>
              <p:nvPr/>
            </p:nvSpPr>
            <p:spPr>
              <a:xfrm>
                <a:off x="330282" y="3645384"/>
                <a:ext cx="5289268" cy="83054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a:solidFill>
                            <a:srgbClr val="0000FF"/>
                          </a:solidFill>
                          <a:latin typeface="Cambria Math" panose="02040503050406030204" pitchFamily="18" charset="0"/>
                        </a:rPr>
                        <m:t>𝑛</m:t>
                      </m:r>
                      <m:r>
                        <a:rPr lang="en-US" i="1">
                          <a:solidFill>
                            <a:srgbClr val="0000FF"/>
                          </a:solidFill>
                          <a:latin typeface="Cambria Math" panose="02040503050406030204" pitchFamily="18" charset="0"/>
                        </a:rPr>
                        <m:t>+</m:t>
                      </m:r>
                      <m:sPre>
                        <m:sPrePr>
                          <m:ctrlPr>
                            <a:rPr lang="en-US" i="1">
                              <a:solidFill>
                                <a:srgbClr val="0000FF"/>
                              </a:solidFill>
                              <a:latin typeface="Cambria Math" panose="02040503050406030204" pitchFamily="18" charset="0"/>
                            </a:rPr>
                          </m:ctrlPr>
                        </m:sPrePr>
                        <m:sub/>
                        <m:sup>
                          <m:r>
                            <a:rPr lang="en-US" i="1">
                              <a:solidFill>
                                <a:srgbClr val="0000FF"/>
                              </a:solidFill>
                              <a:latin typeface="Cambria Math" panose="02040503050406030204" pitchFamily="18" charset="0"/>
                            </a:rPr>
                            <m:t>232</m:t>
                          </m:r>
                        </m:sup>
                        <m:e>
                          <m:r>
                            <a:rPr lang="en-US" i="1">
                              <a:solidFill>
                                <a:srgbClr val="0000FF"/>
                              </a:solidFill>
                              <a:latin typeface="Cambria Math" panose="02040503050406030204" pitchFamily="18" charset="0"/>
                            </a:rPr>
                            <m:t>𝑇h</m:t>
                          </m:r>
                        </m:e>
                      </m:sPre>
                      <m:r>
                        <a:rPr lang="en-US" i="1">
                          <a:latin typeface="Cambria Math" panose="02040503050406030204" pitchFamily="18" charset="0"/>
                          <a:ea typeface="Cambria Math" panose="02040503050406030204" pitchFamily="18" charset="0"/>
                        </a:rPr>
                        <m:t>→</m:t>
                      </m:r>
                      <m:sPre>
                        <m:sPrePr>
                          <m:ctrlPr>
                            <a:rPr lang="en-US" i="1">
                              <a:latin typeface="Cambria Math" panose="02040503050406030204" pitchFamily="18" charset="0"/>
                              <a:ea typeface="Cambria Math" panose="02040503050406030204" pitchFamily="18" charset="0"/>
                            </a:rPr>
                          </m:ctrlPr>
                        </m:sPrePr>
                        <m:sub/>
                        <m:sup>
                          <m:r>
                            <a:rPr lang="en-US" i="1">
                              <a:latin typeface="Cambria Math" panose="02040503050406030204" pitchFamily="18" charset="0"/>
                            </a:rPr>
                            <m:t>233</m:t>
                          </m:r>
                        </m:sup>
                        <m:e>
                          <m:r>
                            <a:rPr lang="en-US" i="1">
                              <a:latin typeface="Cambria Math" panose="02040503050406030204" pitchFamily="18" charset="0"/>
                            </a:rPr>
                            <m:t>𝑇h</m:t>
                          </m:r>
                        </m:e>
                      </m:sPr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𝛽</m:t>
                            </m:r>
                          </m:e>
                        </m:mr>
                        <m:mr>
                          <m:e>
                            <m:r>
                              <a:rPr lang="en-US" i="1">
                                <a:latin typeface="Cambria Math" panose="02040503050406030204" pitchFamily="18" charset="0"/>
                                <a:ea typeface="Cambria Math" panose="02040503050406030204" pitchFamily="18" charset="0"/>
                              </a:rPr>
                              <m:t>→</m:t>
                            </m:r>
                          </m:e>
                        </m:mr>
                        <m:mr>
                          <m:e>
                            <m:r>
                              <a:rPr lang="en-US" i="1">
                                <a:latin typeface="Cambria Math" panose="02040503050406030204" pitchFamily="18" charset="0"/>
                                <a:ea typeface="Cambria Math" panose="02040503050406030204" pitchFamily="18" charset="0"/>
                              </a:rPr>
                              <m:t>31.5 </m:t>
                            </m:r>
                            <m:r>
                              <a:rPr lang="en-US" i="1">
                                <a:latin typeface="Cambria Math" panose="02040503050406030204" pitchFamily="18" charset="0"/>
                                <a:ea typeface="Cambria Math" panose="02040503050406030204" pitchFamily="18" charset="0"/>
                              </a:rPr>
                              <m:t>𝑚</m:t>
                            </m:r>
                          </m:e>
                        </m:mr>
                      </m:m>
                      <m:sPre>
                        <m:sPrePr>
                          <m:ctrlPr>
                            <a:rPr lang="en-US" i="1">
                              <a:latin typeface="Cambria Math" panose="02040503050406030204" pitchFamily="18" charset="0"/>
                              <a:ea typeface="Cambria Math" panose="02040503050406030204" pitchFamily="18" charset="0"/>
                            </a:rPr>
                          </m:ctrlPr>
                        </m:sPrePr>
                        <m:sub/>
                        <m:sup>
                          <m:r>
                            <a:rPr lang="en-US" i="1">
                              <a:latin typeface="Cambria Math" panose="02040503050406030204" pitchFamily="18" charset="0"/>
                            </a:rPr>
                            <m:t>233</m:t>
                          </m:r>
                        </m:sup>
                        <m:e>
                          <m:r>
                            <a:rPr lang="en-US" i="1">
                              <a:latin typeface="Cambria Math" panose="02040503050406030204" pitchFamily="18" charset="0"/>
                            </a:rPr>
                            <m:t>𝑃𝑎</m:t>
                          </m:r>
                        </m:e>
                      </m:sPr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𝛽</m:t>
                            </m:r>
                          </m:e>
                        </m:mr>
                        <m:mr>
                          <m:e>
                            <m:r>
                              <a:rPr lang="en-US" i="1">
                                <a:latin typeface="Cambria Math" panose="02040503050406030204" pitchFamily="18" charset="0"/>
                                <a:ea typeface="Cambria Math" panose="02040503050406030204" pitchFamily="18" charset="0"/>
                              </a:rPr>
                              <m:t>→</m:t>
                            </m:r>
                          </m:e>
                        </m:mr>
                        <m:mr>
                          <m:e>
                            <m:r>
                              <a:rPr lang="en-US" i="1">
                                <a:solidFill>
                                  <a:srgbClr val="FF0000"/>
                                </a:solidFill>
                                <a:latin typeface="Cambria Math" panose="02040503050406030204" pitchFamily="18" charset="0"/>
                              </a:rPr>
                              <m:t>38.9 </m:t>
                            </m:r>
                            <m:r>
                              <a:rPr lang="en-US" i="1">
                                <a:solidFill>
                                  <a:srgbClr val="FF0000"/>
                                </a:solidFill>
                                <a:latin typeface="Cambria Math" panose="02040503050406030204" pitchFamily="18" charset="0"/>
                              </a:rPr>
                              <m:t>𝑑</m:t>
                            </m:r>
                          </m:e>
                        </m:mr>
                      </m:m>
                      <m:sPre>
                        <m:sPrePr>
                          <m:ctrlPr>
                            <a:rPr lang="en-US" i="1">
                              <a:latin typeface="Cambria Math" panose="02040503050406030204" pitchFamily="18" charset="0"/>
                            </a:rPr>
                          </m:ctrlPr>
                        </m:sPrePr>
                        <m:sub/>
                        <m:sup>
                          <m:r>
                            <a:rPr lang="en-US" i="1">
                              <a:latin typeface="Cambria Math" panose="02040503050406030204" pitchFamily="18" charset="0"/>
                            </a:rPr>
                            <m:t>233</m:t>
                          </m:r>
                        </m:sup>
                        <m:e>
                          <m:r>
                            <a:rPr lang="en-US" i="1">
                              <a:latin typeface="Cambria Math" panose="02040503050406030204" pitchFamily="18" charset="0"/>
                            </a:rPr>
                            <m:t>𝑈</m:t>
                          </m:r>
                          <m:r>
                            <a:rPr lang="en-US" i="1">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𝛾</m:t>
                          </m:r>
                        </m:e>
                      </m:sPre>
                    </m:oMath>
                  </m:oMathPara>
                </a14:m>
                <a:endParaRPr lang="en-US" dirty="0"/>
              </a:p>
            </p:txBody>
          </p:sp>
        </mc:Choice>
        <mc:Fallback xmlns="">
          <p:sp>
            <p:nvSpPr>
              <p:cNvPr id="10" name="Rectangle 9">
                <a:extLst>
                  <a:ext uri="{FF2B5EF4-FFF2-40B4-BE49-F238E27FC236}">
                    <a16:creationId xmlns:a16="http://schemas.microsoft.com/office/drawing/2014/main" id="{6AF32CBA-1B90-4D75-847A-24DFD0C3A965}"/>
                  </a:ext>
                </a:extLst>
              </p:cNvPr>
              <p:cNvSpPr>
                <a:spLocks noRot="1" noChangeAspect="1" noMove="1" noResize="1" noEditPoints="1" noAdjustHandles="1" noChangeArrowheads="1" noChangeShapeType="1" noTextEdit="1"/>
              </p:cNvSpPr>
              <p:nvPr/>
            </p:nvSpPr>
            <p:spPr>
              <a:xfrm>
                <a:off x="330282" y="3645384"/>
                <a:ext cx="5289268" cy="83054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D3F7FAE-3E20-437B-A887-6586C9FBB2C8}"/>
                  </a:ext>
                </a:extLst>
              </p:cNvPr>
              <p:cNvSpPr/>
              <p:nvPr/>
            </p:nvSpPr>
            <p:spPr>
              <a:xfrm>
                <a:off x="330282" y="4579710"/>
                <a:ext cx="5202258" cy="83048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a:solidFill>
                            <a:srgbClr val="0000FF"/>
                          </a:solidFill>
                          <a:latin typeface="Cambria Math" panose="02040503050406030204" pitchFamily="18" charset="0"/>
                        </a:rPr>
                        <m:t>𝑛</m:t>
                      </m:r>
                      <m:r>
                        <a:rPr lang="en-US" i="1">
                          <a:solidFill>
                            <a:srgbClr val="0000FF"/>
                          </a:solidFill>
                          <a:latin typeface="Cambria Math" panose="02040503050406030204" pitchFamily="18" charset="0"/>
                        </a:rPr>
                        <m:t>+</m:t>
                      </m:r>
                      <m:sPre>
                        <m:sPrePr>
                          <m:ctrlPr>
                            <a:rPr lang="en-US" i="1">
                              <a:solidFill>
                                <a:srgbClr val="0000FF"/>
                              </a:solidFill>
                              <a:latin typeface="Cambria Math" panose="02040503050406030204" pitchFamily="18" charset="0"/>
                            </a:rPr>
                          </m:ctrlPr>
                        </m:sPrePr>
                        <m:sub/>
                        <m:sup>
                          <m:r>
                            <a:rPr lang="en-US" i="1">
                              <a:solidFill>
                                <a:srgbClr val="0000FF"/>
                              </a:solidFill>
                              <a:latin typeface="Cambria Math" panose="02040503050406030204" pitchFamily="18" charset="0"/>
                            </a:rPr>
                            <m:t>238</m:t>
                          </m:r>
                        </m:sup>
                        <m:e>
                          <m:r>
                            <a:rPr lang="en-US" i="1">
                              <a:solidFill>
                                <a:srgbClr val="0000FF"/>
                              </a:solidFill>
                              <a:latin typeface="Cambria Math" panose="02040503050406030204" pitchFamily="18" charset="0"/>
                            </a:rPr>
                            <m:t>𝑈</m:t>
                          </m:r>
                        </m:e>
                      </m:sPre>
                      <m:r>
                        <a:rPr lang="en-US" i="1">
                          <a:latin typeface="Cambria Math" panose="02040503050406030204" pitchFamily="18" charset="0"/>
                          <a:ea typeface="Cambria Math" panose="02040503050406030204" pitchFamily="18" charset="0"/>
                        </a:rPr>
                        <m:t>→</m:t>
                      </m:r>
                      <m:sPre>
                        <m:sPrePr>
                          <m:ctrlPr>
                            <a:rPr lang="en-US" i="1">
                              <a:latin typeface="Cambria Math" panose="02040503050406030204" pitchFamily="18" charset="0"/>
                              <a:ea typeface="Cambria Math" panose="02040503050406030204" pitchFamily="18" charset="0"/>
                            </a:rPr>
                          </m:ctrlPr>
                        </m:sPrePr>
                        <m:sub/>
                        <m:sup>
                          <m:r>
                            <a:rPr lang="en-US" i="1">
                              <a:latin typeface="Cambria Math" panose="02040503050406030204" pitchFamily="18" charset="0"/>
                            </a:rPr>
                            <m:t>239</m:t>
                          </m:r>
                        </m:sup>
                        <m:e>
                          <m:r>
                            <a:rPr lang="en-US" i="1">
                              <a:latin typeface="Cambria Math" panose="02040503050406030204" pitchFamily="18" charset="0"/>
                            </a:rPr>
                            <m:t>𝑈</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𝛽</m:t>
                                </m:r>
                              </m:e>
                            </m:mr>
                            <m:mr>
                              <m:e>
                                <m:r>
                                  <a:rPr lang="en-US" i="1">
                                    <a:latin typeface="Cambria Math" panose="02040503050406030204" pitchFamily="18" charset="0"/>
                                    <a:ea typeface="Cambria Math" panose="02040503050406030204" pitchFamily="18" charset="0"/>
                                  </a:rPr>
                                  <m:t>→</m:t>
                                </m:r>
                              </m:e>
                            </m:mr>
                            <m:mr>
                              <m:e>
                                <m:r>
                                  <a:rPr lang="en-US" i="1">
                                    <a:latin typeface="Cambria Math" panose="02040503050406030204" pitchFamily="18" charset="0"/>
                                    <a:ea typeface="Cambria Math" panose="02040503050406030204" pitchFamily="18" charset="0"/>
                                  </a:rPr>
                                  <m:t>33.8 </m:t>
                                </m:r>
                                <m:r>
                                  <a:rPr lang="en-US" i="1">
                                    <a:latin typeface="Cambria Math" panose="02040503050406030204" pitchFamily="18" charset="0"/>
                                    <a:ea typeface="Cambria Math" panose="02040503050406030204" pitchFamily="18" charset="0"/>
                                  </a:rPr>
                                  <m:t>𝑚</m:t>
                                </m:r>
                              </m:e>
                            </m:mr>
                          </m:m>
                          <m:sPre>
                            <m:sPrePr>
                              <m:ctrlPr>
                                <a:rPr lang="en-US" i="1">
                                  <a:latin typeface="Cambria Math" panose="02040503050406030204" pitchFamily="18" charset="0"/>
                                  <a:ea typeface="Cambria Math" panose="02040503050406030204" pitchFamily="18" charset="0"/>
                                </a:rPr>
                              </m:ctrlPr>
                            </m:sPrePr>
                            <m:sub/>
                            <m:sup>
                              <m:r>
                                <a:rPr lang="en-US" i="1">
                                  <a:latin typeface="Cambria Math" panose="02040503050406030204" pitchFamily="18" charset="0"/>
                                </a:rPr>
                                <m:t>239</m:t>
                              </m:r>
                            </m:sup>
                            <m:e>
                              <m:r>
                                <a:rPr lang="en-US" i="1">
                                  <a:latin typeface="Cambria Math" panose="02040503050406030204" pitchFamily="18" charset="0"/>
                                </a:rPr>
                                <m:t>𝑁𝑝</m:t>
                              </m:r>
                            </m:e>
                          </m:sPr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𝛽</m:t>
                                </m:r>
                              </m:e>
                            </m:mr>
                            <m:mr>
                              <m:e>
                                <m:r>
                                  <a:rPr lang="en-US" i="1">
                                    <a:latin typeface="Cambria Math" panose="02040503050406030204" pitchFamily="18" charset="0"/>
                                    <a:ea typeface="Cambria Math" panose="02040503050406030204" pitchFamily="18" charset="0"/>
                                  </a:rPr>
                                  <m:t>→</m:t>
                                </m:r>
                              </m:e>
                            </m:mr>
                            <m:mr>
                              <m:e>
                                <m:r>
                                  <a:rPr lang="en-US" i="1">
                                    <a:solidFill>
                                      <a:srgbClr val="FF0000"/>
                                    </a:solidFill>
                                    <a:latin typeface="Cambria Math" panose="02040503050406030204" pitchFamily="18" charset="0"/>
                                  </a:rPr>
                                  <m:t>3.40 </m:t>
                                </m:r>
                                <m:r>
                                  <a:rPr lang="en-US" i="1">
                                    <a:solidFill>
                                      <a:srgbClr val="FF0000"/>
                                    </a:solidFill>
                                    <a:latin typeface="Cambria Math" panose="02040503050406030204" pitchFamily="18" charset="0"/>
                                  </a:rPr>
                                  <m:t>𝑑</m:t>
                                </m:r>
                              </m:e>
                            </m:mr>
                          </m:m>
                          <m:sPre>
                            <m:sPrePr>
                              <m:ctrlPr>
                                <a:rPr lang="en-US" i="1">
                                  <a:latin typeface="Cambria Math" panose="02040503050406030204" pitchFamily="18" charset="0"/>
                                </a:rPr>
                              </m:ctrlPr>
                            </m:sPrePr>
                            <m:sub/>
                            <m:sup>
                              <m:r>
                                <a:rPr lang="en-US" i="1">
                                  <a:latin typeface="Cambria Math" panose="02040503050406030204" pitchFamily="18" charset="0"/>
                                </a:rPr>
                                <m:t>239</m:t>
                              </m:r>
                            </m:sup>
                            <m:e>
                              <m:r>
                                <a:rPr lang="en-US" i="1">
                                  <a:latin typeface="Cambria Math" panose="02040503050406030204" pitchFamily="18" charset="0"/>
                                </a:rPr>
                                <m:t>𝑃𝑢</m:t>
                              </m:r>
                            </m:e>
                          </m:sPre>
                          <m:r>
                            <a:rPr lang="en-US" i="1">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𝛾</m:t>
                          </m:r>
                        </m:e>
                      </m:sPre>
                    </m:oMath>
                  </m:oMathPara>
                </a14:m>
                <a:endParaRPr lang="en-US" dirty="0"/>
              </a:p>
            </p:txBody>
          </p:sp>
        </mc:Choice>
        <mc:Fallback xmlns="">
          <p:sp>
            <p:nvSpPr>
              <p:cNvPr id="11" name="Rectangle 10">
                <a:extLst>
                  <a:ext uri="{FF2B5EF4-FFF2-40B4-BE49-F238E27FC236}">
                    <a16:creationId xmlns:a16="http://schemas.microsoft.com/office/drawing/2014/main" id="{9D3F7FAE-3E20-437B-A887-6586C9FBB2C8}"/>
                  </a:ext>
                </a:extLst>
              </p:cNvPr>
              <p:cNvSpPr>
                <a:spLocks noRot="1" noChangeAspect="1" noMove="1" noResize="1" noEditPoints="1" noAdjustHandles="1" noChangeArrowheads="1" noChangeShapeType="1" noTextEdit="1"/>
              </p:cNvSpPr>
              <p:nvPr/>
            </p:nvSpPr>
            <p:spPr>
              <a:xfrm>
                <a:off x="330282" y="4579710"/>
                <a:ext cx="5202258" cy="830484"/>
              </a:xfrm>
              <a:prstGeom prst="rect">
                <a:avLst/>
              </a:prstGeom>
              <a:blipFill>
                <a:blip r:embed="rId4"/>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B342FE6E-2CE7-471A-A459-73B0B785FA8A}"/>
              </a:ext>
            </a:extLst>
          </p:cNvPr>
          <p:cNvCxnSpPr/>
          <p:nvPr/>
        </p:nvCxnSpPr>
        <p:spPr bwMode="auto">
          <a:xfrm>
            <a:off x="330282" y="2647634"/>
            <a:ext cx="5304756"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DB9B5512-9766-4968-966F-8E4DB91BA411}"/>
              </a:ext>
            </a:extLst>
          </p:cNvPr>
          <p:cNvCxnSpPr/>
          <p:nvPr/>
        </p:nvCxnSpPr>
        <p:spPr bwMode="auto">
          <a:xfrm>
            <a:off x="330282" y="3581913"/>
            <a:ext cx="5304756"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A943BF7A-FC25-4B30-A2BF-749C6E799051}"/>
              </a:ext>
            </a:extLst>
          </p:cNvPr>
          <p:cNvCxnSpPr/>
          <p:nvPr/>
        </p:nvCxnSpPr>
        <p:spPr bwMode="auto">
          <a:xfrm>
            <a:off x="330282" y="4516240"/>
            <a:ext cx="5304756"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6" name="TextBox 15">
            <a:extLst>
              <a:ext uri="{FF2B5EF4-FFF2-40B4-BE49-F238E27FC236}">
                <a16:creationId xmlns:a16="http://schemas.microsoft.com/office/drawing/2014/main" id="{DFC14112-D74D-4DA6-97F5-B835F7C5CB0E}"/>
              </a:ext>
            </a:extLst>
          </p:cNvPr>
          <p:cNvSpPr txBox="1"/>
          <p:nvPr/>
        </p:nvSpPr>
        <p:spPr>
          <a:xfrm>
            <a:off x="6390268" y="2941681"/>
            <a:ext cx="1159292" cy="369332"/>
          </a:xfrm>
          <a:prstGeom prst="rect">
            <a:avLst/>
          </a:prstGeom>
          <a:noFill/>
        </p:spPr>
        <p:txBody>
          <a:bodyPr wrap="none" rtlCol="0">
            <a:spAutoFit/>
          </a:bodyPr>
          <a:lstStyle/>
          <a:p>
            <a:r>
              <a:rPr lang="en-US" dirty="0"/>
              <a:t>1.46 barn</a:t>
            </a:r>
          </a:p>
        </p:txBody>
      </p:sp>
      <p:sp>
        <p:nvSpPr>
          <p:cNvPr id="17" name="TextBox 16">
            <a:extLst>
              <a:ext uri="{FF2B5EF4-FFF2-40B4-BE49-F238E27FC236}">
                <a16:creationId xmlns:a16="http://schemas.microsoft.com/office/drawing/2014/main" id="{AC663398-01E1-41A4-8206-95BE943C792B}"/>
              </a:ext>
            </a:extLst>
          </p:cNvPr>
          <p:cNvSpPr txBox="1"/>
          <p:nvPr/>
        </p:nvSpPr>
        <p:spPr>
          <a:xfrm>
            <a:off x="6390268" y="3875951"/>
            <a:ext cx="1031051" cy="369332"/>
          </a:xfrm>
          <a:prstGeom prst="rect">
            <a:avLst/>
          </a:prstGeom>
          <a:noFill/>
        </p:spPr>
        <p:txBody>
          <a:bodyPr wrap="none" rtlCol="0">
            <a:spAutoFit/>
          </a:bodyPr>
          <a:lstStyle/>
          <a:p>
            <a:r>
              <a:rPr lang="en-US" dirty="0"/>
              <a:t>7.3 barn</a:t>
            </a:r>
          </a:p>
        </p:txBody>
      </p:sp>
      <p:sp>
        <p:nvSpPr>
          <p:cNvPr id="18" name="TextBox 17">
            <a:extLst>
              <a:ext uri="{FF2B5EF4-FFF2-40B4-BE49-F238E27FC236}">
                <a16:creationId xmlns:a16="http://schemas.microsoft.com/office/drawing/2014/main" id="{7948AEED-BB42-43F4-8EBB-D7E11E356708}"/>
              </a:ext>
            </a:extLst>
          </p:cNvPr>
          <p:cNvSpPr txBox="1"/>
          <p:nvPr/>
        </p:nvSpPr>
        <p:spPr>
          <a:xfrm>
            <a:off x="6390268" y="4810286"/>
            <a:ext cx="1159292" cy="369332"/>
          </a:xfrm>
          <a:prstGeom prst="rect">
            <a:avLst/>
          </a:prstGeom>
          <a:noFill/>
        </p:spPr>
        <p:txBody>
          <a:bodyPr wrap="none" rtlCol="0">
            <a:spAutoFit/>
          </a:bodyPr>
          <a:lstStyle/>
          <a:p>
            <a:r>
              <a:rPr lang="en-US" dirty="0"/>
              <a:t>2.69 barn</a:t>
            </a:r>
          </a:p>
        </p:txBody>
      </p:sp>
    </p:spTree>
    <p:extLst>
      <p:ext uri="{BB962C8B-B14F-4D97-AF65-F5344CB8AC3E}">
        <p14:creationId xmlns:p14="http://schemas.microsoft.com/office/powerpoint/2010/main" val="1231749410"/>
      </p:ext>
    </p:extLst>
  </p:cSld>
  <p:clrMapOvr>
    <a:masterClrMapping/>
  </p:clrMapOvr>
  <p:transition>
    <p:pull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BD1A-01D4-4C35-B8FD-BF09160E559F}"/>
              </a:ext>
            </a:extLst>
          </p:cNvPr>
          <p:cNvSpPr>
            <a:spLocks noGrp="1"/>
          </p:cNvSpPr>
          <p:nvPr>
            <p:ph type="title"/>
          </p:nvPr>
        </p:nvSpPr>
        <p:spPr/>
        <p:txBody>
          <a:bodyPr/>
          <a:lstStyle/>
          <a:p>
            <a:r>
              <a:rPr lang="en-US" dirty="0"/>
              <a:t>NAA work flow</a:t>
            </a:r>
          </a:p>
        </p:txBody>
      </p:sp>
      <p:sp>
        <p:nvSpPr>
          <p:cNvPr id="3" name="Date Placeholder 2">
            <a:extLst>
              <a:ext uri="{FF2B5EF4-FFF2-40B4-BE49-F238E27FC236}">
                <a16:creationId xmlns:a16="http://schemas.microsoft.com/office/drawing/2014/main" id="{39E1F3D8-7100-4DB2-9A70-742B01DCBD5B}"/>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F87EFFAC-F484-43EA-B63B-71B2194B05AB}"/>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EBAFA901-6D2C-485C-9573-17345EB802E2}"/>
              </a:ext>
            </a:extLst>
          </p:cNvPr>
          <p:cNvSpPr>
            <a:spLocks noGrp="1"/>
          </p:cNvSpPr>
          <p:nvPr>
            <p:ph type="sldNum" sz="quarter" idx="12"/>
          </p:nvPr>
        </p:nvSpPr>
        <p:spPr/>
        <p:txBody>
          <a:bodyPr/>
          <a:lstStyle/>
          <a:p>
            <a:pPr>
              <a:defRPr/>
            </a:pPr>
            <a:fld id="{8F831FCA-C7DC-4D33-94BC-0E662C0DA114}" type="slidenum">
              <a:rPr lang="en-US" altLang="en-US" smtClean="0"/>
              <a:pPr>
                <a:defRPr/>
              </a:pPr>
              <a:t>7</a:t>
            </a:fld>
            <a:endParaRPr lang="en-US" altLang="en-US"/>
          </a:p>
        </p:txBody>
      </p:sp>
      <p:sp>
        <p:nvSpPr>
          <p:cNvPr id="6" name="TextBox 5">
            <a:extLst>
              <a:ext uri="{FF2B5EF4-FFF2-40B4-BE49-F238E27FC236}">
                <a16:creationId xmlns:a16="http://schemas.microsoft.com/office/drawing/2014/main" id="{91510C3A-C6E2-4040-A2A2-FAE3CB58429E}"/>
              </a:ext>
            </a:extLst>
          </p:cNvPr>
          <p:cNvSpPr txBox="1"/>
          <p:nvPr/>
        </p:nvSpPr>
        <p:spPr>
          <a:xfrm>
            <a:off x="323748" y="1920479"/>
            <a:ext cx="8421130" cy="2862322"/>
          </a:xfrm>
          <a:prstGeom prst="rect">
            <a:avLst/>
          </a:prstGeom>
          <a:noFill/>
        </p:spPr>
        <p:txBody>
          <a:bodyPr wrap="square" rtlCol="0">
            <a:spAutoFit/>
          </a:bodyPr>
          <a:lstStyle/>
          <a:p>
            <a:r>
              <a:rPr lang="en-US" dirty="0"/>
              <a:t>A typical activation campaign consists of several work phases:</a:t>
            </a:r>
          </a:p>
          <a:p>
            <a:endParaRPr lang="en-US" dirty="0"/>
          </a:p>
          <a:p>
            <a:pPr marL="342900" indent="-342900">
              <a:buFont typeface="+mj-lt"/>
              <a:buAutoNum type="arabicPeriod"/>
            </a:pPr>
            <a:r>
              <a:rPr lang="en-US" dirty="0"/>
              <a:t>Clean sample preparation for activation, package, ship to reactor</a:t>
            </a:r>
            <a:br>
              <a:rPr lang="en-US" dirty="0"/>
            </a:br>
            <a:endParaRPr lang="en-US" dirty="0"/>
          </a:p>
          <a:p>
            <a:pPr marL="342900" indent="-342900">
              <a:buFont typeface="+mj-lt"/>
              <a:buAutoNum type="arabicPeriod"/>
            </a:pPr>
            <a:r>
              <a:rPr lang="en-US" dirty="0"/>
              <a:t>Activate at a research reactor at MIT, ship back to UA</a:t>
            </a:r>
            <a:br>
              <a:rPr lang="en-US" dirty="0"/>
            </a:br>
            <a:endParaRPr lang="en-US" dirty="0"/>
          </a:p>
          <a:p>
            <a:pPr marL="342900" indent="-342900">
              <a:buFont typeface="+mj-lt"/>
              <a:buAutoNum type="arabicPeriod"/>
            </a:pPr>
            <a:r>
              <a:rPr lang="en-US" dirty="0"/>
              <a:t>Unpackage activated samples, count </a:t>
            </a:r>
            <a:r>
              <a:rPr lang="el-GR" dirty="0">
                <a:latin typeface="Times New Roman" panose="02020603050405020304" pitchFamily="18" charset="0"/>
                <a:cs typeface="Times New Roman" panose="02020603050405020304" pitchFamily="18" charset="0"/>
              </a:rPr>
              <a:t>γ</a:t>
            </a:r>
            <a:r>
              <a:rPr lang="en-US" dirty="0"/>
              <a:t>–radiation with Ge detectors</a:t>
            </a:r>
            <a:br>
              <a:rPr lang="en-US" dirty="0"/>
            </a:br>
            <a:endParaRPr lang="en-US" dirty="0"/>
          </a:p>
          <a:p>
            <a:pPr marL="342900" indent="-342900">
              <a:buFont typeface="+mj-lt"/>
              <a:buAutoNum type="arabicPeriod"/>
            </a:pPr>
            <a:r>
              <a:rPr lang="en-US" dirty="0"/>
              <a:t>Interpret data, convert energy and time dependent counting rates into activities and then elemental concentrations</a:t>
            </a:r>
          </a:p>
        </p:txBody>
      </p:sp>
    </p:spTree>
    <p:extLst>
      <p:ext uri="{BB962C8B-B14F-4D97-AF65-F5344CB8AC3E}">
        <p14:creationId xmlns:p14="http://schemas.microsoft.com/office/powerpoint/2010/main" val="2767390135"/>
      </p:ext>
    </p:extLst>
  </p:cSld>
  <p:clrMapOvr>
    <a:masterClrMapping/>
  </p:clrMapOvr>
  <p:transition>
    <p:pull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70C2-ACB4-4197-80AE-4C3F64129B12}"/>
              </a:ext>
            </a:extLst>
          </p:cNvPr>
          <p:cNvSpPr>
            <a:spLocks noGrp="1"/>
          </p:cNvSpPr>
          <p:nvPr>
            <p:ph type="title"/>
          </p:nvPr>
        </p:nvSpPr>
        <p:spPr>
          <a:xfrm>
            <a:off x="1726746" y="3145377"/>
            <a:ext cx="5682343" cy="567247"/>
          </a:xfrm>
        </p:spPr>
        <p:txBody>
          <a:bodyPr/>
          <a:lstStyle/>
          <a:p>
            <a:pPr algn="ctr"/>
            <a:r>
              <a:rPr lang="en-US" dirty="0"/>
              <a:t>Sample preparation and activation</a:t>
            </a:r>
          </a:p>
        </p:txBody>
      </p:sp>
      <p:sp>
        <p:nvSpPr>
          <p:cNvPr id="3" name="Date Placeholder 2">
            <a:extLst>
              <a:ext uri="{FF2B5EF4-FFF2-40B4-BE49-F238E27FC236}">
                <a16:creationId xmlns:a16="http://schemas.microsoft.com/office/drawing/2014/main" id="{652715D1-2AC8-41C3-ABFC-72B5905F0454}"/>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16885BCA-7167-4512-AAEF-7DEF83892154}"/>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1F9F9590-65A5-4638-854A-F47A6A1EDA6A}"/>
              </a:ext>
            </a:extLst>
          </p:cNvPr>
          <p:cNvSpPr>
            <a:spLocks noGrp="1"/>
          </p:cNvSpPr>
          <p:nvPr>
            <p:ph type="sldNum" sz="quarter" idx="12"/>
          </p:nvPr>
        </p:nvSpPr>
        <p:spPr/>
        <p:txBody>
          <a:bodyPr/>
          <a:lstStyle/>
          <a:p>
            <a:pPr>
              <a:defRPr/>
            </a:pPr>
            <a:fld id="{8F831FCA-C7DC-4D33-94BC-0E662C0DA114}" type="slidenum">
              <a:rPr lang="en-US" altLang="en-US" smtClean="0"/>
              <a:pPr>
                <a:defRPr/>
              </a:pPr>
              <a:t>8</a:t>
            </a:fld>
            <a:endParaRPr lang="en-US" altLang="en-US"/>
          </a:p>
        </p:txBody>
      </p:sp>
    </p:spTree>
    <p:extLst>
      <p:ext uri="{BB962C8B-B14F-4D97-AF65-F5344CB8AC3E}">
        <p14:creationId xmlns:p14="http://schemas.microsoft.com/office/powerpoint/2010/main" val="1718700914"/>
      </p:ext>
    </p:extLst>
  </p:cSld>
  <p:clrMapOvr>
    <a:masterClrMapping/>
  </p:clrMapOvr>
  <p:transition>
    <p:pull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17A1259-ACD8-4AE2-81E8-1A864B8C486B}"/>
              </a:ext>
            </a:extLst>
          </p:cNvPr>
          <p:cNvSpPr>
            <a:spLocks noGrp="1"/>
          </p:cNvSpPr>
          <p:nvPr>
            <p:ph type="dt" sz="half" idx="10"/>
          </p:nvPr>
        </p:nvSpPr>
        <p:spPr/>
        <p:txBody>
          <a:bodyPr/>
          <a:lstStyle/>
          <a:p>
            <a:pPr>
              <a:defRPr/>
            </a:pPr>
            <a:r>
              <a:rPr lang="en-US"/>
              <a:t>10/2024</a:t>
            </a:r>
            <a:endParaRPr lang="en-US" altLang="en-US"/>
          </a:p>
        </p:txBody>
      </p:sp>
      <p:sp>
        <p:nvSpPr>
          <p:cNvPr id="4" name="Footer Placeholder 3">
            <a:extLst>
              <a:ext uri="{FF2B5EF4-FFF2-40B4-BE49-F238E27FC236}">
                <a16:creationId xmlns:a16="http://schemas.microsoft.com/office/drawing/2014/main" id="{7447543F-80A9-49E4-8285-ACEC9C4D78CE}"/>
              </a:ext>
            </a:extLst>
          </p:cNvPr>
          <p:cNvSpPr>
            <a:spLocks noGrp="1"/>
          </p:cNvSpPr>
          <p:nvPr>
            <p:ph type="ftr" sz="quarter" idx="11"/>
          </p:nvPr>
        </p:nvSpPr>
        <p:spPr/>
        <p:txBody>
          <a:bodyPr/>
          <a:lstStyle/>
          <a:p>
            <a:pPr>
              <a:defRPr/>
            </a:pPr>
            <a:r>
              <a:rPr lang="en-US" altLang="en-US"/>
              <a:t>LRT 2024</a:t>
            </a:r>
          </a:p>
        </p:txBody>
      </p:sp>
      <p:sp>
        <p:nvSpPr>
          <p:cNvPr id="5" name="Slide Number Placeholder 4">
            <a:extLst>
              <a:ext uri="{FF2B5EF4-FFF2-40B4-BE49-F238E27FC236}">
                <a16:creationId xmlns:a16="http://schemas.microsoft.com/office/drawing/2014/main" id="{0993E604-E747-446B-A540-60D207B7CB6E}"/>
              </a:ext>
            </a:extLst>
          </p:cNvPr>
          <p:cNvSpPr>
            <a:spLocks noGrp="1"/>
          </p:cNvSpPr>
          <p:nvPr>
            <p:ph type="sldNum" sz="quarter" idx="12"/>
          </p:nvPr>
        </p:nvSpPr>
        <p:spPr/>
        <p:txBody>
          <a:bodyPr/>
          <a:lstStyle/>
          <a:p>
            <a:pPr>
              <a:defRPr/>
            </a:pPr>
            <a:fld id="{8F831FCA-C7DC-4D33-94BC-0E662C0DA114}" type="slidenum">
              <a:rPr lang="en-US" altLang="en-US" smtClean="0"/>
              <a:pPr>
                <a:defRPr/>
              </a:pPr>
              <a:t>9</a:t>
            </a:fld>
            <a:endParaRPr lang="en-US" altLang="en-US"/>
          </a:p>
        </p:txBody>
      </p:sp>
      <p:pic>
        <p:nvPicPr>
          <p:cNvPr id="6" name="Picture 5">
            <a:extLst>
              <a:ext uri="{FF2B5EF4-FFF2-40B4-BE49-F238E27FC236}">
                <a16:creationId xmlns:a16="http://schemas.microsoft.com/office/drawing/2014/main" id="{2FD0AD5B-B24C-4B26-B534-8E82159A26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1555595"/>
            <a:ext cx="4995746" cy="3746810"/>
          </a:xfrm>
          <a:prstGeom prst="rect">
            <a:avLst/>
          </a:prstGeom>
        </p:spPr>
      </p:pic>
      <p:sp>
        <p:nvSpPr>
          <p:cNvPr id="7" name="TextBox 6">
            <a:extLst>
              <a:ext uri="{FF2B5EF4-FFF2-40B4-BE49-F238E27FC236}">
                <a16:creationId xmlns:a16="http://schemas.microsoft.com/office/drawing/2014/main" id="{6A287DEE-E70C-4115-B533-E30A84461DB9}"/>
              </a:ext>
            </a:extLst>
          </p:cNvPr>
          <p:cNvSpPr txBox="1"/>
          <p:nvPr/>
        </p:nvSpPr>
        <p:spPr>
          <a:xfrm>
            <a:off x="5565861" y="1166842"/>
            <a:ext cx="3487544" cy="4524315"/>
          </a:xfrm>
          <a:prstGeom prst="rect">
            <a:avLst/>
          </a:prstGeom>
          <a:noFill/>
        </p:spPr>
        <p:txBody>
          <a:bodyPr wrap="square" rtlCol="0">
            <a:spAutoFit/>
          </a:bodyPr>
          <a:lstStyle/>
          <a:p>
            <a:r>
              <a:rPr lang="en-US" dirty="0"/>
              <a:t>Small, 2-3 g </a:t>
            </a:r>
            <a:r>
              <a:rPr lang="en-US" dirty="0">
                <a:solidFill>
                  <a:srgbClr val="0000FF"/>
                </a:solidFill>
              </a:rPr>
              <a:t>(both a benefit and a problem)</a:t>
            </a:r>
            <a:r>
              <a:rPr lang="en-US" dirty="0"/>
              <a:t>, samples are surface cleaned with organic solvents, radio-clean acids (etched or leached), rinsed, dried and then packaged in small cleaned PE bottles. These bottles limit the duration of the activation as they disintegrate. We have done long activations with quartz containers.</a:t>
            </a:r>
          </a:p>
          <a:p>
            <a:endParaRPr lang="en-US" dirty="0"/>
          </a:p>
          <a:p>
            <a:r>
              <a:rPr lang="en-US" dirty="0"/>
              <a:t>We have a class 500 soft-wall clean room for this work.</a:t>
            </a:r>
          </a:p>
          <a:p>
            <a:endParaRPr lang="en-US" dirty="0"/>
          </a:p>
          <a:p>
            <a:r>
              <a:rPr lang="en-US" dirty="0"/>
              <a:t>Ship to the reactor</a:t>
            </a:r>
          </a:p>
        </p:txBody>
      </p:sp>
    </p:spTree>
    <p:extLst>
      <p:ext uri="{BB962C8B-B14F-4D97-AF65-F5344CB8AC3E}">
        <p14:creationId xmlns:p14="http://schemas.microsoft.com/office/powerpoint/2010/main" val="3967281492"/>
      </p:ext>
    </p:extLst>
  </p:cSld>
  <p:clrMapOvr>
    <a:masterClrMapping/>
  </p:clrMapOvr>
  <p:transition>
    <p:pull dir="ld"/>
  </p:transition>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25020</TotalTime>
  <Words>2951</Words>
  <Application>Microsoft Office PowerPoint</Application>
  <PresentationFormat>On-screen Show (4:3)</PresentationFormat>
  <Paragraphs>479</Paragraphs>
  <Slides>40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Cambria Math</vt:lpstr>
      <vt:lpstr>Courier New</vt:lpstr>
      <vt:lpstr>Garamond</vt:lpstr>
      <vt:lpstr>Times New Roman</vt:lpstr>
      <vt:lpstr>Wingdings</vt:lpstr>
      <vt:lpstr>Edge</vt:lpstr>
      <vt:lpstr>Measurement of trace radioactivity with Neutron Activation Analysis</vt:lpstr>
      <vt:lpstr>The problem</vt:lpstr>
      <vt:lpstr>The problem</vt:lpstr>
      <vt:lpstr>Atom counting via NAA</vt:lpstr>
      <vt:lpstr>Atom counting via NAA</vt:lpstr>
      <vt:lpstr>NAA basics</vt:lpstr>
      <vt:lpstr>NAA work flow</vt:lpstr>
      <vt:lpstr>Sample preparation and activation</vt:lpstr>
      <vt:lpstr>PowerPoint Presentation</vt:lpstr>
      <vt:lpstr>Activation</vt:lpstr>
      <vt:lpstr>PowerPoint Presentation</vt:lpstr>
      <vt:lpstr>Reactor neutron spectra</vt:lpstr>
      <vt:lpstr>Neutron flux determination</vt:lpstr>
      <vt:lpstr>Sample recovery and counting</vt:lpstr>
      <vt:lpstr>Sample recovery</vt:lpstr>
      <vt:lpstr>γ-counting</vt:lpstr>
      <vt:lpstr>Example: activated Kapton (UA374, 2020)</vt:lpstr>
      <vt:lpstr>NAA versatility, materials assayed at UA</vt:lpstr>
      <vt:lpstr>How to do better?</vt:lpstr>
      <vt:lpstr>Enhanced sensitivity through γ-γ-coincidences</vt:lpstr>
      <vt:lpstr>Enhanced sensitivity through γ-γ-coincidences</vt:lpstr>
      <vt:lpstr>Enhanced sensitivity through γ-γ-coincidences</vt:lpstr>
      <vt:lpstr>Enhanced sensitivity through γ-γ-coincidences</vt:lpstr>
      <vt:lpstr>Enhanced sensitivity through γ-γ-coincidences</vt:lpstr>
      <vt:lpstr>Enhanced sensitivity through γ-γ-coincidences</vt:lpstr>
      <vt:lpstr>Enhanced sensitivity through γ-γ-coincidences</vt:lpstr>
      <vt:lpstr>Conclusion</vt:lpstr>
      <vt:lpstr>Appendix</vt:lpstr>
      <vt:lpstr>The problem</vt:lpstr>
      <vt:lpstr>NAA basics</vt:lpstr>
      <vt:lpstr>Math notes</vt:lpstr>
      <vt:lpstr>Math notes</vt:lpstr>
      <vt:lpstr>Math notes</vt:lpstr>
      <vt:lpstr>Rate estimation via average cross sections</vt:lpstr>
      <vt:lpstr>Rate estimation via average cross sections</vt:lpstr>
      <vt:lpstr>232Th and 238U radiative n-capture cross sections</vt:lpstr>
      <vt:lpstr>Neutron flux determination</vt:lpstr>
      <vt:lpstr>Conversion of activities into element concentrations</vt:lpstr>
      <vt:lpstr>Elemental analysis without neutron flux fit</vt:lpstr>
      <vt:lpstr>Enhanced sensitivity through γ-γ-coincidences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of trace radioactivity with Neutron Activation Analysis</dc:title>
  <dc:creator>Andreas Piepke</dc:creator>
  <cp:lastModifiedBy>Andreas Piepke</cp:lastModifiedBy>
  <cp:revision>229</cp:revision>
  <dcterms:created xsi:type="dcterms:W3CDTF">2024-08-28T19:54:17Z</dcterms:created>
  <dcterms:modified xsi:type="dcterms:W3CDTF">2024-09-27T13:57:28Z</dcterms:modified>
</cp:coreProperties>
</file>