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9" r:id="rId2"/>
    <p:sldId id="260" r:id="rId3"/>
    <p:sldId id="262" r:id="rId4"/>
    <p:sldId id="265" r:id="rId5"/>
    <p:sldId id="270" r:id="rId6"/>
    <p:sldId id="271" r:id="rId7"/>
    <p:sldId id="369" r:id="rId8"/>
    <p:sldId id="274" r:id="rId9"/>
    <p:sldId id="275" r:id="rId10"/>
    <p:sldId id="276" r:id="rId11"/>
    <p:sldId id="277" r:id="rId12"/>
    <p:sldId id="278" r:id="rId13"/>
    <p:sldId id="281" r:id="rId14"/>
    <p:sldId id="283" r:id="rId15"/>
    <p:sldId id="352" r:id="rId16"/>
    <p:sldId id="367" r:id="rId17"/>
    <p:sldId id="358" r:id="rId18"/>
    <p:sldId id="368" r:id="rId19"/>
    <p:sldId id="371" r:id="rId20"/>
    <p:sldId id="372" r:id="rId21"/>
    <p:sldId id="256" r:id="rId22"/>
    <p:sldId id="3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80"/>
    <a:srgbClr val="FFFFCC"/>
    <a:srgbClr val="CC00FF"/>
    <a:srgbClr val="339933"/>
    <a:srgbClr val="3399FF"/>
    <a:srgbClr val="CCFFCC"/>
    <a:srgbClr val="4472C4"/>
    <a:srgbClr val="FF66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441" autoAdjust="0"/>
  </p:normalViewPr>
  <p:slideViewPr>
    <p:cSldViewPr snapToGrid="0" showGuides="1">
      <p:cViewPr>
        <p:scale>
          <a:sx n="74" d="100"/>
          <a:sy n="74" d="100"/>
        </p:scale>
        <p:origin x="-114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Seminaire%20Bruyeres\Tableau%20materiaux%20These%20Raymon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 err="1"/>
              <a:t>Correlation</a:t>
            </a:r>
            <a:r>
              <a:rPr lang="fr-FR" baseline="0" dirty="0"/>
              <a:t> Factor </a:t>
            </a:r>
            <a:r>
              <a:rPr lang="fr-FR" baseline="0" dirty="0" err="1"/>
              <a:t>Adsoption</a:t>
            </a:r>
            <a:r>
              <a:rPr lang="fr-FR" baseline="0" dirty="0"/>
              <a:t> </a:t>
            </a:r>
            <a:r>
              <a:rPr lang="fr-FR" baseline="0" dirty="0" err="1"/>
              <a:t>v.s</a:t>
            </a:r>
            <a:r>
              <a:rPr lang="fr-FR" baseline="0" dirty="0"/>
              <a:t>. </a:t>
            </a:r>
            <a:r>
              <a:rPr lang="fr-FR" baseline="0" dirty="0" err="1"/>
              <a:t>porosite</a:t>
            </a:r>
            <a:endParaRPr lang="fr-FR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3072435956274068E-2"/>
          <c:y val="0.20567575508010527"/>
          <c:w val="0.85401154185792116"/>
          <c:h val="0.61680744941791321"/>
        </c:manualLayout>
      </c:layout>
      <c:areaChart>
        <c:grouping val="stacked"/>
        <c:varyColors val="0"/>
        <c:ser>
          <c:idx val="0"/>
          <c:order val="0"/>
          <c:tx>
            <c:strRef>
              <c:f>correl!$W$49</c:f>
              <c:strCache>
                <c:ptCount val="1"/>
                <c:pt idx="0">
                  <c:v>K +20 C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cat>
            <c:strRef>
              <c:f>correl!$V$50:$V$57</c:f>
              <c:strCache>
                <c:ptCount val="8"/>
                <c:pt idx="0">
                  <c:v>0</c:v>
                </c:pt>
                <c:pt idx="1">
                  <c:v>V&lt;0.5 nm</c:v>
                </c:pt>
                <c:pt idx="2">
                  <c:v>V0.5-0.7 nm </c:v>
                </c:pt>
                <c:pt idx="3">
                  <c:v>V0.7-0.9 nm </c:v>
                </c:pt>
                <c:pt idx="4">
                  <c:v>V0.9-1.2 nm </c:v>
                </c:pt>
                <c:pt idx="5">
                  <c:v>V1.2-1.6 nm </c:v>
                </c:pt>
                <c:pt idx="6">
                  <c:v>V1.6-2 nm</c:v>
                </c:pt>
                <c:pt idx="7">
                  <c:v>V&lt;2 nm</c:v>
                </c:pt>
              </c:strCache>
            </c:strRef>
          </c:cat>
          <c:val>
            <c:numRef>
              <c:f>correl!$W$50:$W$57</c:f>
              <c:numCache>
                <c:formatCode>General</c:formatCode>
                <c:ptCount val="8"/>
                <c:pt idx="0">
                  <c:v>0</c:v>
                </c:pt>
                <c:pt idx="1">
                  <c:v>0.52071066076913919</c:v>
                </c:pt>
                <c:pt idx="2">
                  <c:v>0.63440944107526565</c:v>
                </c:pt>
                <c:pt idx="3">
                  <c:v>0.62328751732854282</c:v>
                </c:pt>
                <c:pt idx="4">
                  <c:v>-0.65135398160420821</c:v>
                </c:pt>
                <c:pt idx="5">
                  <c:v>-0.48389986495589876</c:v>
                </c:pt>
                <c:pt idx="6">
                  <c:v>-0.48050726910738939</c:v>
                </c:pt>
                <c:pt idx="7">
                  <c:v>-0.32303925049915877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19-4C89-B429-E349D57C9D2E}"/>
            </c:ext>
          </c:extLst>
        </c:ser>
        <c:ser>
          <c:idx val="1"/>
          <c:order val="1"/>
          <c:tx>
            <c:strRef>
              <c:f>correl!$X$49</c:f>
              <c:strCache>
                <c:ptCount val="1"/>
                <c:pt idx="0">
                  <c:v>K 0 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correl!$V$50:$V$57</c:f>
              <c:strCache>
                <c:ptCount val="8"/>
                <c:pt idx="0">
                  <c:v>0</c:v>
                </c:pt>
                <c:pt idx="1">
                  <c:v>V&lt;0.5 nm</c:v>
                </c:pt>
                <c:pt idx="2">
                  <c:v>V0.5-0.7 nm </c:v>
                </c:pt>
                <c:pt idx="3">
                  <c:v>V0.7-0.9 nm </c:v>
                </c:pt>
                <c:pt idx="4">
                  <c:v>V0.9-1.2 nm </c:v>
                </c:pt>
                <c:pt idx="5">
                  <c:v>V1.2-1.6 nm </c:v>
                </c:pt>
                <c:pt idx="6">
                  <c:v>V1.6-2 nm</c:v>
                </c:pt>
                <c:pt idx="7">
                  <c:v>V&lt;2 nm</c:v>
                </c:pt>
              </c:strCache>
            </c:strRef>
          </c:cat>
          <c:val>
            <c:numRef>
              <c:f>correl!$X$50:$X$57</c:f>
              <c:numCache>
                <c:formatCode>General</c:formatCode>
                <c:ptCount val="8"/>
                <c:pt idx="0">
                  <c:v>0</c:v>
                </c:pt>
                <c:pt idx="1">
                  <c:v>0.14103193519466428</c:v>
                </c:pt>
                <c:pt idx="2">
                  <c:v>0.59142926630961934</c:v>
                </c:pt>
                <c:pt idx="3">
                  <c:v>4.2758908578173487E-2</c:v>
                </c:pt>
                <c:pt idx="4">
                  <c:v>-0.33842029594414824</c:v>
                </c:pt>
                <c:pt idx="5">
                  <c:v>-0.50215325060264127</c:v>
                </c:pt>
                <c:pt idx="6">
                  <c:v>-0.30707195298527101</c:v>
                </c:pt>
                <c:pt idx="7">
                  <c:v>-0.11592485981686475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919-4C89-B429-E349D57C9D2E}"/>
            </c:ext>
          </c:extLst>
        </c:ser>
        <c:ser>
          <c:idx val="2"/>
          <c:order val="2"/>
          <c:tx>
            <c:strRef>
              <c:f>correl!$Y$49</c:f>
              <c:strCache>
                <c:ptCount val="1"/>
                <c:pt idx="0">
                  <c:v>K-30 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correl!$V$50:$V$57</c:f>
              <c:strCache>
                <c:ptCount val="8"/>
                <c:pt idx="0">
                  <c:v>0</c:v>
                </c:pt>
                <c:pt idx="1">
                  <c:v>V&lt;0.5 nm</c:v>
                </c:pt>
                <c:pt idx="2">
                  <c:v>V0.5-0.7 nm </c:v>
                </c:pt>
                <c:pt idx="3">
                  <c:v>V0.7-0.9 nm </c:v>
                </c:pt>
                <c:pt idx="4">
                  <c:v>V0.9-1.2 nm </c:v>
                </c:pt>
                <c:pt idx="5">
                  <c:v>V1.2-1.6 nm </c:v>
                </c:pt>
                <c:pt idx="6">
                  <c:v>V1.6-2 nm</c:v>
                </c:pt>
                <c:pt idx="7">
                  <c:v>V&lt;2 nm</c:v>
                </c:pt>
              </c:strCache>
            </c:strRef>
          </c:cat>
          <c:val>
            <c:numRef>
              <c:f>correl!$Y$50:$Y$57</c:f>
              <c:numCache>
                <c:formatCode>General</c:formatCode>
                <c:ptCount val="8"/>
                <c:pt idx="0">
                  <c:v>0</c:v>
                </c:pt>
                <c:pt idx="1">
                  <c:v>0.40850451823454592</c:v>
                </c:pt>
                <c:pt idx="2">
                  <c:v>0.49058284703539545</c:v>
                </c:pt>
                <c:pt idx="3">
                  <c:v>1.124815362978201E-2</c:v>
                </c:pt>
                <c:pt idx="4">
                  <c:v>-0.28665692031949969</c:v>
                </c:pt>
                <c:pt idx="5">
                  <c:v>-0.45601239785533759</c:v>
                </c:pt>
                <c:pt idx="6">
                  <c:v>-0.29273952932187153</c:v>
                </c:pt>
                <c:pt idx="7">
                  <c:v>-0.18132804364992947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919-4C89-B429-E349D57C9D2E}"/>
            </c:ext>
          </c:extLst>
        </c:ser>
        <c:ser>
          <c:idx val="3"/>
          <c:order val="3"/>
          <c:tx>
            <c:strRef>
              <c:f>correl!$Z$49</c:f>
              <c:strCache>
                <c:ptCount val="1"/>
                <c:pt idx="0">
                  <c:v>K-50 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correl!$V$50:$V$57</c:f>
              <c:strCache>
                <c:ptCount val="8"/>
                <c:pt idx="0">
                  <c:v>0</c:v>
                </c:pt>
                <c:pt idx="1">
                  <c:v>V&lt;0.5 nm</c:v>
                </c:pt>
                <c:pt idx="2">
                  <c:v>V0.5-0.7 nm </c:v>
                </c:pt>
                <c:pt idx="3">
                  <c:v>V0.7-0.9 nm </c:v>
                </c:pt>
                <c:pt idx="4">
                  <c:v>V0.9-1.2 nm </c:v>
                </c:pt>
                <c:pt idx="5">
                  <c:v>V1.2-1.6 nm </c:v>
                </c:pt>
                <c:pt idx="6">
                  <c:v>V1.6-2 nm</c:v>
                </c:pt>
                <c:pt idx="7">
                  <c:v>V&lt;2 nm</c:v>
                </c:pt>
              </c:strCache>
            </c:strRef>
          </c:cat>
          <c:val>
            <c:numRef>
              <c:f>correl!$Z$50:$Z$57</c:f>
              <c:numCache>
                <c:formatCode>General</c:formatCode>
                <c:ptCount val="8"/>
                <c:pt idx="0">
                  <c:v>0</c:v>
                </c:pt>
                <c:pt idx="1">
                  <c:v>0.10847943136415589</c:v>
                </c:pt>
                <c:pt idx="2">
                  <c:v>0.69180057052325794</c:v>
                </c:pt>
                <c:pt idx="3">
                  <c:v>0.16748262141813131</c:v>
                </c:pt>
                <c:pt idx="4">
                  <c:v>-0.62133208868264245</c:v>
                </c:pt>
                <c:pt idx="5">
                  <c:v>-0.55989764597955061</c:v>
                </c:pt>
                <c:pt idx="6">
                  <c:v>-0.56217465640211906</c:v>
                </c:pt>
                <c:pt idx="7">
                  <c:v>-0.12336210854450638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919-4C89-B429-E349D57C9D2E}"/>
            </c:ext>
          </c:extLst>
        </c:ser>
        <c:ser>
          <c:idx val="4"/>
          <c:order val="4"/>
          <c:tx>
            <c:strRef>
              <c:f>correl!$AA$49</c:f>
              <c:strCache>
                <c:ptCount val="1"/>
                <c:pt idx="0">
                  <c:v>K_0  Arrhen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correl!$V$50:$V$57</c:f>
              <c:strCache>
                <c:ptCount val="8"/>
                <c:pt idx="0">
                  <c:v>0</c:v>
                </c:pt>
                <c:pt idx="1">
                  <c:v>V&lt;0.5 nm</c:v>
                </c:pt>
                <c:pt idx="2">
                  <c:v>V0.5-0.7 nm </c:v>
                </c:pt>
                <c:pt idx="3">
                  <c:v>V0.7-0.9 nm </c:v>
                </c:pt>
                <c:pt idx="4">
                  <c:v>V0.9-1.2 nm </c:v>
                </c:pt>
                <c:pt idx="5">
                  <c:v>V1.2-1.6 nm </c:v>
                </c:pt>
                <c:pt idx="6">
                  <c:v>V1.6-2 nm</c:v>
                </c:pt>
                <c:pt idx="7">
                  <c:v>V&lt;2 nm</c:v>
                </c:pt>
              </c:strCache>
            </c:strRef>
          </c:cat>
          <c:val>
            <c:numRef>
              <c:f>correl!$AA$50:$AA$57</c:f>
              <c:numCache>
                <c:formatCode>General</c:formatCode>
                <c:ptCount val="8"/>
                <c:pt idx="0">
                  <c:v>0</c:v>
                </c:pt>
                <c:pt idx="1">
                  <c:v>0.61023836068828552</c:v>
                </c:pt>
                <c:pt idx="2">
                  <c:v>9.563721892962726E-2</c:v>
                </c:pt>
                <c:pt idx="3">
                  <c:v>-0.26120402976291662</c:v>
                </c:pt>
                <c:pt idx="4">
                  <c:v>9.5442497098210941E-2</c:v>
                </c:pt>
                <c:pt idx="5">
                  <c:v>-0.47321366881286009</c:v>
                </c:pt>
                <c:pt idx="6">
                  <c:v>3.429709822236305E-2</c:v>
                </c:pt>
                <c:pt idx="7">
                  <c:v>-0.43513575498391066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919-4C89-B429-E349D57C9D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055488"/>
        <c:axId val="37061376"/>
      </c:areaChart>
      <c:catAx>
        <c:axId val="37055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7061376"/>
        <c:crosses val="autoZero"/>
        <c:auto val="1"/>
        <c:lblAlgn val="ctr"/>
        <c:lblOffset val="100"/>
        <c:noMultiLvlLbl val="0"/>
      </c:catAx>
      <c:valAx>
        <c:axId val="37061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70554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solidFill>
        <a:srgbClr val="002060"/>
      </a:solidFill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8BC7B-9CF7-42F2-A4DC-E934FC2D9131}" type="datetimeFigureOut">
              <a:rPr lang="fr-FR" smtClean="0"/>
              <a:t>03/10/2024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785AF-7AE7-4699-A350-2DF8447F00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3470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6A9BBBD-3EBC-4CDE-B06E-3E8A962950B4}" type="slidenum">
              <a:rPr lang="fr-FR" altLang="fr-FR" sz="1400" smtClean="0">
                <a:ea typeface="Noto Sans CJK SC Regular"/>
                <a:cs typeface="Noto Sans CJK SC Regular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fr-FR" altLang="fr-FR" sz="1400" dirty="0">
              <a:ea typeface="Noto Sans CJK SC Regular"/>
              <a:cs typeface="Noto Sans CJK SC Regular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114076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415D336-CCF8-4C8C-BB04-674C9D2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B66083A8-EFC4-429D-992F-C54CFC11D0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2C86BAB-ECEB-4014-9E3C-2A8CB093B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031F-FDF3-4239-9CAC-2BB3031B9115}" type="datetimeFigureOut">
              <a:rPr lang="fr-FR" smtClean="0"/>
              <a:t>03/10/2024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E289D9D-7045-45BA-A927-C82C26910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E7F3837-5DB6-4649-A8F1-6C1AA9F7C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098-2A46-4F46-9DF8-072C4BAA89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8594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5FD809E-C925-465F-818B-F3A0DC5F6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4A8E94E0-54AA-44EB-91FB-3A522E27F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676FAD7-B79D-44C0-8892-42977B396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031F-FDF3-4239-9CAC-2BB3031B9115}" type="datetimeFigureOut">
              <a:rPr lang="fr-FR" smtClean="0"/>
              <a:t>03/10/2024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59C1C44-65E2-45A4-9EED-51555CB5A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3321F7B-242E-4DBC-AD85-3A96760E7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098-2A46-4F46-9DF8-072C4BAA89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3609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25028CD7-7D53-4F28-A366-D42A13E9AF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082BFF9B-560C-4C2C-9147-751366E2A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64D89B7-DE1A-443C-8605-9EE714B93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031F-FDF3-4239-9CAC-2BB3031B9115}" type="datetimeFigureOut">
              <a:rPr lang="fr-FR" smtClean="0"/>
              <a:t>03/10/2024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516C5C7-0D27-4732-A768-BCBAEAF6F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67BF80F-6C4D-4F22-964A-EA89A9D04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098-2A46-4F46-9DF8-072C4BAA89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092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130426"/>
            <a:ext cx="10356851" cy="1465263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01/10/2018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0052E-E0DA-413A-B1D7-4F5497475F2B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4454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421A399-AB05-4B7C-9EA4-84C2EFD99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F1E78A5-9298-499F-B628-DDD099D92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C73DBC8-1834-4B93-B04D-42AD19ABE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031F-FDF3-4239-9CAC-2BB3031B9115}" type="datetimeFigureOut">
              <a:rPr lang="fr-FR" smtClean="0"/>
              <a:t>03/10/2024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A7126C9-1C1B-4C69-812A-1028C102C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61726B2-EE4D-4E68-87C4-75C053379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098-2A46-4F46-9DF8-072C4BAA89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993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B810A44-5BFB-4DFF-8DCE-2370A3689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B0CBEF14-5DED-4AD5-BC24-1B6C4F2A4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729FF20-7FBF-43D2-95EC-810E1C212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031F-FDF3-4239-9CAC-2BB3031B9115}" type="datetimeFigureOut">
              <a:rPr lang="fr-FR" smtClean="0"/>
              <a:t>03/10/2024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5AF1780-AAA1-4BF2-93F6-23156A872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150FF54-FB40-4693-8C37-F0F65C3CE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098-2A46-4F46-9DF8-072C4BAA89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1966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4A38BED-2D35-433F-95BC-CB49531E8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CC4016C-9A17-40FF-841E-5BD070F5A0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6DF92422-7431-46DF-998D-441C1601A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A635A77A-BC1F-4224-9A82-E0C560247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031F-FDF3-4239-9CAC-2BB3031B9115}" type="datetimeFigureOut">
              <a:rPr lang="fr-FR" smtClean="0"/>
              <a:t>03/10/2024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1946F35C-FE19-47E8-96EC-AE2C5A1B6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7C579BF3-E962-42D1-830F-B81EA3225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098-2A46-4F46-9DF8-072C4BAA89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40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8831515-C75D-4C97-89F2-0A9F14332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B29DED98-E9B8-4690-91FC-15C9EB0D3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0B88BE16-61F2-406F-80D3-3C8BFCEEB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3D1036FF-533D-41F1-8E66-CB98C64C3E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07293EC0-017F-47DA-8D5A-B431716EE8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F1497154-6AC7-4FC3-AA55-C0648969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031F-FDF3-4239-9CAC-2BB3031B9115}" type="datetimeFigureOut">
              <a:rPr lang="fr-FR" smtClean="0"/>
              <a:t>03/10/2024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E4BFB0B3-EDF4-4A90-878C-ED71D19C6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3ED2B3D6-8E69-48B9-BCD6-F739FF2B6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098-2A46-4F46-9DF8-072C4BAA89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58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FBE1DFC-939F-4177-81E6-857D32908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40AEFD6B-F5E8-47FF-A87E-AE1A5106E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031F-FDF3-4239-9CAC-2BB3031B9115}" type="datetimeFigureOut">
              <a:rPr lang="fr-FR" smtClean="0"/>
              <a:t>03/10/2024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1D6CA852-4B11-4ED7-B019-C121F6578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CABF260E-2BB6-44D8-91A6-EDD8D9791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098-2A46-4F46-9DF8-072C4BAA89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431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E3DF03FB-CB56-4FD4-93E4-261F1E6F6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031F-FDF3-4239-9CAC-2BB3031B9115}" type="datetimeFigureOut">
              <a:rPr lang="fr-FR" smtClean="0"/>
              <a:t>03/10/2024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B98248A8-3875-405A-9065-A236F4A7D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F926ABE4-B5B5-48A7-8913-9462B4C51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098-2A46-4F46-9DF8-072C4BAA89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23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7DD6C44-A348-4CE8-9F3B-905B3F0A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9781E2E-5F93-4C90-9BC9-DD83B179B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90697876-2201-401D-B8A6-C02569542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F4F13F17-936E-4516-B8F4-9C642A190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031F-FDF3-4239-9CAC-2BB3031B9115}" type="datetimeFigureOut">
              <a:rPr lang="fr-FR" smtClean="0"/>
              <a:t>03/10/2024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6C8CDBC4-BD67-41CC-A4A1-71F788CF7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DAAFE341-B91B-4B86-A30E-FF7743A73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098-2A46-4F46-9DF8-072C4BAA89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803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76A76E8-2F21-4981-9AB1-FD08D350F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1DB2FDE7-AEF1-4F69-9557-4E7024030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8DBD0A84-5A05-4FF1-8FBF-89A7EBAB27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3713B51A-EC25-4DBA-BC0D-FA84B55BA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031F-FDF3-4239-9CAC-2BB3031B9115}" type="datetimeFigureOut">
              <a:rPr lang="fr-FR" smtClean="0"/>
              <a:t>03/10/2024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62E220C-70B9-44B1-911F-356085B3D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21FF2231-0E83-41D7-BC92-FF9985849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098-2A46-4F46-9DF8-072C4BAA89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9447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FB4D7ACB-6A84-406C-9186-D3FED958D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535F4C50-55AF-4011-8506-ED38C5F65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C26E06F-DB8F-42E5-9626-D50E0A36A5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D031F-FDF3-4239-9CAC-2BB3031B9115}" type="datetimeFigureOut">
              <a:rPr lang="fr-FR" smtClean="0"/>
              <a:t>03/10/2024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B530F53-B375-4CED-833F-90FE76F511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231ECE1-9542-4B26-AC85-B19816A4D6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8F098-2A46-4F46-9DF8-072C4BAA89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301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fif"/><Relationship Id="rId7" Type="http://schemas.openxmlformats.org/officeDocument/2006/relationships/image" Target="../media/image25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5ACDF27-DC78-4AAD-B9B6-95367AE49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7" y="1281364"/>
            <a:ext cx="11085159" cy="154314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Study and development of new radon adsorbents </a:t>
            </a:r>
            <a:br>
              <a:rPr lang="en-US" sz="3200" b="1" dirty="0">
                <a:solidFill>
                  <a:srgbClr val="0000FF"/>
                </a:solidFill>
              </a:rPr>
            </a:br>
            <a:r>
              <a:rPr lang="en-US" sz="3200" b="1" dirty="0">
                <a:solidFill>
                  <a:srgbClr val="0000FF"/>
                </a:solidFill>
              </a:rPr>
              <a:t>The IRENE project</a:t>
            </a:r>
            <a:endParaRPr lang="fr-FR" sz="3200" b="1" dirty="0">
              <a:solidFill>
                <a:srgbClr val="0000FF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446D9E52-C181-40DB-944F-796DD5B6D69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89660" y="231792"/>
            <a:ext cx="1073310" cy="1285380"/>
          </a:xfrm>
          <a:prstGeom prst="rect">
            <a:avLst/>
          </a:prstGeom>
          <a:ln>
            <a:noFill/>
          </a:ln>
        </p:spPr>
      </p:pic>
      <p:pic>
        <p:nvPicPr>
          <p:cNvPr id="5" name="Image 6">
            <a:extLst>
              <a:ext uri="{FF2B5EF4-FFF2-40B4-BE49-F238E27FC236}">
                <a16:creationId xmlns:a16="http://schemas.microsoft.com/office/drawing/2014/main" xmlns="" id="{5E0A355F-4E70-43D6-835B-C9B2D3EB1010}"/>
              </a:ext>
            </a:extLst>
          </p:cNvPr>
          <p:cNvPicPr/>
          <p:nvPr/>
        </p:nvPicPr>
        <p:blipFill>
          <a:blip r:embed="rId3"/>
          <a:srcRect l="7246" t="13915"/>
          <a:stretch/>
        </p:blipFill>
        <p:spPr>
          <a:xfrm>
            <a:off x="589660" y="5528192"/>
            <a:ext cx="1732320" cy="1048320"/>
          </a:xfrm>
          <a:prstGeom prst="rect">
            <a:avLst/>
          </a:prstGeom>
          <a:ln>
            <a:noFill/>
          </a:ln>
        </p:spPr>
      </p:pic>
      <p:pic>
        <p:nvPicPr>
          <p:cNvPr id="6" name="Image 7">
            <a:extLst>
              <a:ext uri="{FF2B5EF4-FFF2-40B4-BE49-F238E27FC236}">
                <a16:creationId xmlns:a16="http://schemas.microsoft.com/office/drawing/2014/main" xmlns="" id="{1D0DFAEC-991D-4E71-95C3-EAFCC081E0AC}"/>
              </a:ext>
            </a:extLst>
          </p:cNvPr>
          <p:cNvPicPr/>
          <p:nvPr/>
        </p:nvPicPr>
        <p:blipFill>
          <a:blip r:embed="rId4"/>
          <a:srcRect b="19168"/>
          <a:stretch/>
        </p:blipFill>
        <p:spPr>
          <a:xfrm>
            <a:off x="9378258" y="5877047"/>
            <a:ext cx="2174040" cy="619560"/>
          </a:xfrm>
          <a:prstGeom prst="rect">
            <a:avLst/>
          </a:prstGeom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2E893DB3-15FC-41CD-A4E5-D681BA2BCDA3}"/>
              </a:ext>
            </a:extLst>
          </p:cNvPr>
          <p:cNvSpPr txBox="1"/>
          <p:nvPr/>
        </p:nvSpPr>
        <p:spPr>
          <a:xfrm>
            <a:off x="4716901" y="4260275"/>
            <a:ext cx="2758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/>
              <a:t> </a:t>
            </a:r>
            <a:r>
              <a:rPr lang="fr-FR" sz="2000" i="1" dirty="0"/>
              <a:t>Krakow  3 </a:t>
            </a:r>
            <a:r>
              <a:rPr lang="fr-FR" sz="2000" i="1" dirty="0" err="1"/>
              <a:t>october</a:t>
            </a:r>
            <a:r>
              <a:rPr lang="fr-FR" sz="2000" i="1" dirty="0"/>
              <a:t>  2024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461C7F84-F2F5-4B4F-8BA1-6A18DC25E10B}"/>
              </a:ext>
            </a:extLst>
          </p:cNvPr>
          <p:cNvSpPr txBox="1"/>
          <p:nvPr/>
        </p:nvSpPr>
        <p:spPr>
          <a:xfrm>
            <a:off x="4619666" y="3382281"/>
            <a:ext cx="295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>
                <a:solidFill>
                  <a:srgbClr val="C00000"/>
                </a:solidFill>
              </a:rPr>
              <a:t>José </a:t>
            </a:r>
            <a:r>
              <a:rPr lang="fr-FR" sz="2000" dirty="0" err="1">
                <a:solidFill>
                  <a:srgbClr val="C00000"/>
                </a:solidFill>
              </a:rPr>
              <a:t>Busto</a:t>
            </a:r>
            <a:endParaRPr lang="fr-FR" sz="2000" dirty="0">
              <a:solidFill>
                <a:srgbClr val="C00000"/>
              </a:solidFill>
            </a:endParaRPr>
          </a:p>
          <a:p>
            <a:r>
              <a:rPr lang="fr-FR" sz="2000" i="1" dirty="0">
                <a:solidFill>
                  <a:srgbClr val="C00000"/>
                </a:solidFill>
              </a:rPr>
              <a:t>CPPM / Univ. Aix-Marseille</a:t>
            </a:r>
          </a:p>
        </p:txBody>
      </p:sp>
    </p:spTree>
    <p:extLst>
      <p:ext uri="{BB962C8B-B14F-4D97-AF65-F5344CB8AC3E}">
        <p14:creationId xmlns:p14="http://schemas.microsoft.com/office/powerpoint/2010/main" val="917120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84CF098-DEEB-4CDB-B249-AE96DE7C5D29}"/>
              </a:ext>
            </a:extLst>
          </p:cNvPr>
          <p:cNvSpPr/>
          <p:nvPr/>
        </p:nvSpPr>
        <p:spPr>
          <a:xfrm>
            <a:off x="591985" y="992422"/>
            <a:ext cx="110080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0000FF"/>
                </a:solidFill>
              </a:rPr>
              <a:t> 2020  :  </a:t>
            </a:r>
            <a:r>
              <a:rPr lang="en-GB" sz="2000" i="1" dirty="0">
                <a:solidFill>
                  <a:srgbClr val="0000FF"/>
                </a:solidFill>
              </a:rPr>
              <a:t>Study of radon capture on commercial silver zeolites by dynamical adsorption </a:t>
            </a:r>
            <a:endParaRPr lang="en-US" sz="2000" i="1" dirty="0">
              <a:solidFill>
                <a:srgbClr val="0000FF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812201" y="356562"/>
            <a:ext cx="473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</a:rPr>
              <a:t>Motivation of the IRENE projet </a:t>
            </a:r>
            <a:endParaRPr lang="en-GB" sz="2800" dirty="0">
              <a:solidFill>
                <a:srgbClr val="C00000"/>
              </a:solidFill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xmlns="" id="{280554FD-E986-4397-ADC1-12D226307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364" y="1686308"/>
            <a:ext cx="3334289" cy="1258343"/>
          </a:xfrm>
          <a:prstGeom prst="rect">
            <a:avLst/>
          </a:prstGeom>
          <a:ln w="19050">
            <a:noFill/>
          </a:ln>
        </p:spPr>
      </p:pic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xmlns="" id="{04880F23-9F0C-416F-8438-7AABABF5B1E2}"/>
              </a:ext>
            </a:extLst>
          </p:cNvPr>
          <p:cNvCxnSpPr>
            <a:stCxn id="30" idx="2"/>
          </p:cNvCxnSpPr>
          <p:nvPr/>
        </p:nvCxnSpPr>
        <p:spPr>
          <a:xfrm flipH="1">
            <a:off x="6015507" y="2944651"/>
            <a:ext cx="2" cy="57472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4211D4F2-B390-4182-BDCF-04F755E93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574" y="3597431"/>
            <a:ext cx="680085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2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09AE471D-1913-4237-B0EB-A8CA466AE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81" y="1050082"/>
            <a:ext cx="5107577" cy="240955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F27F5F83-1EF3-41F2-8CF5-047758B8FEE5}"/>
              </a:ext>
            </a:extLst>
          </p:cNvPr>
          <p:cNvSpPr txBox="1"/>
          <p:nvPr/>
        </p:nvSpPr>
        <p:spPr>
          <a:xfrm>
            <a:off x="4359816" y="68759"/>
            <a:ext cx="37062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>
                <a:solidFill>
                  <a:srgbClr val="C00000"/>
                </a:solidFill>
              </a:rPr>
              <a:t>Adsorption on </a:t>
            </a:r>
            <a:r>
              <a:rPr lang="fr-FR" sz="2400" dirty="0" err="1">
                <a:solidFill>
                  <a:srgbClr val="C00000"/>
                </a:solidFill>
              </a:rPr>
              <a:t>silver</a:t>
            </a:r>
            <a:r>
              <a:rPr lang="fr-FR" sz="2400" dirty="0">
                <a:solidFill>
                  <a:srgbClr val="C00000"/>
                </a:solidFill>
              </a:rPr>
              <a:t> </a:t>
            </a:r>
            <a:r>
              <a:rPr lang="fr-FR" sz="2400" dirty="0" err="1">
                <a:solidFill>
                  <a:srgbClr val="C00000"/>
                </a:solidFill>
              </a:rPr>
              <a:t>zeolites</a:t>
            </a:r>
            <a:endParaRPr lang="fr-FR" sz="2400" dirty="0">
              <a:solidFill>
                <a:srgbClr val="C00000"/>
              </a:solidFill>
            </a:endParaRPr>
          </a:p>
          <a:p>
            <a:pPr algn="ctr"/>
            <a:r>
              <a:rPr lang="fr-FR" dirty="0">
                <a:solidFill>
                  <a:srgbClr val="C00000"/>
                </a:solidFill>
              </a:rPr>
              <a:t>(2020 -2023)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99D67837-2571-4041-B397-D3DB8D798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843" y="1722526"/>
            <a:ext cx="5254618" cy="295460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6D3543F-AE6C-423B-BC38-59C68767C9E5}"/>
              </a:ext>
            </a:extLst>
          </p:cNvPr>
          <p:cNvSpPr txBox="1"/>
          <p:nvPr/>
        </p:nvSpPr>
        <p:spPr>
          <a:xfrm>
            <a:off x="207034" y="3658173"/>
            <a:ext cx="6512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- Closed circuit: very high adsorption (very long measurement time)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2AA309E9-DC26-4D07-94DE-0C3F28313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4866" y="4457690"/>
            <a:ext cx="2786706" cy="2139427"/>
          </a:xfrm>
          <a:prstGeom prst="rect">
            <a:avLst/>
          </a:prstGeom>
          <a:ln>
            <a:solidFill>
              <a:srgbClr val="993300"/>
            </a:solidFill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F9180F73-7DBA-4E2E-A64A-40609CB2E1CD}"/>
              </a:ext>
            </a:extLst>
          </p:cNvPr>
          <p:cNvSpPr txBox="1"/>
          <p:nvPr/>
        </p:nvSpPr>
        <p:spPr>
          <a:xfrm>
            <a:off x="207034" y="5021552"/>
            <a:ext cx="3102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993300"/>
                </a:solidFill>
              </a:rPr>
              <a:t>Breakthrough</a:t>
            </a:r>
            <a:r>
              <a:rPr lang="fr-FR" dirty="0">
                <a:solidFill>
                  <a:srgbClr val="993300"/>
                </a:solidFill>
              </a:rPr>
              <a:t> </a:t>
            </a:r>
            <a:r>
              <a:rPr lang="fr-FR" dirty="0" err="1">
                <a:solidFill>
                  <a:srgbClr val="993300"/>
                </a:solidFill>
              </a:rPr>
              <a:t>curbe</a:t>
            </a:r>
            <a:r>
              <a:rPr lang="fr-FR" dirty="0">
                <a:solidFill>
                  <a:srgbClr val="993300"/>
                </a:solidFill>
              </a:rPr>
              <a:t> @-30°C in </a:t>
            </a:r>
          </a:p>
          <a:p>
            <a:r>
              <a:rPr lang="fr-FR" dirty="0">
                <a:solidFill>
                  <a:srgbClr val="993300"/>
                </a:solidFill>
              </a:rPr>
              <a:t>0.2 g ETS-10-Ag, 60 l/h N</a:t>
            </a:r>
            <a:r>
              <a:rPr lang="fr-FR" baseline="-25000" dirty="0">
                <a:solidFill>
                  <a:srgbClr val="9933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05340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2CA3E38-3B0F-4405-996A-F02F5AD80092}"/>
              </a:ext>
            </a:extLst>
          </p:cNvPr>
          <p:cNvSpPr/>
          <p:nvPr/>
        </p:nvSpPr>
        <p:spPr>
          <a:xfrm>
            <a:off x="2027583" y="5328497"/>
            <a:ext cx="6341165" cy="2782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724FAE9-2D6C-421C-936D-314C0F8073CD}"/>
              </a:ext>
            </a:extLst>
          </p:cNvPr>
          <p:cNvSpPr/>
          <p:nvPr/>
        </p:nvSpPr>
        <p:spPr>
          <a:xfrm>
            <a:off x="5157389" y="246059"/>
            <a:ext cx="18573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dirty="0" err="1">
                <a:solidFill>
                  <a:srgbClr val="0000FF"/>
                </a:solidFill>
              </a:rPr>
              <a:t>Some</a:t>
            </a:r>
            <a:r>
              <a:rPr lang="fr-FR" sz="2400" dirty="0">
                <a:solidFill>
                  <a:srgbClr val="0000FF"/>
                </a:solidFill>
              </a:rPr>
              <a:t> </a:t>
            </a:r>
            <a:r>
              <a:rPr lang="fr-FR" sz="2400" dirty="0" err="1">
                <a:solidFill>
                  <a:srgbClr val="0000FF"/>
                </a:solidFill>
              </a:rPr>
              <a:t>results</a:t>
            </a:r>
            <a:r>
              <a:rPr lang="fr-FR" sz="2400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FC2FE148-2D91-4458-8CEC-811BF21C3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269" y="1395946"/>
            <a:ext cx="7179365" cy="4322576"/>
          </a:xfrm>
          <a:prstGeom prst="rect">
            <a:avLst/>
          </a:prstGeom>
        </p:spPr>
      </p:pic>
      <p:grpSp>
        <p:nvGrpSpPr>
          <p:cNvPr id="23" name="Groupe 22">
            <a:extLst>
              <a:ext uri="{FF2B5EF4-FFF2-40B4-BE49-F238E27FC236}">
                <a16:creationId xmlns:a16="http://schemas.microsoft.com/office/drawing/2014/main" xmlns="" id="{989E8802-7ED1-4DE3-BF4B-917881AC90F7}"/>
              </a:ext>
            </a:extLst>
          </p:cNvPr>
          <p:cNvGrpSpPr/>
          <p:nvPr/>
        </p:nvGrpSpPr>
        <p:grpSpPr>
          <a:xfrm rot="16200000">
            <a:off x="-1441324" y="3538728"/>
            <a:ext cx="4231741" cy="618311"/>
            <a:chOff x="4987773" y="545063"/>
            <a:chExt cx="4231741" cy="6183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ZoneTexte 23">
                  <a:extLst>
                    <a:ext uri="{FF2B5EF4-FFF2-40B4-BE49-F238E27FC236}">
                      <a16:creationId xmlns:a16="http://schemas.microsoft.com/office/drawing/2014/main" xmlns="" id="{50338387-750F-48E9-B800-947DC7D79CD8}"/>
                    </a:ext>
                  </a:extLst>
                </p:cNvPr>
                <p:cNvSpPr txBox="1"/>
                <p:nvPr/>
              </p:nvSpPr>
              <p:spPr>
                <a:xfrm>
                  <a:off x="4987773" y="545063"/>
                  <a:ext cx="3989080" cy="61831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𝑡h𝑒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𝐴𝑑𝑠𝑜𝑟𝑏𝑒𝑛𝑡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𝑡h𝑒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𝐺𝑎𝑠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ZoneTexte 11">
                  <a:extLst>
                    <a:ext uri="{FF2B5EF4-FFF2-40B4-BE49-F238E27FC236}">
                      <a16:creationId xmlns:a16="http://schemas.microsoft.com/office/drawing/2014/main" id="{1A0124DF-A78B-4DB7-8D4D-DA7F4467F8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7773" y="545063"/>
                  <a:ext cx="3989080" cy="61831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xmlns="" id="{85FFF50F-EF90-4BF5-B739-087EA861B897}"/>
                </a:ext>
              </a:extLst>
            </p:cNvPr>
            <p:cNvSpPr txBox="1"/>
            <p:nvPr/>
          </p:nvSpPr>
          <p:spPr>
            <a:xfrm>
              <a:off x="8327923" y="669551"/>
              <a:ext cx="891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[m</a:t>
              </a:r>
              <a:r>
                <a:rPr lang="fr-FR" baseline="30000" dirty="0"/>
                <a:t>3</a:t>
              </a:r>
              <a:r>
                <a:rPr lang="fr-FR" dirty="0"/>
                <a:t>/kg]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1845CA5C-748D-451D-BD72-AAFE47CF48DB}"/>
              </a:ext>
            </a:extLst>
          </p:cNvPr>
          <p:cNvSpPr/>
          <p:nvPr/>
        </p:nvSpPr>
        <p:spPr>
          <a:xfrm>
            <a:off x="228600" y="1626947"/>
            <a:ext cx="827391" cy="3860574"/>
          </a:xfrm>
          <a:prstGeom prst="rect">
            <a:avLst/>
          </a:prstGeom>
          <a:noFill/>
          <a:ln w="1905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4395245F-5392-4102-98C6-78963C6BA4D3}"/>
              </a:ext>
            </a:extLst>
          </p:cNvPr>
          <p:cNvSpPr/>
          <p:nvPr/>
        </p:nvSpPr>
        <p:spPr>
          <a:xfrm>
            <a:off x="2188605" y="2178198"/>
            <a:ext cx="1237081" cy="3021479"/>
          </a:xfrm>
          <a:prstGeom prst="rect">
            <a:avLst/>
          </a:prstGeom>
          <a:solidFill>
            <a:srgbClr val="FFFF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0DE85974-B248-4469-A778-1DDD787DC98B}"/>
              </a:ext>
            </a:extLst>
          </p:cNvPr>
          <p:cNvSpPr/>
          <p:nvPr/>
        </p:nvSpPr>
        <p:spPr>
          <a:xfrm>
            <a:off x="3433634" y="2177808"/>
            <a:ext cx="2662366" cy="3021479"/>
          </a:xfrm>
          <a:prstGeom prst="rect">
            <a:avLst/>
          </a:prstGeom>
          <a:solidFill>
            <a:srgbClr val="CCFFCC">
              <a:alpha val="2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B3EC6379-0686-4EC2-BABC-3253E3439CC7}"/>
              </a:ext>
            </a:extLst>
          </p:cNvPr>
          <p:cNvSpPr/>
          <p:nvPr/>
        </p:nvSpPr>
        <p:spPr>
          <a:xfrm>
            <a:off x="2236304" y="2307002"/>
            <a:ext cx="1103243" cy="26161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rgbClr val="000000"/>
                </a:solidFill>
              </a:rPr>
              <a:t>Active </a:t>
            </a:r>
            <a:r>
              <a:rPr lang="fr-FR" sz="1100" b="1" dirty="0" err="1">
                <a:solidFill>
                  <a:srgbClr val="000000"/>
                </a:solidFill>
              </a:rPr>
              <a:t>Charcoal</a:t>
            </a:r>
            <a:endParaRPr lang="fr-FR" sz="1100" b="1" dirty="0">
              <a:solidFill>
                <a:srgbClr val="000000"/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9ADA019C-D463-41BB-A5F3-68CEA729160F}"/>
              </a:ext>
            </a:extLst>
          </p:cNvPr>
          <p:cNvSpPr txBox="1"/>
          <p:nvPr/>
        </p:nvSpPr>
        <p:spPr>
          <a:xfrm>
            <a:off x="3957062" y="2315369"/>
            <a:ext cx="772969" cy="2616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100" b="1" dirty="0"/>
              <a:t>Ag </a:t>
            </a:r>
            <a:r>
              <a:rPr lang="fr-FR" sz="1100" b="1" dirty="0" err="1"/>
              <a:t>Zeolite</a:t>
            </a:r>
            <a:endParaRPr lang="fr-FR" sz="1100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E75F66F6-E64F-4E36-92FA-C83C3D3EB1F9}"/>
              </a:ext>
            </a:extLst>
          </p:cNvPr>
          <p:cNvSpPr/>
          <p:nvPr/>
        </p:nvSpPr>
        <p:spPr>
          <a:xfrm>
            <a:off x="2027583" y="5328497"/>
            <a:ext cx="6341165" cy="2782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xmlns="" id="{FC1C61BE-48BE-440B-8770-EAC4B9D8FF6B}"/>
              </a:ext>
            </a:extLst>
          </p:cNvPr>
          <p:cNvSpPr txBox="1"/>
          <p:nvPr/>
        </p:nvSpPr>
        <p:spPr>
          <a:xfrm>
            <a:off x="8476686" y="1795469"/>
            <a:ext cx="3663182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3333FF"/>
                </a:solidFill>
              </a:rPr>
              <a:t>1 Reference </a:t>
            </a:r>
            <a:r>
              <a:rPr lang="fr-FR" sz="2000" dirty="0" err="1">
                <a:solidFill>
                  <a:srgbClr val="3333FF"/>
                </a:solidFill>
              </a:rPr>
              <a:t>charcoal</a:t>
            </a:r>
            <a:r>
              <a:rPr lang="fr-FR" sz="2000" dirty="0">
                <a:solidFill>
                  <a:srgbClr val="3333FF"/>
                </a:solidFill>
              </a:rPr>
              <a:t> (</a:t>
            </a:r>
            <a:r>
              <a:rPr lang="fr-FR" sz="2000" dirty="0" err="1">
                <a:solidFill>
                  <a:srgbClr val="3333FF"/>
                </a:solidFill>
              </a:rPr>
              <a:t>CarboAct</a:t>
            </a:r>
            <a:r>
              <a:rPr lang="fr-FR" sz="2000" dirty="0">
                <a:solidFill>
                  <a:srgbClr val="3333FF"/>
                </a:solidFill>
              </a:rPr>
              <a:t>®)</a:t>
            </a:r>
          </a:p>
          <a:p>
            <a:endParaRPr lang="fr-FR" sz="2000" dirty="0">
              <a:solidFill>
                <a:srgbClr val="3333FF"/>
              </a:solidFill>
            </a:endParaRPr>
          </a:p>
          <a:p>
            <a:r>
              <a:rPr lang="fr-FR" sz="2000" dirty="0">
                <a:solidFill>
                  <a:srgbClr val="3333FF"/>
                </a:solidFill>
              </a:rPr>
              <a:t>3 Commercial Ag </a:t>
            </a:r>
            <a:r>
              <a:rPr lang="fr-FR" sz="2000" dirty="0" err="1">
                <a:solidFill>
                  <a:srgbClr val="3333FF"/>
                </a:solidFill>
              </a:rPr>
              <a:t>zeolites</a:t>
            </a:r>
            <a:endParaRPr lang="fr-FR" sz="2000" dirty="0">
              <a:solidFill>
                <a:srgbClr val="3333FF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000" dirty="0">
                <a:solidFill>
                  <a:srgbClr val="3333FF"/>
                </a:solidFill>
              </a:rPr>
              <a:t>Ag-ZSM-5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solidFill>
                  <a:srgbClr val="3333FF"/>
                </a:solidFill>
              </a:rPr>
              <a:t>Ag-13X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solidFill>
                  <a:srgbClr val="3333FF"/>
                </a:solidFill>
              </a:rPr>
              <a:t>Ag-ETS-10</a:t>
            </a:r>
          </a:p>
          <a:p>
            <a:endParaRPr lang="fr-FR" sz="2000" dirty="0">
              <a:solidFill>
                <a:srgbClr val="3333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961154C-0948-4783-943E-FA413A749C69}"/>
              </a:ext>
            </a:extLst>
          </p:cNvPr>
          <p:cNvSpPr/>
          <p:nvPr/>
        </p:nvSpPr>
        <p:spPr>
          <a:xfrm>
            <a:off x="6103948" y="2178198"/>
            <a:ext cx="2022135" cy="30214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7092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2CA3E38-3B0F-4405-996A-F02F5AD80092}"/>
              </a:ext>
            </a:extLst>
          </p:cNvPr>
          <p:cNvSpPr/>
          <p:nvPr/>
        </p:nvSpPr>
        <p:spPr>
          <a:xfrm>
            <a:off x="2027583" y="5328497"/>
            <a:ext cx="6341165" cy="2782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724FAE9-2D6C-421C-936D-314C0F8073CD}"/>
              </a:ext>
            </a:extLst>
          </p:cNvPr>
          <p:cNvSpPr/>
          <p:nvPr/>
        </p:nvSpPr>
        <p:spPr>
          <a:xfrm>
            <a:off x="5157389" y="246059"/>
            <a:ext cx="18573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dirty="0" err="1">
                <a:solidFill>
                  <a:srgbClr val="0000FF"/>
                </a:solidFill>
              </a:rPr>
              <a:t>Some</a:t>
            </a:r>
            <a:r>
              <a:rPr lang="fr-FR" sz="2400" dirty="0">
                <a:solidFill>
                  <a:srgbClr val="0000FF"/>
                </a:solidFill>
              </a:rPr>
              <a:t> </a:t>
            </a:r>
            <a:r>
              <a:rPr lang="fr-FR" sz="2400" dirty="0" err="1">
                <a:solidFill>
                  <a:srgbClr val="0000FF"/>
                </a:solidFill>
              </a:rPr>
              <a:t>results</a:t>
            </a:r>
            <a:r>
              <a:rPr lang="fr-FR" sz="2400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FC2FE148-2D91-4458-8CEC-811BF21C3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269" y="1395946"/>
            <a:ext cx="7179365" cy="4322576"/>
          </a:xfrm>
          <a:prstGeom prst="rect">
            <a:avLst/>
          </a:prstGeom>
        </p:spPr>
      </p:pic>
      <p:grpSp>
        <p:nvGrpSpPr>
          <p:cNvPr id="23" name="Groupe 22">
            <a:extLst>
              <a:ext uri="{FF2B5EF4-FFF2-40B4-BE49-F238E27FC236}">
                <a16:creationId xmlns:a16="http://schemas.microsoft.com/office/drawing/2014/main" xmlns="" id="{989E8802-7ED1-4DE3-BF4B-917881AC90F7}"/>
              </a:ext>
            </a:extLst>
          </p:cNvPr>
          <p:cNvGrpSpPr/>
          <p:nvPr/>
        </p:nvGrpSpPr>
        <p:grpSpPr>
          <a:xfrm rot="16200000">
            <a:off x="-1441324" y="3538728"/>
            <a:ext cx="4231741" cy="618311"/>
            <a:chOff x="4987773" y="545063"/>
            <a:chExt cx="4231741" cy="6183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ZoneTexte 23">
                  <a:extLst>
                    <a:ext uri="{FF2B5EF4-FFF2-40B4-BE49-F238E27FC236}">
                      <a16:creationId xmlns:a16="http://schemas.microsoft.com/office/drawing/2014/main" xmlns="" id="{50338387-750F-48E9-B800-947DC7D79CD8}"/>
                    </a:ext>
                  </a:extLst>
                </p:cNvPr>
                <p:cNvSpPr txBox="1"/>
                <p:nvPr/>
              </p:nvSpPr>
              <p:spPr>
                <a:xfrm>
                  <a:off x="4987773" y="545063"/>
                  <a:ext cx="3989080" cy="61831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𝑡h𝑒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𝐴𝑑𝑠𝑜𝑟𝑏𝑒𝑛𝑡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𝑡h𝑒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𝐺𝑎𝑠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ZoneTexte 11">
                  <a:extLst>
                    <a:ext uri="{FF2B5EF4-FFF2-40B4-BE49-F238E27FC236}">
                      <a16:creationId xmlns:a16="http://schemas.microsoft.com/office/drawing/2014/main" id="{1A0124DF-A78B-4DB7-8D4D-DA7F4467F8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7773" y="545063"/>
                  <a:ext cx="3989080" cy="61831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xmlns="" id="{85FFF50F-EF90-4BF5-B739-087EA861B897}"/>
                </a:ext>
              </a:extLst>
            </p:cNvPr>
            <p:cNvSpPr txBox="1"/>
            <p:nvPr/>
          </p:nvSpPr>
          <p:spPr>
            <a:xfrm>
              <a:off x="8327923" y="669551"/>
              <a:ext cx="891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[m</a:t>
              </a:r>
              <a:r>
                <a:rPr lang="fr-FR" baseline="30000" dirty="0"/>
                <a:t>3</a:t>
              </a:r>
              <a:r>
                <a:rPr lang="fr-FR" dirty="0"/>
                <a:t>/kg]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1845CA5C-748D-451D-BD72-AAFE47CF48DB}"/>
              </a:ext>
            </a:extLst>
          </p:cNvPr>
          <p:cNvSpPr/>
          <p:nvPr/>
        </p:nvSpPr>
        <p:spPr>
          <a:xfrm>
            <a:off x="228600" y="1626947"/>
            <a:ext cx="827391" cy="3860574"/>
          </a:xfrm>
          <a:prstGeom prst="rect">
            <a:avLst/>
          </a:prstGeom>
          <a:noFill/>
          <a:ln w="1905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4395245F-5392-4102-98C6-78963C6BA4D3}"/>
              </a:ext>
            </a:extLst>
          </p:cNvPr>
          <p:cNvSpPr/>
          <p:nvPr/>
        </p:nvSpPr>
        <p:spPr>
          <a:xfrm>
            <a:off x="2188605" y="2178198"/>
            <a:ext cx="1237081" cy="3021479"/>
          </a:xfrm>
          <a:prstGeom prst="rect">
            <a:avLst/>
          </a:prstGeom>
          <a:solidFill>
            <a:srgbClr val="FFFF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0DE85974-B248-4469-A778-1DDD787DC98B}"/>
              </a:ext>
            </a:extLst>
          </p:cNvPr>
          <p:cNvSpPr/>
          <p:nvPr/>
        </p:nvSpPr>
        <p:spPr>
          <a:xfrm>
            <a:off x="3433634" y="2177808"/>
            <a:ext cx="2662366" cy="3021479"/>
          </a:xfrm>
          <a:prstGeom prst="rect">
            <a:avLst/>
          </a:prstGeom>
          <a:solidFill>
            <a:srgbClr val="CCFFCC">
              <a:alpha val="2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B3EC6379-0686-4EC2-BABC-3253E3439CC7}"/>
              </a:ext>
            </a:extLst>
          </p:cNvPr>
          <p:cNvSpPr/>
          <p:nvPr/>
        </p:nvSpPr>
        <p:spPr>
          <a:xfrm>
            <a:off x="2236304" y="2307002"/>
            <a:ext cx="1103243" cy="26161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rgbClr val="000000"/>
                </a:solidFill>
              </a:rPr>
              <a:t>Active </a:t>
            </a:r>
            <a:r>
              <a:rPr lang="fr-FR" sz="1100" b="1" dirty="0" err="1">
                <a:solidFill>
                  <a:srgbClr val="000000"/>
                </a:solidFill>
              </a:rPr>
              <a:t>Charcoal</a:t>
            </a:r>
            <a:endParaRPr lang="fr-FR" sz="1100" b="1" dirty="0">
              <a:solidFill>
                <a:srgbClr val="000000"/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9ADA019C-D463-41BB-A5F3-68CEA729160F}"/>
              </a:ext>
            </a:extLst>
          </p:cNvPr>
          <p:cNvSpPr txBox="1"/>
          <p:nvPr/>
        </p:nvSpPr>
        <p:spPr>
          <a:xfrm>
            <a:off x="3957062" y="2315369"/>
            <a:ext cx="772969" cy="2616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100" b="1" dirty="0"/>
              <a:t>Ag </a:t>
            </a:r>
            <a:r>
              <a:rPr lang="fr-FR" sz="1100" b="1" dirty="0" err="1"/>
              <a:t>Zeolite</a:t>
            </a:r>
            <a:endParaRPr lang="fr-FR" sz="1100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E75F66F6-E64F-4E36-92FA-C83C3D3EB1F9}"/>
              </a:ext>
            </a:extLst>
          </p:cNvPr>
          <p:cNvSpPr/>
          <p:nvPr/>
        </p:nvSpPr>
        <p:spPr>
          <a:xfrm>
            <a:off x="2027583" y="5328497"/>
            <a:ext cx="6341165" cy="2782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xmlns="" id="{FC1C61BE-48BE-440B-8770-EAC4B9D8FF6B}"/>
              </a:ext>
            </a:extLst>
          </p:cNvPr>
          <p:cNvSpPr txBox="1"/>
          <p:nvPr/>
        </p:nvSpPr>
        <p:spPr>
          <a:xfrm>
            <a:off x="8422366" y="1795469"/>
            <a:ext cx="3663182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3333FF"/>
                </a:solidFill>
              </a:rPr>
              <a:t>1 Reference </a:t>
            </a:r>
            <a:r>
              <a:rPr lang="fr-FR" sz="2000" dirty="0" err="1">
                <a:solidFill>
                  <a:srgbClr val="3333FF"/>
                </a:solidFill>
              </a:rPr>
              <a:t>charcoal</a:t>
            </a:r>
            <a:r>
              <a:rPr lang="fr-FR" sz="2000" dirty="0">
                <a:solidFill>
                  <a:srgbClr val="3333FF"/>
                </a:solidFill>
              </a:rPr>
              <a:t> (</a:t>
            </a:r>
            <a:r>
              <a:rPr lang="fr-FR" sz="2000" dirty="0" err="1">
                <a:solidFill>
                  <a:srgbClr val="3333FF"/>
                </a:solidFill>
              </a:rPr>
              <a:t>CarboAct</a:t>
            </a:r>
            <a:r>
              <a:rPr lang="fr-FR" sz="2000" dirty="0">
                <a:solidFill>
                  <a:srgbClr val="3333FF"/>
                </a:solidFill>
              </a:rPr>
              <a:t>®)</a:t>
            </a:r>
          </a:p>
          <a:p>
            <a:endParaRPr lang="fr-FR" sz="2000" dirty="0">
              <a:solidFill>
                <a:srgbClr val="3333FF"/>
              </a:solidFill>
            </a:endParaRPr>
          </a:p>
          <a:p>
            <a:r>
              <a:rPr lang="fr-FR" sz="2000" dirty="0">
                <a:solidFill>
                  <a:srgbClr val="3333FF"/>
                </a:solidFill>
              </a:rPr>
              <a:t>3 Commercial Ag </a:t>
            </a:r>
            <a:r>
              <a:rPr lang="fr-FR" sz="2000" dirty="0" err="1">
                <a:solidFill>
                  <a:srgbClr val="3333FF"/>
                </a:solidFill>
              </a:rPr>
              <a:t>zeolites</a:t>
            </a:r>
            <a:endParaRPr lang="fr-FR" sz="2000" dirty="0">
              <a:solidFill>
                <a:srgbClr val="3333FF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000" dirty="0">
                <a:solidFill>
                  <a:srgbClr val="3333FF"/>
                </a:solidFill>
              </a:rPr>
              <a:t>Ag-ZSM-5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solidFill>
                  <a:srgbClr val="3333FF"/>
                </a:solidFill>
              </a:rPr>
              <a:t>Ag-13X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solidFill>
                  <a:srgbClr val="3333FF"/>
                </a:solidFill>
              </a:rPr>
              <a:t>Ag-ETS-10</a:t>
            </a:r>
          </a:p>
          <a:p>
            <a:endParaRPr lang="fr-FR" sz="2000" dirty="0">
              <a:solidFill>
                <a:srgbClr val="3333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961154C-0948-4783-943E-FA413A749C69}"/>
              </a:ext>
            </a:extLst>
          </p:cNvPr>
          <p:cNvSpPr/>
          <p:nvPr/>
        </p:nvSpPr>
        <p:spPr>
          <a:xfrm>
            <a:off x="6103948" y="2178198"/>
            <a:ext cx="2022135" cy="30214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xmlns="" id="{2117686D-64A3-4600-95F8-64B5283F9CA2}"/>
              </a:ext>
            </a:extLst>
          </p:cNvPr>
          <p:cNvSpPr/>
          <p:nvPr/>
        </p:nvSpPr>
        <p:spPr>
          <a:xfrm>
            <a:off x="4909930" y="1974674"/>
            <a:ext cx="1427982" cy="1167214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xmlns="" id="{46EA5A4A-6321-4C7F-9A2F-CB2395AFC310}"/>
              </a:ext>
            </a:extLst>
          </p:cNvPr>
          <p:cNvSpPr/>
          <p:nvPr/>
        </p:nvSpPr>
        <p:spPr>
          <a:xfrm>
            <a:off x="2181464" y="3300537"/>
            <a:ext cx="1427982" cy="1167214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xmlns="" id="{2F93998F-0842-4308-9979-21C608C9635A}"/>
              </a:ext>
            </a:extLst>
          </p:cNvPr>
          <p:cNvCxnSpPr>
            <a:cxnSpLocks/>
          </p:cNvCxnSpPr>
          <p:nvPr/>
        </p:nvCxnSpPr>
        <p:spPr>
          <a:xfrm flipV="1">
            <a:off x="3604477" y="2780113"/>
            <a:ext cx="1305453" cy="697900"/>
          </a:xfrm>
          <a:prstGeom prst="straightConnector1">
            <a:avLst/>
          </a:prstGeom>
          <a:ln>
            <a:solidFill>
              <a:srgbClr val="FF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82CB5B50-8485-4D89-AB20-F200B0BFBB6E}"/>
              </a:ext>
            </a:extLst>
          </p:cNvPr>
          <p:cNvCxnSpPr>
            <a:cxnSpLocks/>
          </p:cNvCxnSpPr>
          <p:nvPr/>
        </p:nvCxnSpPr>
        <p:spPr>
          <a:xfrm>
            <a:off x="3094074" y="3827721"/>
            <a:ext cx="4614571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xmlns="" id="{555944CA-8BB0-4160-A97C-77B0974262DD}"/>
              </a:ext>
            </a:extLst>
          </p:cNvPr>
          <p:cNvCxnSpPr>
            <a:cxnSpLocks/>
          </p:cNvCxnSpPr>
          <p:nvPr/>
        </p:nvCxnSpPr>
        <p:spPr>
          <a:xfrm>
            <a:off x="5486400" y="2568612"/>
            <a:ext cx="2222245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xmlns="" id="{ECDD6D0E-3502-49A2-8A86-90B9549A1B90}"/>
              </a:ext>
            </a:extLst>
          </p:cNvPr>
          <p:cNvCxnSpPr/>
          <p:nvPr/>
        </p:nvCxnSpPr>
        <p:spPr>
          <a:xfrm>
            <a:off x="6677247" y="2576130"/>
            <a:ext cx="0" cy="1216579"/>
          </a:xfrm>
          <a:prstGeom prst="straightConnector1">
            <a:avLst/>
          </a:prstGeom>
          <a:ln w="28575">
            <a:solidFill>
              <a:srgbClr val="00808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189C61B2-D8F7-42B4-9A03-60D3468E127B}"/>
              </a:ext>
            </a:extLst>
          </p:cNvPr>
          <p:cNvSpPr txBox="1"/>
          <p:nvPr/>
        </p:nvSpPr>
        <p:spPr>
          <a:xfrm>
            <a:off x="6969038" y="314188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8259DE8A-D6DC-4DAD-8CE8-57972245CA1D}"/>
              </a:ext>
            </a:extLst>
          </p:cNvPr>
          <p:cNvSpPr txBox="1"/>
          <p:nvPr/>
        </p:nvSpPr>
        <p:spPr>
          <a:xfrm>
            <a:off x="6898527" y="2944397"/>
            <a:ext cx="87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8080"/>
                </a:solidFill>
              </a:rPr>
              <a:t>~ 100</a:t>
            </a:r>
          </a:p>
        </p:txBody>
      </p:sp>
    </p:spTree>
    <p:extLst>
      <p:ext uri="{BB962C8B-B14F-4D97-AF65-F5344CB8AC3E}">
        <p14:creationId xmlns:p14="http://schemas.microsoft.com/office/powerpoint/2010/main" val="2489009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2CA3E38-3B0F-4405-996A-F02F5AD80092}"/>
              </a:ext>
            </a:extLst>
          </p:cNvPr>
          <p:cNvSpPr/>
          <p:nvPr/>
        </p:nvSpPr>
        <p:spPr>
          <a:xfrm>
            <a:off x="2027583" y="5328497"/>
            <a:ext cx="6341165" cy="2782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FC2FE148-2D91-4458-8CEC-811BF21C3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269" y="1395946"/>
            <a:ext cx="7179365" cy="4322576"/>
          </a:xfrm>
          <a:prstGeom prst="rect">
            <a:avLst/>
          </a:prstGeom>
        </p:spPr>
      </p:pic>
      <p:grpSp>
        <p:nvGrpSpPr>
          <p:cNvPr id="23" name="Groupe 22">
            <a:extLst>
              <a:ext uri="{FF2B5EF4-FFF2-40B4-BE49-F238E27FC236}">
                <a16:creationId xmlns:a16="http://schemas.microsoft.com/office/drawing/2014/main" xmlns="" id="{989E8802-7ED1-4DE3-BF4B-917881AC90F7}"/>
              </a:ext>
            </a:extLst>
          </p:cNvPr>
          <p:cNvGrpSpPr/>
          <p:nvPr/>
        </p:nvGrpSpPr>
        <p:grpSpPr>
          <a:xfrm rot="16200000">
            <a:off x="-1441324" y="3538728"/>
            <a:ext cx="4231741" cy="618311"/>
            <a:chOff x="4987773" y="545063"/>
            <a:chExt cx="4231741" cy="6183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ZoneTexte 23">
                  <a:extLst>
                    <a:ext uri="{FF2B5EF4-FFF2-40B4-BE49-F238E27FC236}">
                      <a16:creationId xmlns:a16="http://schemas.microsoft.com/office/drawing/2014/main" xmlns="" id="{50338387-750F-48E9-B800-947DC7D79CD8}"/>
                    </a:ext>
                  </a:extLst>
                </p:cNvPr>
                <p:cNvSpPr txBox="1"/>
                <p:nvPr/>
              </p:nvSpPr>
              <p:spPr>
                <a:xfrm>
                  <a:off x="4987773" y="545063"/>
                  <a:ext cx="3989080" cy="61831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𝑡h𝑒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𝐴𝑑𝑠𝑜𝑟𝑏𝑒𝑛𝑡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𝑡h𝑒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𝐺𝑎𝑠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ZoneTexte 11">
                  <a:extLst>
                    <a:ext uri="{FF2B5EF4-FFF2-40B4-BE49-F238E27FC236}">
                      <a16:creationId xmlns:a16="http://schemas.microsoft.com/office/drawing/2014/main" id="{1A0124DF-A78B-4DB7-8D4D-DA7F4467F8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7773" y="545063"/>
                  <a:ext cx="3989080" cy="61831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xmlns="" id="{85FFF50F-EF90-4BF5-B739-087EA861B897}"/>
                </a:ext>
              </a:extLst>
            </p:cNvPr>
            <p:cNvSpPr txBox="1"/>
            <p:nvPr/>
          </p:nvSpPr>
          <p:spPr>
            <a:xfrm>
              <a:off x="8327923" y="669551"/>
              <a:ext cx="891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[m</a:t>
              </a:r>
              <a:r>
                <a:rPr lang="fr-FR" baseline="30000" dirty="0"/>
                <a:t>3</a:t>
              </a:r>
              <a:r>
                <a:rPr lang="fr-FR" dirty="0"/>
                <a:t>/kg]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1845CA5C-748D-451D-BD72-AAFE47CF48DB}"/>
              </a:ext>
            </a:extLst>
          </p:cNvPr>
          <p:cNvSpPr/>
          <p:nvPr/>
        </p:nvSpPr>
        <p:spPr>
          <a:xfrm>
            <a:off x="228600" y="1626947"/>
            <a:ext cx="827391" cy="3860574"/>
          </a:xfrm>
          <a:prstGeom prst="rect">
            <a:avLst/>
          </a:prstGeom>
          <a:noFill/>
          <a:ln w="1905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4395245F-5392-4102-98C6-78963C6BA4D3}"/>
              </a:ext>
            </a:extLst>
          </p:cNvPr>
          <p:cNvSpPr/>
          <p:nvPr/>
        </p:nvSpPr>
        <p:spPr>
          <a:xfrm>
            <a:off x="2188605" y="2178198"/>
            <a:ext cx="1237081" cy="3021479"/>
          </a:xfrm>
          <a:prstGeom prst="rect">
            <a:avLst/>
          </a:prstGeom>
          <a:solidFill>
            <a:srgbClr val="FFFF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0DE85974-B248-4469-A778-1DDD787DC98B}"/>
              </a:ext>
            </a:extLst>
          </p:cNvPr>
          <p:cNvSpPr/>
          <p:nvPr/>
        </p:nvSpPr>
        <p:spPr>
          <a:xfrm>
            <a:off x="3433634" y="2177808"/>
            <a:ext cx="2662366" cy="3021479"/>
          </a:xfrm>
          <a:prstGeom prst="rect">
            <a:avLst/>
          </a:prstGeom>
          <a:solidFill>
            <a:srgbClr val="CCFFCC">
              <a:alpha val="2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4B84784-EF46-4CAA-A0A6-BF9AA77332F1}"/>
              </a:ext>
            </a:extLst>
          </p:cNvPr>
          <p:cNvSpPr/>
          <p:nvPr/>
        </p:nvSpPr>
        <p:spPr>
          <a:xfrm>
            <a:off x="6105930" y="2181124"/>
            <a:ext cx="2106435" cy="3021479"/>
          </a:xfrm>
          <a:prstGeom prst="rect">
            <a:avLst/>
          </a:prstGeom>
          <a:solidFill>
            <a:srgbClr val="66FFFF">
              <a:alpha val="2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B3EC6379-0686-4EC2-BABC-3253E3439CC7}"/>
              </a:ext>
            </a:extLst>
          </p:cNvPr>
          <p:cNvSpPr/>
          <p:nvPr/>
        </p:nvSpPr>
        <p:spPr>
          <a:xfrm>
            <a:off x="2236304" y="2307002"/>
            <a:ext cx="1103243" cy="26161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rgbClr val="000000"/>
                </a:solidFill>
              </a:rPr>
              <a:t>Active </a:t>
            </a:r>
            <a:r>
              <a:rPr lang="fr-FR" sz="1100" b="1" dirty="0" err="1">
                <a:solidFill>
                  <a:srgbClr val="000000"/>
                </a:solidFill>
              </a:rPr>
              <a:t>Charcoal</a:t>
            </a:r>
            <a:endParaRPr lang="fr-FR" sz="1100" b="1" dirty="0">
              <a:solidFill>
                <a:srgbClr val="000000"/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9ADA019C-D463-41BB-A5F3-68CEA729160F}"/>
              </a:ext>
            </a:extLst>
          </p:cNvPr>
          <p:cNvSpPr txBox="1"/>
          <p:nvPr/>
        </p:nvSpPr>
        <p:spPr>
          <a:xfrm>
            <a:off x="3957062" y="2315369"/>
            <a:ext cx="772969" cy="2616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100" b="1" dirty="0"/>
              <a:t>Ag </a:t>
            </a:r>
            <a:r>
              <a:rPr lang="fr-FR" sz="1100" b="1" dirty="0" err="1"/>
              <a:t>Zeolite</a:t>
            </a:r>
            <a:endParaRPr lang="fr-FR" sz="1100" b="1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AB98F1B4-F6F6-47F0-9663-DF64BB19A427}"/>
              </a:ext>
            </a:extLst>
          </p:cNvPr>
          <p:cNvSpPr txBox="1"/>
          <p:nvPr/>
        </p:nvSpPr>
        <p:spPr>
          <a:xfrm>
            <a:off x="6634764" y="2288666"/>
            <a:ext cx="1026243" cy="2616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100" b="1" dirty="0" err="1"/>
              <a:t>Zeolite</a:t>
            </a:r>
            <a:r>
              <a:rPr lang="fr-FR" sz="1100" b="1" dirty="0"/>
              <a:t> NO  Ag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E75F66F6-E64F-4E36-92FA-C83C3D3EB1F9}"/>
              </a:ext>
            </a:extLst>
          </p:cNvPr>
          <p:cNvSpPr/>
          <p:nvPr/>
        </p:nvSpPr>
        <p:spPr>
          <a:xfrm>
            <a:off x="2027583" y="5328497"/>
            <a:ext cx="6341165" cy="2782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xmlns="" id="{4D85BD6D-3966-41F7-977A-CD4F2C59A3CE}"/>
              </a:ext>
            </a:extLst>
          </p:cNvPr>
          <p:cNvSpPr/>
          <p:nvPr/>
        </p:nvSpPr>
        <p:spPr>
          <a:xfrm>
            <a:off x="4909930" y="1974674"/>
            <a:ext cx="1427982" cy="1167214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xmlns="" id="{E8C686DD-9CD3-4781-9E4F-F5A6060DF4B9}"/>
              </a:ext>
            </a:extLst>
          </p:cNvPr>
          <p:cNvSpPr/>
          <p:nvPr/>
        </p:nvSpPr>
        <p:spPr>
          <a:xfrm>
            <a:off x="6086072" y="4333836"/>
            <a:ext cx="2126294" cy="855515"/>
          </a:xfrm>
          <a:prstGeom prst="ellipse">
            <a:avLst/>
          </a:prstGeom>
          <a:noFill/>
          <a:ln w="28575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xmlns="" id="{FC1C61BE-48BE-440B-8770-EAC4B9D8FF6B}"/>
              </a:ext>
            </a:extLst>
          </p:cNvPr>
          <p:cNvSpPr txBox="1"/>
          <p:nvPr/>
        </p:nvSpPr>
        <p:spPr>
          <a:xfrm>
            <a:off x="8585322" y="1795469"/>
            <a:ext cx="3663182" cy="31700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3333FF"/>
                </a:solidFill>
              </a:rPr>
              <a:t>1 Reference </a:t>
            </a:r>
            <a:r>
              <a:rPr lang="fr-FR" sz="2000" dirty="0" err="1">
                <a:solidFill>
                  <a:srgbClr val="3333FF"/>
                </a:solidFill>
              </a:rPr>
              <a:t>charcoal</a:t>
            </a:r>
            <a:r>
              <a:rPr lang="fr-FR" sz="2000" dirty="0">
                <a:solidFill>
                  <a:srgbClr val="3333FF"/>
                </a:solidFill>
              </a:rPr>
              <a:t> (</a:t>
            </a:r>
            <a:r>
              <a:rPr lang="fr-FR" sz="2000" dirty="0" err="1">
                <a:solidFill>
                  <a:srgbClr val="3333FF"/>
                </a:solidFill>
              </a:rPr>
              <a:t>CarboAct</a:t>
            </a:r>
            <a:r>
              <a:rPr lang="fr-FR" sz="2000" dirty="0">
                <a:solidFill>
                  <a:srgbClr val="3333FF"/>
                </a:solidFill>
              </a:rPr>
              <a:t>®)</a:t>
            </a:r>
          </a:p>
          <a:p>
            <a:endParaRPr lang="fr-FR" sz="2000" dirty="0">
              <a:solidFill>
                <a:srgbClr val="3333FF"/>
              </a:solidFill>
            </a:endParaRPr>
          </a:p>
          <a:p>
            <a:r>
              <a:rPr lang="fr-FR" sz="2000" dirty="0">
                <a:solidFill>
                  <a:srgbClr val="3333FF"/>
                </a:solidFill>
              </a:rPr>
              <a:t>3 </a:t>
            </a:r>
            <a:r>
              <a:rPr lang="fr-FR" sz="2000" dirty="0" err="1">
                <a:solidFill>
                  <a:srgbClr val="3333FF"/>
                </a:solidFill>
              </a:rPr>
              <a:t>Commertial</a:t>
            </a:r>
            <a:r>
              <a:rPr lang="fr-FR" sz="2000" dirty="0">
                <a:solidFill>
                  <a:srgbClr val="3333FF"/>
                </a:solidFill>
              </a:rPr>
              <a:t> Ag </a:t>
            </a:r>
            <a:r>
              <a:rPr lang="fr-FR" sz="2000" dirty="0" err="1">
                <a:solidFill>
                  <a:srgbClr val="3333FF"/>
                </a:solidFill>
              </a:rPr>
              <a:t>zeolites</a:t>
            </a:r>
            <a:endParaRPr lang="fr-FR" sz="2000" dirty="0">
              <a:solidFill>
                <a:srgbClr val="3333FF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000" dirty="0">
                <a:solidFill>
                  <a:srgbClr val="3333FF"/>
                </a:solidFill>
              </a:rPr>
              <a:t>Ag-ZSM-5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solidFill>
                  <a:srgbClr val="3333FF"/>
                </a:solidFill>
              </a:rPr>
              <a:t>Ag-13X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solidFill>
                  <a:srgbClr val="3333FF"/>
                </a:solidFill>
              </a:rPr>
              <a:t>Ag-ETS-10</a:t>
            </a:r>
          </a:p>
          <a:p>
            <a:pPr marL="285750" indent="-285750">
              <a:buFontTx/>
              <a:buChar char="-"/>
            </a:pPr>
            <a:endParaRPr lang="fr-FR" sz="2000" dirty="0">
              <a:solidFill>
                <a:srgbClr val="3333FF"/>
              </a:solidFill>
            </a:endParaRPr>
          </a:p>
          <a:p>
            <a:r>
              <a:rPr lang="fr-FR" sz="2000" dirty="0">
                <a:solidFill>
                  <a:srgbClr val="3333FF"/>
                </a:solidFill>
              </a:rPr>
              <a:t>2 NO Ag </a:t>
            </a:r>
            <a:r>
              <a:rPr lang="fr-FR" sz="2000" dirty="0" err="1">
                <a:solidFill>
                  <a:srgbClr val="3333FF"/>
                </a:solidFill>
              </a:rPr>
              <a:t>zeolite</a:t>
            </a:r>
            <a:endParaRPr lang="fr-FR" sz="2000" dirty="0">
              <a:solidFill>
                <a:srgbClr val="3333FF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000" dirty="0">
                <a:solidFill>
                  <a:srgbClr val="3333FF"/>
                </a:solidFill>
              </a:rPr>
              <a:t>13X</a:t>
            </a:r>
          </a:p>
          <a:p>
            <a:pPr marL="342900" indent="-342900">
              <a:buFontTx/>
              <a:buChar char="-"/>
            </a:pPr>
            <a:r>
              <a:rPr lang="fr-FR" sz="2000" dirty="0">
                <a:solidFill>
                  <a:srgbClr val="3333FF"/>
                </a:solidFill>
              </a:rPr>
              <a:t>ETS-10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E523739-8BAF-431C-8C3E-35D48E6A0AA4}"/>
              </a:ext>
            </a:extLst>
          </p:cNvPr>
          <p:cNvSpPr/>
          <p:nvPr/>
        </p:nvSpPr>
        <p:spPr>
          <a:xfrm>
            <a:off x="5157389" y="246059"/>
            <a:ext cx="18573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dirty="0" err="1">
                <a:solidFill>
                  <a:srgbClr val="0000FF"/>
                </a:solidFill>
              </a:rPr>
              <a:t>Some</a:t>
            </a:r>
            <a:r>
              <a:rPr lang="fr-FR" sz="2400" dirty="0">
                <a:solidFill>
                  <a:srgbClr val="0000FF"/>
                </a:solidFill>
              </a:rPr>
              <a:t> </a:t>
            </a:r>
            <a:r>
              <a:rPr lang="fr-FR" sz="2400" dirty="0" err="1">
                <a:solidFill>
                  <a:srgbClr val="0000FF"/>
                </a:solidFill>
              </a:rPr>
              <a:t>results</a:t>
            </a:r>
            <a:r>
              <a:rPr lang="fr-FR" sz="24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4E6A884B-4C87-43B9-B2F9-5B305FF01C24}"/>
              </a:ext>
            </a:extLst>
          </p:cNvPr>
          <p:cNvSpPr txBox="1"/>
          <p:nvPr/>
        </p:nvSpPr>
        <p:spPr>
          <a:xfrm>
            <a:off x="3425686" y="5750316"/>
            <a:ext cx="4632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Huge impact of silver on adsorption</a:t>
            </a:r>
          </a:p>
        </p:txBody>
      </p:sp>
    </p:spTree>
    <p:extLst>
      <p:ext uri="{BB962C8B-B14F-4D97-AF65-F5344CB8AC3E}">
        <p14:creationId xmlns:p14="http://schemas.microsoft.com/office/powerpoint/2010/main" val="2885559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093A0629-58D2-4773-BA59-CDB2C59DA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988" y="2691620"/>
            <a:ext cx="3135592" cy="270168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FC4783D5-4D92-45A7-B9A4-A75E05733CE0}"/>
              </a:ext>
            </a:extLst>
          </p:cNvPr>
          <p:cNvSpPr txBox="1"/>
          <p:nvPr/>
        </p:nvSpPr>
        <p:spPr>
          <a:xfrm>
            <a:off x="1092956" y="1592287"/>
            <a:ext cx="330962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00FF"/>
                </a:solidFill>
              </a:rPr>
              <a:t>High concentration of </a:t>
            </a:r>
            <a:r>
              <a:rPr lang="en-US" sz="2000" baseline="30000" dirty="0">
                <a:solidFill>
                  <a:srgbClr val="0000FF"/>
                </a:solidFill>
              </a:rPr>
              <a:t>226</a:t>
            </a:r>
            <a:r>
              <a:rPr lang="en-US" sz="2000" dirty="0">
                <a:solidFill>
                  <a:srgbClr val="0000FF"/>
                </a:solidFill>
              </a:rPr>
              <a:t>Ra</a:t>
            </a:r>
          </a:p>
          <a:p>
            <a:pPr algn="ctr"/>
            <a:r>
              <a:rPr lang="en-US" sz="2000" dirty="0">
                <a:solidFill>
                  <a:srgbClr val="FF6600"/>
                </a:solidFill>
              </a:rPr>
              <a:t>   =&gt; high emanation </a:t>
            </a:r>
          </a:p>
          <a:p>
            <a:pPr algn="ctr"/>
            <a:endParaRPr lang="en-US" dirty="0">
              <a:solidFill>
                <a:srgbClr val="0000F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412B4F4-5CA9-4504-BFDD-2468E68D9336}"/>
              </a:ext>
            </a:extLst>
          </p:cNvPr>
          <p:cNvSpPr/>
          <p:nvPr/>
        </p:nvSpPr>
        <p:spPr>
          <a:xfrm>
            <a:off x="5157389" y="246059"/>
            <a:ext cx="18573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dirty="0" err="1">
                <a:solidFill>
                  <a:srgbClr val="0000FF"/>
                </a:solidFill>
              </a:rPr>
              <a:t>Some</a:t>
            </a:r>
            <a:r>
              <a:rPr lang="fr-FR" sz="2400" dirty="0">
                <a:solidFill>
                  <a:srgbClr val="0000FF"/>
                </a:solidFill>
              </a:rPr>
              <a:t> </a:t>
            </a:r>
            <a:r>
              <a:rPr lang="fr-FR" sz="2400" dirty="0" err="1">
                <a:solidFill>
                  <a:srgbClr val="0000FF"/>
                </a:solidFill>
              </a:rPr>
              <a:t>results</a:t>
            </a:r>
            <a:r>
              <a:rPr lang="fr-FR" sz="24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DE9C40D-D0BD-47FB-88BF-21417E85D6DD}"/>
              </a:ext>
            </a:extLst>
          </p:cNvPr>
          <p:cNvSpPr/>
          <p:nvPr/>
        </p:nvSpPr>
        <p:spPr>
          <a:xfrm>
            <a:off x="6631171" y="1255218"/>
            <a:ext cx="43097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FF6600"/>
                </a:solidFill>
              </a:rPr>
              <a:t> </a:t>
            </a:r>
            <a:endParaRPr lang="en-US" sz="2000" dirty="0">
              <a:solidFill>
                <a:srgbClr val="0000FF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00FF"/>
                </a:solidFill>
              </a:rPr>
              <a:t>High sensibility to  the water</a:t>
            </a:r>
          </a:p>
          <a:p>
            <a:pPr algn="ctr"/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FF6600"/>
                </a:solidFill>
              </a:rPr>
              <a:t>=&gt;  Very dry gas </a:t>
            </a:r>
            <a:endParaRPr lang="fr-FR" sz="2000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666B010B-E041-4471-9947-79020E05D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073" y="2513493"/>
            <a:ext cx="2622747" cy="207362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A9412878-D82A-4ADD-9EF8-7B1FED720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6036" y="2513493"/>
            <a:ext cx="2713688" cy="215109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34C90459-74CC-4BD5-8C8E-E628757AD1F8}"/>
              </a:ext>
            </a:extLst>
          </p:cNvPr>
          <p:cNvSpPr txBox="1"/>
          <p:nvPr/>
        </p:nvSpPr>
        <p:spPr>
          <a:xfrm>
            <a:off x="6096000" y="4829732"/>
            <a:ext cx="5724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Evolution of the</a:t>
            </a:r>
            <a:r>
              <a:rPr lang="en-US" dirty="0">
                <a:solidFill>
                  <a:srgbClr val="C00000"/>
                </a:solidFill>
                <a:latin typeface="Symbol" panose="05050102010706020507" pitchFamily="18" charset="2"/>
              </a:rPr>
              <a:t> g </a:t>
            </a:r>
            <a:r>
              <a:rPr lang="en-US" dirty="0">
                <a:solidFill>
                  <a:srgbClr val="C00000"/>
                </a:solidFill>
              </a:rPr>
              <a:t>line at 609 keV of 214Bi in AC and ETS-10</a:t>
            </a:r>
          </a:p>
          <a:p>
            <a:r>
              <a:rPr lang="en-US" dirty="0">
                <a:solidFill>
                  <a:srgbClr val="C00000"/>
                </a:solidFill>
              </a:rPr>
              <a:t> with a flow of dry air + Rn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1B3EB7C8-C558-449D-A301-7BB3E226927E}"/>
              </a:ext>
            </a:extLst>
          </p:cNvPr>
          <p:cNvSpPr txBox="1"/>
          <p:nvPr/>
        </p:nvSpPr>
        <p:spPr>
          <a:xfrm>
            <a:off x="6517002" y="4295255"/>
            <a:ext cx="21918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Rn </a:t>
            </a:r>
            <a:r>
              <a:rPr lang="fr-FR" dirty="0" err="1"/>
              <a:t>reach</a:t>
            </a:r>
            <a:r>
              <a:rPr lang="fr-FR" dirty="0"/>
              <a:t> </a:t>
            </a:r>
            <a:r>
              <a:rPr lang="fr-FR" dirty="0" err="1"/>
              <a:t>equilibrium</a:t>
            </a:r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E33236B6-B62C-4A73-8581-4DA6E60C60B1}"/>
              </a:ext>
            </a:extLst>
          </p:cNvPr>
          <p:cNvSpPr txBox="1"/>
          <p:nvPr/>
        </p:nvSpPr>
        <p:spPr>
          <a:xfrm>
            <a:off x="9317732" y="4295255"/>
            <a:ext cx="22592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Rn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empty</a:t>
            </a:r>
            <a:r>
              <a:rPr lang="fr-FR" dirty="0"/>
              <a:t> by water  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8DBF7F72-41A8-4978-A5D2-8F76FCA111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599" y="762463"/>
            <a:ext cx="1238947" cy="123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03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E17796CD-8089-42DC-B911-50D123B6379C}"/>
              </a:ext>
            </a:extLst>
          </p:cNvPr>
          <p:cNvSpPr txBox="1"/>
          <p:nvPr/>
        </p:nvSpPr>
        <p:spPr>
          <a:xfrm>
            <a:off x="4424336" y="318572"/>
            <a:ext cx="3541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Potential improvement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8ED36942-3F96-447D-9DD4-1DF8F234E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7885"/>
            <a:ext cx="5278682" cy="447863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F3FA6688-DAA0-4552-B90D-084ABC544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141" y="1197885"/>
            <a:ext cx="5718071" cy="3956738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C8135232-E0A9-421B-9F47-8A76448DBD72}"/>
              </a:ext>
            </a:extLst>
          </p:cNvPr>
          <p:cNvSpPr txBox="1"/>
          <p:nvPr/>
        </p:nvSpPr>
        <p:spPr>
          <a:xfrm>
            <a:off x="2065618" y="5660115"/>
            <a:ext cx="7918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C00FF"/>
                </a:solidFill>
              </a:rPr>
              <a:t>Cu and Ni seem to be better candidates than Ag, and are less expensive</a:t>
            </a:r>
            <a:r>
              <a:rPr lang="en-US" sz="2400" dirty="0">
                <a:solidFill>
                  <a:srgbClr val="CC00FF"/>
                </a:solidFill>
              </a:rPr>
              <a:t> ! </a:t>
            </a:r>
            <a:r>
              <a:rPr lang="fr-FR" sz="2400" dirty="0">
                <a:solidFill>
                  <a:srgbClr val="CC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3663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xmlns="" id="{D8A78632-8B9A-4172-BE0C-C464ADB875DD}"/>
              </a:ext>
            </a:extLst>
          </p:cNvPr>
          <p:cNvSpPr/>
          <p:nvPr/>
        </p:nvSpPr>
        <p:spPr>
          <a:xfrm>
            <a:off x="5432080" y="3467476"/>
            <a:ext cx="6065822" cy="1864491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FC7FC2D2-92BC-440F-9CD8-CDF5FA56D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34" y="3305638"/>
            <a:ext cx="4277723" cy="233130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6A5A3530-644B-4384-BB2A-A1E414401596}"/>
              </a:ext>
            </a:extLst>
          </p:cNvPr>
          <p:cNvSpPr txBox="1"/>
          <p:nvPr/>
        </p:nvSpPr>
        <p:spPr>
          <a:xfrm>
            <a:off x="3893316" y="196346"/>
            <a:ext cx="46583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IRENE project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D4F35B0E-7CF2-4CBE-86FC-FE572A4ABEF4}"/>
              </a:ext>
            </a:extLst>
          </p:cNvPr>
          <p:cNvSpPr txBox="1"/>
          <p:nvPr/>
        </p:nvSpPr>
        <p:spPr>
          <a:xfrm>
            <a:off x="3447658" y="1546502"/>
            <a:ext cx="3968843" cy="1018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FF"/>
                </a:solidFill>
              </a:rPr>
              <a:t>Project submitted to the ANR in 2022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FF"/>
                </a:solidFill>
              </a:rPr>
              <a:t>Project start  in February 2024</a:t>
            </a:r>
            <a:endParaRPr lang="fr-FR" dirty="0">
              <a:solidFill>
                <a:srgbClr val="0000FF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2CB55DD5-3796-4730-9C5B-6D87E6983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8" y="279069"/>
            <a:ext cx="2341310" cy="104627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D4E578C2-FE46-41E6-BAE2-7836ABCD9E62}"/>
              </a:ext>
            </a:extLst>
          </p:cNvPr>
          <p:cNvSpPr txBox="1"/>
          <p:nvPr/>
        </p:nvSpPr>
        <p:spPr>
          <a:xfrm>
            <a:off x="5592275" y="3594127"/>
            <a:ext cx="59187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-Feedback between the 5 laboratories</a:t>
            </a:r>
          </a:p>
          <a:p>
            <a:r>
              <a:rPr lang="en-US" dirty="0"/>
              <a:t>-Modelling as a guide</a:t>
            </a:r>
          </a:p>
          <a:p>
            <a:r>
              <a:rPr lang="en-US" dirty="0"/>
              <a:t>-Three families of adsorbents (Zeolites, Cages, Carbon-based)</a:t>
            </a:r>
            <a:br>
              <a:rPr lang="en-US" dirty="0"/>
            </a:br>
            <a:r>
              <a:rPr lang="en-US" dirty="0"/>
              <a:t>-Xenon as a reference gas</a:t>
            </a:r>
            <a:br>
              <a:rPr lang="en-US" dirty="0"/>
            </a:br>
            <a:r>
              <a:rPr lang="en-US" dirty="0"/>
              <a:t>-Radon capture in N2, He, and </a:t>
            </a:r>
            <a:r>
              <a:rPr lang="en-US" dirty="0" err="1"/>
              <a:t>Xe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56BF824E-834C-49FD-867C-679A6FEE618D}"/>
              </a:ext>
            </a:extLst>
          </p:cNvPr>
          <p:cNvSpPr txBox="1"/>
          <p:nvPr/>
        </p:nvSpPr>
        <p:spPr>
          <a:xfrm>
            <a:off x="7007505" y="3005811"/>
            <a:ext cx="2503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008080"/>
                </a:solidFill>
              </a:rPr>
              <a:t>Project </a:t>
            </a:r>
            <a:r>
              <a:rPr lang="fr-FR" sz="2400" dirty="0" err="1">
                <a:solidFill>
                  <a:srgbClr val="008080"/>
                </a:solidFill>
              </a:rPr>
              <a:t>philosophy</a:t>
            </a:r>
            <a:endParaRPr lang="fr-FR" sz="240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133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DBD8EE5-E8AC-4827-ADBF-665D236529ED}"/>
              </a:ext>
            </a:extLst>
          </p:cNvPr>
          <p:cNvSpPr/>
          <p:nvPr/>
        </p:nvSpPr>
        <p:spPr>
          <a:xfrm>
            <a:off x="634797" y="1511878"/>
            <a:ext cx="59213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C00000"/>
                </a:solidFill>
              </a:rPr>
              <a:t>XRD, SEM/EDX </a:t>
            </a:r>
            <a:r>
              <a:rPr lang="fr-FR" sz="2000" dirty="0" err="1">
                <a:solidFill>
                  <a:srgbClr val="C00000"/>
                </a:solidFill>
              </a:rPr>
              <a:t>analysis</a:t>
            </a:r>
            <a:r>
              <a:rPr lang="fr-FR" sz="2000" dirty="0">
                <a:solidFill>
                  <a:srgbClr val="C00000"/>
                </a:solidFill>
              </a:rPr>
              <a:t> of ETS-10 and ZSM-5 </a:t>
            </a:r>
            <a:r>
              <a:rPr lang="fr-FR" sz="2000" dirty="0" err="1">
                <a:solidFill>
                  <a:srgbClr val="C00000"/>
                </a:solidFill>
              </a:rPr>
              <a:t>zeolites</a:t>
            </a:r>
            <a:endParaRPr lang="fr-FR" sz="2000" dirty="0">
              <a:solidFill>
                <a:srgbClr val="C0000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835FB524-D48C-44DC-BCCC-66C0E138E4FF}"/>
              </a:ext>
            </a:extLst>
          </p:cNvPr>
          <p:cNvSpPr txBox="1"/>
          <p:nvPr/>
        </p:nvSpPr>
        <p:spPr>
          <a:xfrm>
            <a:off x="567244" y="1994443"/>
            <a:ext cx="11187422" cy="1122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8080"/>
                </a:solidFill>
              </a:rPr>
              <a:t>The samples used (ETS-10, ZSM-5) could be improved by eliminating non-adsorbent phases (quartz, alumina, etc.).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8080"/>
                </a:solidFill>
              </a:rPr>
              <a:t>The contribution of silver to the capture of radon needs to be better understood (Ag</a:t>
            </a:r>
            <a:r>
              <a:rPr lang="en-US" baseline="30000" dirty="0">
                <a:solidFill>
                  <a:srgbClr val="008080"/>
                </a:solidFill>
              </a:rPr>
              <a:t>+</a:t>
            </a:r>
            <a:r>
              <a:rPr lang="en-US" dirty="0">
                <a:solidFill>
                  <a:srgbClr val="008080"/>
                </a:solidFill>
              </a:rPr>
              <a:t>, nanoparticles )</a:t>
            </a:r>
            <a:endParaRPr lang="fr-FR" dirty="0">
              <a:solidFill>
                <a:srgbClr val="00808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2056D91-DBA0-43D8-B126-D77AD33B0D50}"/>
              </a:ext>
            </a:extLst>
          </p:cNvPr>
          <p:cNvSpPr/>
          <p:nvPr/>
        </p:nvSpPr>
        <p:spPr>
          <a:xfrm>
            <a:off x="3198542" y="245310"/>
            <a:ext cx="54120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dirty="0" err="1">
                <a:solidFill>
                  <a:srgbClr val="0000FF"/>
                </a:solidFill>
              </a:rPr>
              <a:t>Some</a:t>
            </a:r>
            <a:r>
              <a:rPr lang="fr-FR" sz="2400" dirty="0">
                <a:solidFill>
                  <a:srgbClr val="0000FF"/>
                </a:solidFill>
              </a:rPr>
              <a:t> </a:t>
            </a:r>
            <a:r>
              <a:rPr lang="fr-FR" sz="2400" dirty="0" err="1">
                <a:solidFill>
                  <a:srgbClr val="0000FF"/>
                </a:solidFill>
              </a:rPr>
              <a:t>preliminary</a:t>
            </a:r>
            <a:r>
              <a:rPr lang="fr-FR" sz="2400" dirty="0">
                <a:solidFill>
                  <a:srgbClr val="0000FF"/>
                </a:solidFill>
              </a:rPr>
              <a:t> </a:t>
            </a:r>
            <a:r>
              <a:rPr lang="fr-FR" sz="2400" dirty="0" err="1">
                <a:solidFill>
                  <a:srgbClr val="0000FF"/>
                </a:solidFill>
              </a:rPr>
              <a:t>results</a:t>
            </a:r>
            <a:r>
              <a:rPr lang="fr-FR" sz="2400" dirty="0">
                <a:solidFill>
                  <a:srgbClr val="0000FF"/>
                </a:solidFill>
              </a:rPr>
              <a:t> </a:t>
            </a:r>
            <a:r>
              <a:rPr lang="fr-FR" sz="2400" dirty="0" err="1">
                <a:solidFill>
                  <a:srgbClr val="0000FF"/>
                </a:solidFill>
              </a:rPr>
              <a:t>from</a:t>
            </a:r>
            <a:r>
              <a:rPr lang="fr-FR" sz="2400" dirty="0">
                <a:solidFill>
                  <a:srgbClr val="0000FF"/>
                </a:solidFill>
              </a:rPr>
              <a:t> simulation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8648AB9-6373-4CAE-960F-889EEFD7B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46" y="143267"/>
            <a:ext cx="2341310" cy="104627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B547C2E5-E37C-4BED-BDF5-B194C33D08CB}"/>
              </a:ext>
            </a:extLst>
          </p:cNvPr>
          <p:cNvSpPr txBox="1"/>
          <p:nvPr/>
        </p:nvSpPr>
        <p:spPr>
          <a:xfrm>
            <a:off x="567243" y="3270955"/>
            <a:ext cx="738169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C00000"/>
                </a:solidFill>
              </a:rPr>
              <a:t>Monte Carlo simulation of adsorption of Rn &amp; </a:t>
            </a:r>
            <a:r>
              <a:rPr lang="en-US" sz="2000" dirty="0" err="1">
                <a:solidFill>
                  <a:srgbClr val="C00000"/>
                </a:solidFill>
              </a:rPr>
              <a:t>Xe</a:t>
            </a:r>
            <a:r>
              <a:rPr lang="en-US" sz="2000" dirty="0">
                <a:solidFill>
                  <a:srgbClr val="C00000"/>
                </a:solidFill>
              </a:rPr>
              <a:t> in  zeolites</a:t>
            </a:r>
            <a:endParaRPr lang="fr-FR" sz="2000" dirty="0">
              <a:solidFill>
                <a:srgbClr val="C00000"/>
              </a:solidFill>
              <a:cs typeface="Times New Roman" pitchFamily="18" charset="0"/>
            </a:endParaRPr>
          </a:p>
          <a:p>
            <a:endParaRPr lang="fr-F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F0DB908-8577-4F2B-B5C8-6BC51F3FB32D}"/>
              </a:ext>
            </a:extLst>
          </p:cNvPr>
          <p:cNvSpPr/>
          <p:nvPr/>
        </p:nvSpPr>
        <p:spPr>
          <a:xfrm>
            <a:off x="1484502" y="3701842"/>
            <a:ext cx="7587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Simulated Rn adsorption isotherms @ 298K &amp;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isosteric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heats of adsorption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C43A9B8-DA52-44BA-91A4-D33CB61C8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569" y="4291117"/>
            <a:ext cx="6110374" cy="211000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E5E904B5-1605-4618-806E-CC83917AA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405" y="161700"/>
            <a:ext cx="1039261" cy="75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56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390131D5-B688-412D-A32C-BFCC39A8A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59" y="215577"/>
            <a:ext cx="2341310" cy="104627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F289D79-C1BA-465B-B7AB-D322FC5D9521}"/>
              </a:ext>
            </a:extLst>
          </p:cNvPr>
          <p:cNvSpPr/>
          <p:nvPr/>
        </p:nvSpPr>
        <p:spPr>
          <a:xfrm>
            <a:off x="3198542" y="245310"/>
            <a:ext cx="54120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dirty="0" err="1">
                <a:solidFill>
                  <a:srgbClr val="0000FF"/>
                </a:solidFill>
              </a:rPr>
              <a:t>Some</a:t>
            </a:r>
            <a:r>
              <a:rPr lang="fr-FR" sz="2400" dirty="0">
                <a:solidFill>
                  <a:srgbClr val="0000FF"/>
                </a:solidFill>
              </a:rPr>
              <a:t> </a:t>
            </a:r>
            <a:r>
              <a:rPr lang="fr-FR" sz="2400" dirty="0" err="1">
                <a:solidFill>
                  <a:srgbClr val="0000FF"/>
                </a:solidFill>
              </a:rPr>
              <a:t>preliminary</a:t>
            </a:r>
            <a:r>
              <a:rPr lang="fr-FR" sz="2400" dirty="0">
                <a:solidFill>
                  <a:srgbClr val="0000FF"/>
                </a:solidFill>
              </a:rPr>
              <a:t> </a:t>
            </a:r>
            <a:r>
              <a:rPr lang="fr-FR" sz="2400" dirty="0" err="1">
                <a:solidFill>
                  <a:srgbClr val="0000FF"/>
                </a:solidFill>
              </a:rPr>
              <a:t>results</a:t>
            </a:r>
            <a:r>
              <a:rPr lang="fr-FR" sz="2400" dirty="0">
                <a:solidFill>
                  <a:srgbClr val="0000FF"/>
                </a:solidFill>
              </a:rPr>
              <a:t> </a:t>
            </a:r>
            <a:r>
              <a:rPr lang="fr-FR" sz="2400" dirty="0" err="1">
                <a:solidFill>
                  <a:srgbClr val="0000FF"/>
                </a:solidFill>
              </a:rPr>
              <a:t>from</a:t>
            </a:r>
            <a:r>
              <a:rPr lang="fr-FR" sz="2400" dirty="0">
                <a:solidFill>
                  <a:srgbClr val="0000FF"/>
                </a:solidFill>
              </a:rPr>
              <a:t> simulation 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xmlns="" id="{A5305974-98BD-4D0D-9CE5-7A277271A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5512" y="245310"/>
            <a:ext cx="1039261" cy="75838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A4488DFA-9D97-4831-84FD-9F50682020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3280" y="2949355"/>
            <a:ext cx="8572405" cy="31476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186A78D5-4E0F-422D-8FD2-4217207A78DD}"/>
              </a:ext>
            </a:extLst>
          </p:cNvPr>
          <p:cNvSpPr/>
          <p:nvPr/>
        </p:nvSpPr>
        <p:spPr>
          <a:xfrm>
            <a:off x="1264564" y="1828165"/>
            <a:ext cx="71252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How chemical composition of zeolite influences Rn &amp;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Xe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adsorption</a:t>
            </a:r>
          </a:p>
        </p:txBody>
      </p:sp>
    </p:spTree>
    <p:extLst>
      <p:ext uri="{BB962C8B-B14F-4D97-AF65-F5344CB8AC3E}">
        <p14:creationId xmlns:p14="http://schemas.microsoft.com/office/powerpoint/2010/main" val="18231593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FC7FC2D2-92BC-440F-9CD8-CDF5FA56D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709" y="2032459"/>
            <a:ext cx="5742941" cy="312982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52" y="324337"/>
            <a:ext cx="2341310" cy="104627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968831" y="1330639"/>
            <a:ext cx="72626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0000FF"/>
                </a:solidFill>
              </a:rPr>
              <a:t>I</a:t>
            </a:r>
            <a:r>
              <a:rPr lang="en-US" sz="2800" i="1" dirty="0">
                <a:solidFill>
                  <a:srgbClr val="0000FF"/>
                </a:solidFill>
              </a:rPr>
              <a:t>nnovative </a:t>
            </a:r>
            <a:r>
              <a:rPr lang="en-US" sz="2800" i="1" dirty="0" err="1">
                <a:solidFill>
                  <a:srgbClr val="0000FF"/>
                </a:solidFill>
              </a:rPr>
              <a:t>mate</a:t>
            </a:r>
            <a:r>
              <a:rPr lang="en-US" sz="2800" b="1" i="1" dirty="0" err="1">
                <a:solidFill>
                  <a:srgbClr val="0000FF"/>
                </a:solidFill>
              </a:rPr>
              <a:t>R</a:t>
            </a:r>
            <a:r>
              <a:rPr lang="en-US" sz="2800" i="1" dirty="0" err="1">
                <a:solidFill>
                  <a:srgbClr val="0000FF"/>
                </a:solidFill>
              </a:rPr>
              <a:t>ials</a:t>
            </a:r>
            <a:r>
              <a:rPr lang="en-US" sz="2800" i="1" dirty="0">
                <a:solidFill>
                  <a:srgbClr val="0000FF"/>
                </a:solidFill>
              </a:rPr>
              <a:t> for </a:t>
            </a:r>
            <a:r>
              <a:rPr lang="en-US" sz="2800" b="1" i="1" dirty="0">
                <a:solidFill>
                  <a:srgbClr val="0000FF"/>
                </a:solidFill>
              </a:rPr>
              <a:t>E</a:t>
            </a:r>
            <a:r>
              <a:rPr lang="en-US" sz="2800" i="1" dirty="0">
                <a:solidFill>
                  <a:srgbClr val="0000FF"/>
                </a:solidFill>
              </a:rPr>
              <a:t>xtreme </a:t>
            </a:r>
            <a:r>
              <a:rPr lang="en-US" sz="2800" i="1" dirty="0" err="1">
                <a:solidFill>
                  <a:srgbClr val="0000FF"/>
                </a:solidFill>
              </a:rPr>
              <a:t>rado</a:t>
            </a:r>
            <a:r>
              <a:rPr lang="en-US" sz="2800" b="1" i="1" dirty="0" err="1">
                <a:solidFill>
                  <a:srgbClr val="0000FF"/>
                </a:solidFill>
              </a:rPr>
              <a:t>N</a:t>
            </a:r>
            <a:r>
              <a:rPr lang="en-US" sz="2800" i="1" dirty="0">
                <a:solidFill>
                  <a:srgbClr val="0000FF"/>
                </a:solidFill>
              </a:rPr>
              <a:t> </a:t>
            </a:r>
            <a:r>
              <a:rPr lang="en-US" sz="2800" i="1" dirty="0" err="1">
                <a:solidFill>
                  <a:srgbClr val="0000FF"/>
                </a:solidFill>
              </a:rPr>
              <a:t>captur</a:t>
            </a:r>
            <a:r>
              <a:rPr lang="en-US" sz="2800" b="1" i="1" dirty="0" err="1">
                <a:solidFill>
                  <a:srgbClr val="0000FF"/>
                </a:solidFill>
              </a:rPr>
              <a:t>E</a:t>
            </a:r>
            <a:r>
              <a:rPr lang="en-US" sz="2800" i="1" dirty="0">
                <a:solidFill>
                  <a:srgbClr val="0000FF"/>
                </a:solidFill>
              </a:rPr>
              <a:t> </a:t>
            </a:r>
            <a:endParaRPr lang="fr-FR" sz="2800" i="1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75052" y="5380672"/>
            <a:ext cx="502721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4-year funding project (ANR)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5 labs consortium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Particle physicist + Chemist  and </a:t>
            </a:r>
            <a:r>
              <a:rPr lang="en-GB" dirty="0" err="1"/>
              <a:t>Physico</a:t>
            </a:r>
            <a:r>
              <a:rPr lang="en-GB" dirty="0"/>
              <a:t>-chemist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Experimentalist + theoreticians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762449" y="321043"/>
            <a:ext cx="16754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IRENE</a:t>
            </a:r>
          </a:p>
        </p:txBody>
      </p:sp>
    </p:spTree>
    <p:extLst>
      <p:ext uri="{BB962C8B-B14F-4D97-AF65-F5344CB8AC3E}">
        <p14:creationId xmlns:p14="http://schemas.microsoft.com/office/powerpoint/2010/main" val="3879172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1BE0663E-FBE7-4483-AA1F-D47A1B3C9851}"/>
              </a:ext>
            </a:extLst>
          </p:cNvPr>
          <p:cNvSpPr txBox="1"/>
          <p:nvPr/>
        </p:nvSpPr>
        <p:spPr>
          <a:xfrm>
            <a:off x="4958782" y="478886"/>
            <a:ext cx="21242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0000FF"/>
                </a:solidFill>
              </a:rPr>
              <a:t>Conclusion</a:t>
            </a:r>
            <a:r>
              <a:rPr lang="fr-FR" sz="4000" dirty="0"/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6BF12E4F-8ECC-4790-890E-F0AB76C1CDF3}"/>
              </a:ext>
            </a:extLst>
          </p:cNvPr>
          <p:cNvSpPr txBox="1"/>
          <p:nvPr/>
        </p:nvSpPr>
        <p:spPr>
          <a:xfrm>
            <a:off x="105996" y="1292946"/>
            <a:ext cx="11536620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8080"/>
                </a:solidFill>
              </a:rPr>
              <a:t>Low-energy and low-counting rate experiments require materials with extreme purity and ultra-low radon</a:t>
            </a:r>
          </a:p>
          <a:p>
            <a:r>
              <a:rPr lang="en-US" sz="2000" dirty="0">
                <a:solidFill>
                  <a:srgbClr val="008080"/>
                </a:solidFill>
              </a:rPr>
              <a:t> concentration.</a:t>
            </a:r>
          </a:p>
          <a:p>
            <a:endParaRPr lang="en-US" sz="2000" dirty="0">
              <a:solidFill>
                <a:srgbClr val="0080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8080"/>
                </a:solidFill>
              </a:rPr>
              <a:t>Traditionally, activated carbons has been used to capture radon  with a good  efficiency.  However the</a:t>
            </a:r>
          </a:p>
          <a:p>
            <a:r>
              <a:rPr lang="en-US" sz="2000" dirty="0">
                <a:solidFill>
                  <a:srgbClr val="008080"/>
                </a:solidFill>
              </a:rPr>
              <a:t> purification levels reached are not always sufficient.</a:t>
            </a:r>
          </a:p>
          <a:p>
            <a:endParaRPr lang="en-US" sz="2000" dirty="0">
              <a:solidFill>
                <a:srgbClr val="0080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8080"/>
                </a:solidFill>
              </a:rPr>
              <a:t>Materials with adsorption capacities more than 100 times higher than the best active carbons are now </a:t>
            </a:r>
          </a:p>
          <a:p>
            <a:r>
              <a:rPr lang="en-US" sz="2000" dirty="0">
                <a:solidFill>
                  <a:srgbClr val="008080"/>
                </a:solidFill>
              </a:rPr>
              <a:t>commercially available but they do not have the necessary purity levels and their performance are not well</a:t>
            </a:r>
          </a:p>
          <a:p>
            <a:r>
              <a:rPr lang="en-US" sz="2000" dirty="0">
                <a:solidFill>
                  <a:srgbClr val="008080"/>
                </a:solidFill>
              </a:rPr>
              <a:t>understood.</a:t>
            </a:r>
          </a:p>
          <a:p>
            <a:endParaRPr lang="en-US" sz="2000" dirty="0">
              <a:solidFill>
                <a:srgbClr val="0080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8080"/>
                </a:solidFill>
              </a:rPr>
              <a:t>-Possible improvements in radon capture can be reached by choosing the right chemical composition and </a:t>
            </a:r>
          </a:p>
          <a:p>
            <a:r>
              <a:rPr lang="en-US" sz="2000" dirty="0">
                <a:solidFill>
                  <a:srgbClr val="008080"/>
                </a:solidFill>
              </a:rPr>
              <a:t>good porous structure.</a:t>
            </a:r>
          </a:p>
          <a:p>
            <a:endParaRPr lang="en-US" sz="2000" dirty="0">
              <a:solidFill>
                <a:srgbClr val="0080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8080"/>
                </a:solidFill>
              </a:rPr>
              <a:t>-The objective of the IRENE project is to tackle the problem of radon capture in microporous materials</a:t>
            </a:r>
          </a:p>
          <a:p>
            <a:r>
              <a:rPr lang="en-US" sz="2000" dirty="0">
                <a:solidFill>
                  <a:srgbClr val="008080"/>
                </a:solidFill>
              </a:rPr>
              <a:t>in a scientific and coherent way, thanks to a unique consortium of physical chemists and particle physicists</a:t>
            </a:r>
          </a:p>
        </p:txBody>
      </p:sp>
    </p:spTree>
    <p:extLst>
      <p:ext uri="{BB962C8B-B14F-4D97-AF65-F5344CB8AC3E}">
        <p14:creationId xmlns:p14="http://schemas.microsoft.com/office/powerpoint/2010/main" val="1611664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D9C0C7E5-0881-41C0-8634-303230330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316" y="2264748"/>
            <a:ext cx="5025993" cy="350144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464884" y="5242970"/>
            <a:ext cx="1133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</a:rPr>
              <a:t>IRENE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B06DDCFF-CAA6-44E2-958D-19353A414C62}"/>
              </a:ext>
            </a:extLst>
          </p:cNvPr>
          <p:cNvSpPr txBox="1"/>
          <p:nvPr/>
        </p:nvSpPr>
        <p:spPr>
          <a:xfrm>
            <a:off x="2743201" y="1088151"/>
            <a:ext cx="6256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err="1">
                <a:solidFill>
                  <a:srgbClr val="008080"/>
                </a:solidFill>
              </a:rPr>
              <a:t>Thank</a:t>
            </a:r>
            <a:r>
              <a:rPr lang="fr-FR" sz="4000" dirty="0">
                <a:solidFill>
                  <a:srgbClr val="008080"/>
                </a:solidFill>
              </a:rPr>
              <a:t> </a:t>
            </a:r>
            <a:r>
              <a:rPr lang="fr-FR" sz="4000" dirty="0" err="1">
                <a:solidFill>
                  <a:srgbClr val="008080"/>
                </a:solidFill>
              </a:rPr>
              <a:t>you</a:t>
            </a:r>
            <a:r>
              <a:rPr lang="fr-FR" sz="4000" dirty="0">
                <a:solidFill>
                  <a:srgbClr val="008080"/>
                </a:solidFill>
              </a:rPr>
              <a:t> for </a:t>
            </a:r>
            <a:r>
              <a:rPr lang="fr-FR" sz="4000" dirty="0" err="1">
                <a:solidFill>
                  <a:srgbClr val="008080"/>
                </a:solidFill>
              </a:rPr>
              <a:t>your</a:t>
            </a:r>
            <a:r>
              <a:rPr lang="fr-FR" sz="4000" dirty="0">
                <a:solidFill>
                  <a:srgbClr val="008080"/>
                </a:solidFill>
              </a:rPr>
              <a:t> attention </a:t>
            </a:r>
          </a:p>
        </p:txBody>
      </p:sp>
    </p:spTree>
    <p:extLst>
      <p:ext uri="{BB962C8B-B14F-4D97-AF65-F5344CB8AC3E}">
        <p14:creationId xmlns:p14="http://schemas.microsoft.com/office/powerpoint/2010/main" val="2642609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561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CB361F98-A116-4DBB-84A8-12C162733ACE}"/>
              </a:ext>
            </a:extLst>
          </p:cNvPr>
          <p:cNvSpPr txBox="1"/>
          <p:nvPr/>
        </p:nvSpPr>
        <p:spPr>
          <a:xfrm>
            <a:off x="2799770" y="269166"/>
            <a:ext cx="672568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i="1" dirty="0">
                <a:solidFill>
                  <a:srgbClr val="C00000"/>
                </a:solidFill>
              </a:rPr>
              <a:t>Natural, Radioactive, Noble gas </a:t>
            </a:r>
          </a:p>
          <a:p>
            <a:pPr algn="ctr"/>
            <a:r>
              <a:rPr lang="en-GB" sz="2800" i="1" dirty="0">
                <a:solidFill>
                  <a:srgbClr val="C00000"/>
                </a:solidFill>
              </a:rPr>
              <a:t>from the U and </a:t>
            </a:r>
            <a:r>
              <a:rPr lang="en-GB" sz="2800" i="1" dirty="0" err="1">
                <a:solidFill>
                  <a:srgbClr val="C00000"/>
                </a:solidFill>
              </a:rPr>
              <a:t>Th</a:t>
            </a:r>
            <a:r>
              <a:rPr lang="en-GB" sz="2800" i="1" dirty="0">
                <a:solidFill>
                  <a:srgbClr val="C00000"/>
                </a:solidFill>
              </a:rPr>
              <a:t> chains</a:t>
            </a:r>
            <a:endParaRPr lang="en-US" dirty="0"/>
          </a:p>
          <a:p>
            <a:r>
              <a:rPr lang="en-US" dirty="0"/>
              <a:t>   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xmlns="" id="{31A3F50B-6EDA-445B-9519-744046045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95" y="899892"/>
            <a:ext cx="3349344" cy="2294518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xmlns="" id="{182CE6EA-EF82-4522-B4C7-F2A9AE061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1745" y="962110"/>
            <a:ext cx="3139260" cy="2232299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5C73A7AD-9FF3-479F-A20A-F32465E1A3A4}"/>
              </a:ext>
            </a:extLst>
          </p:cNvPr>
          <p:cNvSpPr txBox="1"/>
          <p:nvPr/>
        </p:nvSpPr>
        <p:spPr>
          <a:xfrm>
            <a:off x="4608214" y="230923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D7EBB66C-F7BA-433E-AEF3-7567F52FA404}"/>
              </a:ext>
            </a:extLst>
          </p:cNvPr>
          <p:cNvSpPr txBox="1"/>
          <p:nvPr/>
        </p:nvSpPr>
        <p:spPr>
          <a:xfrm>
            <a:off x="3967164" y="2346607"/>
            <a:ext cx="4769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3399FF"/>
                </a:solidFill>
              </a:rPr>
              <a:t>Easy to transport, complicated to capture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3399FF"/>
                </a:solidFill>
              </a:rPr>
              <a:t>Short half-life, high intrinsic activity</a:t>
            </a:r>
            <a:endParaRPr lang="fr-FR" sz="2000" dirty="0">
              <a:solidFill>
                <a:srgbClr val="3399FF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893EE25D-385B-4939-9547-291C4C192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163" y="3887353"/>
            <a:ext cx="872490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66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DE5D603C-2C38-4AB9-928D-87E4DFB29C81}"/>
              </a:ext>
            </a:extLst>
          </p:cNvPr>
          <p:cNvSpPr txBox="1"/>
          <p:nvPr/>
        </p:nvSpPr>
        <p:spPr>
          <a:xfrm>
            <a:off x="651887" y="906221"/>
            <a:ext cx="2324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FF"/>
                </a:solidFill>
              </a:rPr>
              <a:t>Rn Noble gas </a:t>
            </a:r>
            <a:r>
              <a:rPr 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8249EBE7-E389-4E85-B94F-E9D669D30304}"/>
              </a:ext>
            </a:extLst>
          </p:cNvPr>
          <p:cNvSpPr txBox="1"/>
          <p:nvPr/>
        </p:nvSpPr>
        <p:spPr>
          <a:xfrm>
            <a:off x="4875922" y="538904"/>
            <a:ext cx="2440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</a:rPr>
              <a:t>Radon Capture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AEA03432-5C19-40B5-A3A5-09FB6F0BE3AD}"/>
              </a:ext>
            </a:extLst>
          </p:cNvPr>
          <p:cNvSpPr txBox="1"/>
          <p:nvPr/>
        </p:nvSpPr>
        <p:spPr>
          <a:xfrm>
            <a:off x="233726" y="2051694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9999"/>
                </a:solidFill>
              </a:rPr>
              <a:t> </a:t>
            </a:r>
            <a:endParaRPr lang="fr-FR" sz="2400" dirty="0">
              <a:solidFill>
                <a:srgbClr val="009999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33726" y="1647332"/>
            <a:ext cx="77795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6633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 --&gt;   </a:t>
            </a:r>
            <a:r>
              <a:rPr lang="en-US" sz="2400" dirty="0">
                <a:solidFill>
                  <a:srgbClr val="663300"/>
                </a:solidFill>
              </a:rPr>
              <a:t>no chemistry =&gt; physical process : physical adsorption </a:t>
            </a:r>
          </a:p>
          <a:p>
            <a:r>
              <a:rPr lang="en-US" sz="2400" dirty="0">
                <a:solidFill>
                  <a:srgbClr val="663300"/>
                </a:solidFill>
              </a:rPr>
              <a:t>                                                                        </a:t>
            </a:r>
            <a:endParaRPr lang="en-GB" sz="2400" dirty="0"/>
          </a:p>
        </p:txBody>
      </p:sp>
      <p:sp>
        <p:nvSpPr>
          <p:cNvPr id="25" name="Rectangle 24"/>
          <p:cNvSpPr/>
          <p:nvPr/>
        </p:nvSpPr>
        <p:spPr>
          <a:xfrm>
            <a:off x="354913" y="3172563"/>
            <a:ext cx="2994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663300"/>
                </a:solidFill>
                <a:latin typeface="Symbol" panose="05050102010706020507" pitchFamily="18" charset="2"/>
              </a:rPr>
              <a:t>--&gt;</a:t>
            </a:r>
            <a:r>
              <a:rPr lang="en-GB" sz="2400" dirty="0">
                <a:solidFill>
                  <a:srgbClr val="663300"/>
                </a:solidFill>
              </a:rPr>
              <a:t>  porous materials </a:t>
            </a:r>
            <a:endParaRPr lang="fr-FR" sz="2400" dirty="0">
              <a:solidFill>
                <a:srgbClr val="6633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B4C38A9A-77A7-462A-98A6-DF41DF9201AC}"/>
              </a:ext>
            </a:extLst>
          </p:cNvPr>
          <p:cNvSpPr/>
          <p:nvPr/>
        </p:nvSpPr>
        <p:spPr>
          <a:xfrm>
            <a:off x="476100" y="2457980"/>
            <a:ext cx="9353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FF0000"/>
                </a:solidFill>
              </a:rPr>
              <a:t>    </a:t>
            </a:r>
            <a:r>
              <a:rPr lang="fr-FR" sz="2400" b="1" dirty="0">
                <a:solidFill>
                  <a:srgbClr val="FF0000"/>
                </a:solidFill>
              </a:rPr>
              <a:t>Physical adsorption : 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u="sng" dirty="0">
                <a:solidFill>
                  <a:srgbClr val="FF0000"/>
                </a:solidFill>
              </a:rPr>
              <a:t>Surface</a:t>
            </a:r>
            <a:r>
              <a:rPr lang="en-GB" sz="2400" b="1" dirty="0">
                <a:solidFill>
                  <a:srgbClr val="FF0000"/>
                </a:solidFill>
              </a:rPr>
              <a:t> capture by Van der  Waals forces</a:t>
            </a: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7023" y="2374929"/>
            <a:ext cx="2524355" cy="2017326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1548" y="382229"/>
            <a:ext cx="2454810" cy="17000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89663" y="3582593"/>
            <a:ext cx="4123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But not all pores are equally effective 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xmlns="" id="{6E1A6453-A329-4BA2-ACE2-6B9B50C90397}"/>
              </a:ext>
            </a:extLst>
          </p:cNvPr>
          <p:cNvSpPr txBox="1"/>
          <p:nvPr/>
        </p:nvSpPr>
        <p:spPr>
          <a:xfrm>
            <a:off x="6813275" y="5136008"/>
            <a:ext cx="2892395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2000" dirty="0" err="1">
                <a:solidFill>
                  <a:srgbClr val="FF0000"/>
                </a:solidFill>
              </a:rPr>
              <a:t>Need</a:t>
            </a:r>
            <a:r>
              <a:rPr lang="fr-FR" sz="2000" dirty="0">
                <a:solidFill>
                  <a:srgbClr val="FF0000"/>
                </a:solidFill>
              </a:rPr>
              <a:t> to optimise </a:t>
            </a:r>
            <a:r>
              <a:rPr lang="fr-FR" sz="2000" dirty="0" err="1">
                <a:solidFill>
                  <a:srgbClr val="FF0000"/>
                </a:solidFill>
              </a:rPr>
              <a:t>porosity</a:t>
            </a:r>
            <a:endParaRPr lang="fr-FR" sz="2000" dirty="0">
              <a:solidFill>
                <a:srgbClr val="FF000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675DE46-2F70-4A8F-BD8A-B75CF2BC4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7739" y="4297176"/>
            <a:ext cx="3619500" cy="2352675"/>
          </a:xfrm>
          <a:prstGeom prst="rect">
            <a:avLst/>
          </a:pr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xmlns="" id="{E8AB6E8A-3A69-4968-95DE-8C8A1467BB8A}"/>
              </a:ext>
            </a:extLst>
          </p:cNvPr>
          <p:cNvSpPr/>
          <p:nvPr/>
        </p:nvSpPr>
        <p:spPr>
          <a:xfrm rot="17409469">
            <a:off x="3760367" y="4672992"/>
            <a:ext cx="258592" cy="286962"/>
          </a:xfrm>
          <a:prstGeom prst="arc">
            <a:avLst>
              <a:gd name="adj1" fmla="val 14825120"/>
              <a:gd name="adj2" fmla="val 257610"/>
            </a:avLst>
          </a:prstGeom>
          <a:ln w="28575">
            <a:solidFill>
              <a:srgbClr val="CC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421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C33DE5E5-1606-4837-87B1-01156F1F5AD2}"/>
              </a:ext>
            </a:extLst>
          </p:cNvPr>
          <p:cNvSpPr txBox="1"/>
          <p:nvPr/>
        </p:nvSpPr>
        <p:spPr>
          <a:xfrm>
            <a:off x="5482440" y="215668"/>
            <a:ext cx="1365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solidFill>
                  <a:srgbClr val="C00000"/>
                </a:solidFill>
              </a:rPr>
              <a:t>Porosity</a:t>
            </a:r>
            <a:endParaRPr lang="fr-FR" sz="2800" dirty="0">
              <a:solidFill>
                <a:srgbClr val="C00000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4EADAF6A-2E48-4CB3-9BAA-77231B0F2CDB}"/>
              </a:ext>
            </a:extLst>
          </p:cNvPr>
          <p:cNvSpPr txBox="1"/>
          <p:nvPr/>
        </p:nvSpPr>
        <p:spPr>
          <a:xfrm>
            <a:off x="334989" y="979203"/>
            <a:ext cx="11660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Activated Charcoal   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:   universal adsorbent  (very big surface area  (2000 m</a:t>
            </a:r>
            <a:r>
              <a:rPr lang="en-GB" sz="2000" baseline="30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/g),</a:t>
            </a:r>
          </a:p>
          <a:p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                                          big stability, not toxic, low cost , …)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5D03A87E-3921-42F9-A4D7-C8AAADADA2DB}"/>
              </a:ext>
            </a:extLst>
          </p:cNvPr>
          <p:cNvSpPr txBox="1"/>
          <p:nvPr/>
        </p:nvSpPr>
        <p:spPr>
          <a:xfrm>
            <a:off x="733244" y="5678742"/>
            <a:ext cx="5543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>
                <a:solidFill>
                  <a:srgbClr val="993300"/>
                </a:solidFill>
              </a:rPr>
              <a:t>Activated</a:t>
            </a:r>
            <a:r>
              <a:rPr lang="fr-FR" sz="2000" dirty="0">
                <a:solidFill>
                  <a:srgbClr val="993300"/>
                </a:solidFill>
              </a:rPr>
              <a:t> </a:t>
            </a:r>
            <a:r>
              <a:rPr lang="fr-FR" sz="2000" dirty="0" err="1">
                <a:solidFill>
                  <a:srgbClr val="993300"/>
                </a:solidFill>
              </a:rPr>
              <a:t>charcoal</a:t>
            </a:r>
            <a:r>
              <a:rPr lang="fr-FR" sz="2000" dirty="0">
                <a:solidFill>
                  <a:srgbClr val="993300"/>
                </a:solidFill>
              </a:rPr>
              <a:t> : </a:t>
            </a:r>
            <a:r>
              <a:rPr lang="en-GB" sz="2000" dirty="0">
                <a:solidFill>
                  <a:srgbClr val="993300"/>
                </a:solidFill>
              </a:rPr>
              <a:t>very popular for radon capture </a:t>
            </a:r>
            <a:endParaRPr lang="fr-FR" sz="2000" dirty="0">
              <a:solidFill>
                <a:srgbClr val="9933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56362" y="5698027"/>
            <a:ext cx="3322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 : dozens of papers are published 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55356657-6759-468E-B76A-A02A3B0AC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71" y="2120280"/>
            <a:ext cx="10058951" cy="306978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FADF830-A1C6-474C-87D1-D8E7243D60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239" y="237838"/>
            <a:ext cx="1852585" cy="280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08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à coins arrondis 48"/>
          <p:cNvSpPr/>
          <p:nvPr/>
        </p:nvSpPr>
        <p:spPr>
          <a:xfrm>
            <a:off x="8360638" y="4867899"/>
            <a:ext cx="3239375" cy="88991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à coins arrondis 47"/>
          <p:cNvSpPr/>
          <p:nvPr/>
        </p:nvSpPr>
        <p:spPr>
          <a:xfrm>
            <a:off x="5042587" y="4867899"/>
            <a:ext cx="1618973" cy="889911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84CF098-DEEB-4CDB-B249-AE96DE7C5D29}"/>
              </a:ext>
            </a:extLst>
          </p:cNvPr>
          <p:cNvSpPr/>
          <p:nvPr/>
        </p:nvSpPr>
        <p:spPr>
          <a:xfrm>
            <a:off x="591985" y="1121526"/>
            <a:ext cx="110080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0000FF"/>
                </a:solidFill>
              </a:rPr>
              <a:t> 2015  : </a:t>
            </a:r>
            <a:r>
              <a:rPr lang="en-GB" sz="2000" i="1" dirty="0">
                <a:solidFill>
                  <a:srgbClr val="0000FF"/>
                </a:solidFill>
              </a:rPr>
              <a:t>Capture of Rn in over 60 commercial or research materials by dynamic adsorption (</a:t>
            </a:r>
            <a:r>
              <a:rPr lang="en-GB" i="1" dirty="0" err="1">
                <a:solidFill>
                  <a:srgbClr val="0000FF"/>
                </a:solidFill>
              </a:rPr>
              <a:t>SuperNEMO</a:t>
            </a:r>
            <a:r>
              <a:rPr lang="en-GB" sz="2000" i="1" dirty="0">
                <a:solidFill>
                  <a:srgbClr val="0000FF"/>
                </a:solidFill>
              </a:rPr>
              <a:t>)</a:t>
            </a:r>
            <a:endParaRPr lang="en-US" sz="2000" i="1" dirty="0">
              <a:solidFill>
                <a:srgbClr val="0000FF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B00C299C-8A1C-4C25-8EF9-5143C21E7F59}"/>
              </a:ext>
            </a:extLst>
          </p:cNvPr>
          <p:cNvSpPr txBox="1"/>
          <p:nvPr/>
        </p:nvSpPr>
        <p:spPr>
          <a:xfrm>
            <a:off x="70049" y="1993915"/>
            <a:ext cx="395941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663300"/>
                </a:solidFill>
              </a:rPr>
              <a:t>-    </a:t>
            </a:r>
            <a:r>
              <a:rPr lang="fr-FR" dirty="0" err="1">
                <a:solidFill>
                  <a:srgbClr val="663300"/>
                </a:solidFill>
              </a:rPr>
              <a:t>Activated</a:t>
            </a:r>
            <a:r>
              <a:rPr lang="fr-FR" dirty="0">
                <a:solidFill>
                  <a:srgbClr val="663300"/>
                </a:solidFill>
              </a:rPr>
              <a:t> </a:t>
            </a:r>
            <a:r>
              <a:rPr lang="fr-FR" dirty="0" err="1">
                <a:solidFill>
                  <a:srgbClr val="663300"/>
                </a:solidFill>
              </a:rPr>
              <a:t>charcoals</a:t>
            </a:r>
            <a:endParaRPr lang="fr-FR" dirty="0">
              <a:solidFill>
                <a:srgbClr val="663300"/>
              </a:solidFill>
            </a:endParaRPr>
          </a:p>
          <a:p>
            <a:r>
              <a:rPr lang="fr-FR" dirty="0">
                <a:solidFill>
                  <a:srgbClr val="663300"/>
                </a:solidFill>
              </a:rPr>
              <a:t>-    </a:t>
            </a:r>
            <a:r>
              <a:rPr lang="fr-FR" dirty="0" err="1">
                <a:solidFill>
                  <a:srgbClr val="663300"/>
                </a:solidFill>
              </a:rPr>
              <a:t>Carbon</a:t>
            </a:r>
            <a:r>
              <a:rPr lang="fr-FR" dirty="0">
                <a:solidFill>
                  <a:srgbClr val="663300"/>
                </a:solidFill>
              </a:rPr>
              <a:t> </a:t>
            </a:r>
            <a:r>
              <a:rPr lang="fr-FR" dirty="0" err="1">
                <a:solidFill>
                  <a:srgbClr val="663300"/>
                </a:solidFill>
              </a:rPr>
              <a:t>molecular</a:t>
            </a:r>
            <a:r>
              <a:rPr lang="fr-FR" dirty="0">
                <a:solidFill>
                  <a:srgbClr val="663300"/>
                </a:solidFill>
              </a:rPr>
              <a:t> </a:t>
            </a:r>
            <a:r>
              <a:rPr lang="fr-FR" dirty="0" err="1">
                <a:solidFill>
                  <a:srgbClr val="663300"/>
                </a:solidFill>
              </a:rPr>
              <a:t>sieves</a:t>
            </a:r>
            <a:endParaRPr lang="fr-FR" dirty="0">
              <a:solidFill>
                <a:srgbClr val="663300"/>
              </a:solidFill>
            </a:endParaRPr>
          </a:p>
          <a:p>
            <a:r>
              <a:rPr lang="fr-FR" dirty="0">
                <a:solidFill>
                  <a:srgbClr val="663300"/>
                </a:solidFill>
              </a:rPr>
              <a:t>-    </a:t>
            </a:r>
            <a:r>
              <a:rPr lang="fr-FR" dirty="0" err="1">
                <a:solidFill>
                  <a:srgbClr val="663300"/>
                </a:solidFill>
              </a:rPr>
              <a:t>Carbon</a:t>
            </a:r>
            <a:r>
              <a:rPr lang="fr-FR" dirty="0">
                <a:solidFill>
                  <a:srgbClr val="663300"/>
                </a:solidFill>
              </a:rPr>
              <a:t> </a:t>
            </a:r>
            <a:r>
              <a:rPr lang="fr-FR" dirty="0" err="1">
                <a:solidFill>
                  <a:srgbClr val="663300"/>
                </a:solidFill>
              </a:rPr>
              <a:t>aerogels</a:t>
            </a:r>
            <a:r>
              <a:rPr lang="fr-FR" dirty="0">
                <a:solidFill>
                  <a:srgbClr val="663300"/>
                </a:solidFill>
              </a:rPr>
              <a:t>  (Granada)</a:t>
            </a:r>
          </a:p>
          <a:p>
            <a:r>
              <a:rPr lang="fr-FR" dirty="0">
                <a:solidFill>
                  <a:srgbClr val="663300"/>
                </a:solidFill>
              </a:rPr>
              <a:t>-    </a:t>
            </a:r>
            <a:r>
              <a:rPr lang="fr-FR" dirty="0" err="1">
                <a:solidFill>
                  <a:srgbClr val="663300"/>
                </a:solidFill>
              </a:rPr>
              <a:t>Molecular</a:t>
            </a:r>
            <a:r>
              <a:rPr lang="fr-FR" dirty="0">
                <a:solidFill>
                  <a:srgbClr val="663300"/>
                </a:solidFill>
              </a:rPr>
              <a:t> cages   - CC3  (Liverpool) </a:t>
            </a:r>
          </a:p>
          <a:p>
            <a:r>
              <a:rPr lang="fr-FR" dirty="0">
                <a:solidFill>
                  <a:srgbClr val="663300"/>
                </a:solidFill>
              </a:rPr>
              <a:t>-    MOF</a:t>
            </a:r>
          </a:p>
          <a:p>
            <a:pPr marL="285750" indent="-285750">
              <a:buFontTx/>
              <a:buChar char="-"/>
            </a:pPr>
            <a:r>
              <a:rPr lang="fr-FR" dirty="0" err="1">
                <a:solidFill>
                  <a:srgbClr val="663300"/>
                </a:solidFill>
              </a:rPr>
              <a:t>Zeolites</a:t>
            </a:r>
            <a:r>
              <a:rPr lang="fr-FR" dirty="0">
                <a:solidFill>
                  <a:srgbClr val="663300"/>
                </a:solidFill>
              </a:rPr>
              <a:t> (Al, Si) (Marseille, Mulhouse)</a:t>
            </a:r>
          </a:p>
          <a:p>
            <a:pPr marL="285750" indent="-285750">
              <a:buFontTx/>
              <a:buChar char="-"/>
            </a:pPr>
            <a:r>
              <a:rPr lang="fr-FR" dirty="0" err="1">
                <a:solidFill>
                  <a:srgbClr val="663300"/>
                </a:solidFill>
              </a:rPr>
              <a:t>Dedritic</a:t>
            </a:r>
            <a:r>
              <a:rPr lang="fr-FR" dirty="0">
                <a:solidFill>
                  <a:srgbClr val="663300"/>
                </a:solidFill>
              </a:rPr>
              <a:t> </a:t>
            </a:r>
            <a:r>
              <a:rPr lang="fr-FR" dirty="0" err="1">
                <a:solidFill>
                  <a:srgbClr val="663300"/>
                </a:solidFill>
              </a:rPr>
              <a:t>polymers</a:t>
            </a:r>
            <a:r>
              <a:rPr lang="fr-FR" dirty="0">
                <a:solidFill>
                  <a:srgbClr val="663300"/>
                </a:solidFill>
              </a:rPr>
              <a:t> (Marseille ) </a:t>
            </a:r>
          </a:p>
        </p:txBody>
      </p:sp>
      <p:sp>
        <p:nvSpPr>
          <p:cNvPr id="19" name="Accolade fermante 18">
            <a:extLst>
              <a:ext uri="{FF2B5EF4-FFF2-40B4-BE49-F238E27FC236}">
                <a16:creationId xmlns:a16="http://schemas.microsoft.com/office/drawing/2014/main" xmlns="" id="{6063119D-A730-463E-9C7F-E24DE5682F77}"/>
              </a:ext>
            </a:extLst>
          </p:cNvPr>
          <p:cNvSpPr/>
          <p:nvPr/>
        </p:nvSpPr>
        <p:spPr>
          <a:xfrm>
            <a:off x="3933170" y="2148277"/>
            <a:ext cx="421565" cy="1876963"/>
          </a:xfrm>
          <a:prstGeom prst="rightBrace">
            <a:avLst>
              <a:gd name="adj1" fmla="val 25786"/>
              <a:gd name="adj2" fmla="val 50000"/>
            </a:avLst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6633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812201" y="356562"/>
            <a:ext cx="473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</a:rPr>
              <a:t>Motivation of the IRENE projet </a:t>
            </a:r>
            <a:endParaRPr lang="en-GB" sz="2800" dirty="0">
              <a:solidFill>
                <a:srgbClr val="C00000"/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F581909C-34D5-42F4-9923-FC799CCC7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00264"/>
            <a:ext cx="4717312" cy="273064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23E727D2-D667-4F10-940E-527EC58BF7FB}"/>
              </a:ext>
            </a:extLst>
          </p:cNvPr>
          <p:cNvSpPr txBox="1"/>
          <p:nvPr/>
        </p:nvSpPr>
        <p:spPr>
          <a:xfrm>
            <a:off x="6262524" y="3742526"/>
            <a:ext cx="23587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</a:rPr>
              <a:t>Pressure  = 1 bar</a:t>
            </a:r>
          </a:p>
          <a:p>
            <a:r>
              <a:rPr lang="en-US" sz="1400" b="1" dirty="0">
                <a:solidFill>
                  <a:srgbClr val="7030A0"/>
                </a:solidFill>
              </a:rPr>
              <a:t>Temperature = +20°C à – 80°C</a:t>
            </a:r>
          </a:p>
          <a:p>
            <a:r>
              <a:rPr lang="en-US" sz="1400" b="1" dirty="0">
                <a:solidFill>
                  <a:srgbClr val="7030A0"/>
                </a:solidFill>
              </a:rPr>
              <a:t>Gas : N</a:t>
            </a:r>
            <a:r>
              <a:rPr lang="en-US" sz="1400" b="1" baseline="-25000" dirty="0">
                <a:solidFill>
                  <a:srgbClr val="7030A0"/>
                </a:solidFill>
              </a:rPr>
              <a:t>2</a:t>
            </a:r>
            <a:r>
              <a:rPr lang="en-US" sz="1400" b="1" dirty="0">
                <a:solidFill>
                  <a:srgbClr val="7030A0"/>
                </a:solidFill>
              </a:rPr>
              <a:t>, He</a:t>
            </a: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38" y="4867899"/>
            <a:ext cx="2726037" cy="10685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5224511" y="4996246"/>
                <a:ext cx="1200585" cy="6164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511" y="4996246"/>
                <a:ext cx="1200585" cy="6164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ZoneTexte 40"/>
          <p:cNvSpPr txBox="1"/>
          <p:nvPr/>
        </p:nvSpPr>
        <p:spPr>
          <a:xfrm>
            <a:off x="4528024" y="5936438"/>
            <a:ext cx="3298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Rn retention time in the column </a:t>
            </a:r>
          </a:p>
        </p:txBody>
      </p:sp>
      <p:cxnSp>
        <p:nvCxnSpPr>
          <p:cNvPr id="43" name="Connecteur droit avec flèche 42"/>
          <p:cNvCxnSpPr/>
          <p:nvPr/>
        </p:nvCxnSpPr>
        <p:spPr>
          <a:xfrm>
            <a:off x="3646968" y="5371100"/>
            <a:ext cx="114831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/>
              <p:cNvSpPr txBox="1"/>
              <p:nvPr/>
            </p:nvSpPr>
            <p:spPr>
              <a:xfrm>
                <a:off x="8548074" y="5024024"/>
                <a:ext cx="2789674" cy="6386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6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𝑅𝑛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𝑅𝑛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fr-FR" sz="16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fr-FR" sz="16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FR" sz="16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fr-FR" sz="16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</m:e>
                              </m:func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num>
                            <m:den>
                              <m:box>
                                <m:boxPr>
                                  <m:ctrlPr>
                                    <a:rPr lang="fr-FR" sz="16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sSub>
                                    <m:sSubPr>
                                      <m:ctrlPr>
                                        <a:rPr lang="fr-FR" sz="16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f>
                                        <m:fPr>
                                          <m:type m:val="skw"/>
                                          <m:ctrlPr>
                                            <a:rPr lang="fr-FR" sz="1600" b="0" i="1" smtClean="0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fr-F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</m:sSub>
                                </m:e>
                              </m:box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ZoneText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074" y="5024024"/>
                <a:ext cx="2789674" cy="6386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Connecteur droit avec flèche 44"/>
          <p:cNvCxnSpPr/>
          <p:nvPr/>
        </p:nvCxnSpPr>
        <p:spPr>
          <a:xfrm>
            <a:off x="6867727" y="5371099"/>
            <a:ext cx="114831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8259297" y="5922455"/>
            <a:ext cx="3001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Rn reduction factor of the column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1215747" y="6091732"/>
            <a:ext cx="2064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Adsorption factor  </a:t>
            </a:r>
          </a:p>
        </p:txBody>
      </p:sp>
    </p:spTree>
    <p:extLst>
      <p:ext uri="{BB962C8B-B14F-4D97-AF65-F5344CB8AC3E}">
        <p14:creationId xmlns:p14="http://schemas.microsoft.com/office/powerpoint/2010/main" val="3857628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xmlns="" id="{869B96FC-C9D9-4396-8B6C-E14C6137B0E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568414" y="4351102"/>
          <a:ext cx="4107311" cy="2351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ED0D126B-09C9-440D-BBAF-B1B9721709B4}"/>
              </a:ext>
            </a:extLst>
          </p:cNvPr>
          <p:cNvSpPr txBox="1"/>
          <p:nvPr/>
        </p:nvSpPr>
        <p:spPr>
          <a:xfrm>
            <a:off x="149912" y="4788422"/>
            <a:ext cx="31638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00FF"/>
                </a:solidFill>
              </a:rPr>
              <a:t>   - Optimal </a:t>
            </a:r>
            <a:r>
              <a:rPr lang="fr-FR" dirty="0" err="1">
                <a:solidFill>
                  <a:srgbClr val="0000FF"/>
                </a:solidFill>
              </a:rPr>
              <a:t>porosity</a:t>
            </a:r>
            <a:r>
              <a:rPr lang="fr-FR" dirty="0">
                <a:solidFill>
                  <a:srgbClr val="0000FF"/>
                </a:solidFill>
              </a:rPr>
              <a:t> : </a:t>
            </a:r>
          </a:p>
          <a:p>
            <a:r>
              <a:rPr lang="fr-FR" dirty="0">
                <a:solidFill>
                  <a:srgbClr val="0000FF"/>
                </a:solidFill>
              </a:rPr>
              <a:t>  </a:t>
            </a:r>
            <a:r>
              <a:rPr lang="fr-FR" dirty="0">
                <a:solidFill>
                  <a:srgbClr val="0000FF"/>
                </a:solidFill>
                <a:latin typeface="Symbol" panose="05050102010706020507" pitchFamily="18" charset="2"/>
              </a:rPr>
              <a:t>    </a:t>
            </a:r>
            <a:r>
              <a:rPr lang="fr-FR" dirty="0">
                <a:solidFill>
                  <a:srgbClr val="0000FF"/>
                </a:solidFill>
              </a:rPr>
              <a:t> 0.5 - 0.7 nm  </a:t>
            </a:r>
            <a:r>
              <a:rPr lang="fr-FR" dirty="0">
                <a:solidFill>
                  <a:srgbClr val="C00000"/>
                </a:solidFill>
              </a:rPr>
              <a:t>(Rn 0.4 nm)</a:t>
            </a:r>
          </a:p>
          <a:p>
            <a:r>
              <a:rPr lang="fr-FR" i="1" dirty="0">
                <a:solidFill>
                  <a:srgbClr val="0000FF"/>
                </a:solidFill>
              </a:rPr>
              <a:t>    </a:t>
            </a:r>
            <a:r>
              <a:rPr lang="fr-FR" dirty="0">
                <a:solidFill>
                  <a:srgbClr val="0000FF"/>
                </a:solidFill>
              </a:rPr>
              <a:t>- </a:t>
            </a:r>
            <a:r>
              <a:rPr lang="en-GB" dirty="0">
                <a:solidFill>
                  <a:srgbClr val="0000FF"/>
                </a:solidFill>
              </a:rPr>
              <a:t>Small effect on the chemical</a:t>
            </a:r>
          </a:p>
          <a:p>
            <a:r>
              <a:rPr lang="en-GB" dirty="0">
                <a:solidFill>
                  <a:srgbClr val="0000FF"/>
                </a:solidFill>
              </a:rPr>
              <a:t>       composition   </a:t>
            </a:r>
            <a:r>
              <a:rPr lang="en-GB" dirty="0">
                <a:solidFill>
                  <a:srgbClr val="C00000"/>
                </a:solidFill>
              </a:rPr>
              <a:t>(sulphur)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5ABD94D-8413-4848-978F-E3A7F274F2B5}"/>
              </a:ext>
            </a:extLst>
          </p:cNvPr>
          <p:cNvSpPr/>
          <p:nvPr/>
        </p:nvSpPr>
        <p:spPr>
          <a:xfrm>
            <a:off x="5496863" y="522209"/>
            <a:ext cx="1788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Some results</a:t>
            </a:r>
          </a:p>
        </p:txBody>
      </p:sp>
      <p:grpSp>
        <p:nvGrpSpPr>
          <p:cNvPr id="25" name="Groupe 24"/>
          <p:cNvGrpSpPr/>
          <p:nvPr/>
        </p:nvGrpSpPr>
        <p:grpSpPr>
          <a:xfrm>
            <a:off x="517970" y="614542"/>
            <a:ext cx="4554101" cy="3544001"/>
            <a:chOff x="347510" y="614542"/>
            <a:chExt cx="4554101" cy="3544001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xmlns="" id="{27AFC05B-6E83-4C71-BC0E-88902E1A3071}"/>
                </a:ext>
              </a:extLst>
            </p:cNvPr>
            <p:cNvGrpSpPr/>
            <p:nvPr/>
          </p:nvGrpSpPr>
          <p:grpSpPr>
            <a:xfrm>
              <a:off x="347510" y="835710"/>
              <a:ext cx="4554101" cy="3322833"/>
              <a:chOff x="629399" y="673353"/>
              <a:chExt cx="4132381" cy="3322833"/>
            </a:xfrm>
          </p:grpSpPr>
          <p:pic>
            <p:nvPicPr>
              <p:cNvPr id="2" name="Image 1">
                <a:extLst>
                  <a:ext uri="{FF2B5EF4-FFF2-40B4-BE49-F238E27FC236}">
                    <a16:creationId xmlns:a16="http://schemas.microsoft.com/office/drawing/2014/main" xmlns="" id="{AF96BEEA-E14A-4066-AFD0-B6DA403715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9399" y="673353"/>
                <a:ext cx="4132381" cy="299315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xmlns="" id="{9D6D2EEE-1824-4DD9-AE37-98FEB7567E48}"/>
                  </a:ext>
                </a:extLst>
              </p:cNvPr>
              <p:cNvSpPr txBox="1"/>
              <p:nvPr/>
            </p:nvSpPr>
            <p:spPr>
              <a:xfrm>
                <a:off x="1047425" y="3719187"/>
                <a:ext cx="32963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>
                    <a:solidFill>
                      <a:srgbClr val="009999"/>
                    </a:solidFill>
                  </a:rPr>
                  <a:t>Adsorption @ – 50°C and -30°C in AC, CMS, </a:t>
                </a:r>
                <a:r>
                  <a:rPr lang="fr-FR" sz="1200" b="1" dirty="0" err="1">
                    <a:solidFill>
                      <a:srgbClr val="009999"/>
                    </a:solidFill>
                  </a:rPr>
                  <a:t>Aerogels</a:t>
                </a:r>
                <a:endParaRPr lang="fr-FR" sz="1200" b="1" dirty="0">
                  <a:solidFill>
                    <a:srgbClr val="009999"/>
                  </a:solidFill>
                </a:endParaRPr>
              </a:p>
            </p:txBody>
          </p:sp>
        </p:grpSp>
        <p:sp>
          <p:nvSpPr>
            <p:cNvPr id="17" name="ZoneTexte 16"/>
            <p:cNvSpPr txBox="1"/>
            <p:nvPr/>
          </p:nvSpPr>
          <p:spPr>
            <a:xfrm>
              <a:off x="1645413" y="614542"/>
              <a:ext cx="1958293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00CC00"/>
                  </a:solidFill>
                </a:rPr>
                <a:t>AC</a:t>
              </a:r>
              <a:r>
                <a:rPr lang="fr-FR" dirty="0">
                  <a:solidFill>
                    <a:srgbClr val="FC7404"/>
                  </a:solidFill>
                </a:rPr>
                <a:t>    </a:t>
              </a:r>
              <a:r>
                <a:rPr lang="fr-FR" dirty="0">
                  <a:solidFill>
                    <a:srgbClr val="00B0F0"/>
                  </a:solidFill>
                </a:rPr>
                <a:t>CMS  </a:t>
              </a:r>
              <a:r>
                <a:rPr lang="fr-FR" dirty="0">
                  <a:solidFill>
                    <a:srgbClr val="FC7404"/>
                  </a:solidFill>
                </a:rPr>
                <a:t> </a:t>
              </a:r>
              <a:r>
                <a:rPr lang="fr-FR" dirty="0" err="1">
                  <a:solidFill>
                    <a:srgbClr val="FC7404"/>
                  </a:solidFill>
                </a:rPr>
                <a:t>Aerogel</a:t>
              </a:r>
              <a:endParaRPr lang="en-GB" dirty="0">
                <a:solidFill>
                  <a:srgbClr val="FC7404"/>
                </a:solidFill>
              </a:endParaRPr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6467BE67-03F4-4A8E-896D-6CAC2A678015}"/>
              </a:ext>
            </a:extLst>
          </p:cNvPr>
          <p:cNvSpPr txBox="1"/>
          <p:nvPr/>
        </p:nvSpPr>
        <p:spPr>
          <a:xfrm>
            <a:off x="7285301" y="1106524"/>
            <a:ext cx="253242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b="1" dirty="0" err="1">
                <a:solidFill>
                  <a:srgbClr val="009999"/>
                </a:solidFill>
              </a:rPr>
              <a:t>Microporosity</a:t>
            </a:r>
            <a:r>
              <a:rPr lang="fr-FR" sz="1200" b="1" dirty="0">
                <a:solidFill>
                  <a:srgbClr val="009999"/>
                </a:solidFill>
              </a:rPr>
              <a:t> </a:t>
            </a:r>
            <a:r>
              <a:rPr lang="fr-FR" sz="1200" b="1" dirty="0" err="1">
                <a:solidFill>
                  <a:srgbClr val="009999"/>
                </a:solidFill>
              </a:rPr>
              <a:t>from</a:t>
            </a:r>
            <a:r>
              <a:rPr lang="fr-FR" sz="1200" b="1" dirty="0">
                <a:solidFill>
                  <a:srgbClr val="009999"/>
                </a:solidFill>
              </a:rPr>
              <a:t>  0.5 to 2 nm  : IJL</a:t>
            </a:r>
          </a:p>
        </p:txBody>
      </p:sp>
      <p:sp>
        <p:nvSpPr>
          <p:cNvPr id="26" name="Rectangle à coins arrondis 25"/>
          <p:cNvSpPr/>
          <p:nvPr/>
        </p:nvSpPr>
        <p:spPr>
          <a:xfrm>
            <a:off x="252887" y="4690411"/>
            <a:ext cx="3125972" cy="14977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Connecteur droit avec flèche 27"/>
          <p:cNvCxnSpPr/>
          <p:nvPr/>
        </p:nvCxnSpPr>
        <p:spPr>
          <a:xfrm flipH="1">
            <a:off x="3774166" y="5527086"/>
            <a:ext cx="5320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orme libre 28"/>
          <p:cNvSpPr/>
          <p:nvPr/>
        </p:nvSpPr>
        <p:spPr>
          <a:xfrm>
            <a:off x="9197163" y="2503304"/>
            <a:ext cx="1658679" cy="3519377"/>
          </a:xfrm>
          <a:custGeom>
            <a:avLst/>
            <a:gdLst>
              <a:gd name="connsiteX0" fmla="*/ 435935 w 1658679"/>
              <a:gd name="connsiteY0" fmla="*/ 0 h 3519377"/>
              <a:gd name="connsiteX1" fmla="*/ 1616149 w 1658679"/>
              <a:gd name="connsiteY1" fmla="*/ 0 h 3519377"/>
              <a:gd name="connsiteX2" fmla="*/ 1658679 w 1658679"/>
              <a:gd name="connsiteY2" fmla="*/ 3508744 h 3519377"/>
              <a:gd name="connsiteX3" fmla="*/ 0 w 1658679"/>
              <a:gd name="connsiteY3" fmla="*/ 3519377 h 351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8679" h="3519377">
                <a:moveTo>
                  <a:pt x="435935" y="0"/>
                </a:moveTo>
                <a:lnTo>
                  <a:pt x="1616149" y="0"/>
                </a:lnTo>
                <a:lnTo>
                  <a:pt x="1658679" y="3508744"/>
                </a:lnTo>
                <a:lnTo>
                  <a:pt x="0" y="3519377"/>
                </a:ln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7EEB3B7-CFB2-437E-A025-2233F7638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7429" y="1466362"/>
            <a:ext cx="3754945" cy="1911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6467BE67-03F4-4A8E-896D-6CAC2A678015}"/>
              </a:ext>
            </a:extLst>
          </p:cNvPr>
          <p:cNvSpPr txBox="1"/>
          <p:nvPr/>
        </p:nvSpPr>
        <p:spPr>
          <a:xfrm>
            <a:off x="9444672" y="3406158"/>
            <a:ext cx="217540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009999"/>
                </a:solidFill>
              </a:rPr>
              <a:t>Chemical </a:t>
            </a:r>
            <a:r>
              <a:rPr lang="fr-FR" sz="1200" b="1" dirty="0" err="1">
                <a:solidFill>
                  <a:srgbClr val="009999"/>
                </a:solidFill>
              </a:rPr>
              <a:t>compostion</a:t>
            </a:r>
            <a:r>
              <a:rPr lang="fr-FR" sz="1200" b="1" dirty="0">
                <a:solidFill>
                  <a:srgbClr val="009999"/>
                </a:solidFill>
              </a:rPr>
              <a:t>   : </a:t>
            </a:r>
            <a:r>
              <a:rPr lang="fr-FR" sz="1200" b="1" dirty="0" err="1">
                <a:solidFill>
                  <a:srgbClr val="009999"/>
                </a:solidFill>
              </a:rPr>
              <a:t>CINaM</a:t>
            </a:r>
            <a:endParaRPr lang="fr-FR" sz="1200" b="1" dirty="0">
              <a:solidFill>
                <a:srgbClr val="009999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8979" y="3711952"/>
            <a:ext cx="2595223" cy="19051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669F1AD3-1721-4A4D-A255-6749290C9A27}"/>
              </a:ext>
            </a:extLst>
          </p:cNvPr>
          <p:cNvSpPr txBox="1"/>
          <p:nvPr/>
        </p:nvSpPr>
        <p:spPr>
          <a:xfrm>
            <a:off x="3743124" y="942736"/>
            <a:ext cx="679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FF00FF"/>
                </a:solidFill>
              </a:rPr>
              <a:t>- 30°C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3B1D2CE5-D9A9-4859-BBED-AC133834110F}"/>
              </a:ext>
            </a:extLst>
          </p:cNvPr>
          <p:cNvSpPr txBox="1"/>
          <p:nvPr/>
        </p:nvSpPr>
        <p:spPr>
          <a:xfrm>
            <a:off x="1090620" y="896110"/>
            <a:ext cx="681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FF00FF"/>
                </a:solidFill>
              </a:rPr>
              <a:t>- 50°C</a:t>
            </a:r>
          </a:p>
        </p:txBody>
      </p:sp>
    </p:spTree>
    <p:extLst>
      <p:ext uri="{BB962C8B-B14F-4D97-AF65-F5344CB8AC3E}">
        <p14:creationId xmlns:p14="http://schemas.microsoft.com/office/powerpoint/2010/main" val="1283129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84CF098-DEEB-4CDB-B249-AE96DE7C5D29}"/>
              </a:ext>
            </a:extLst>
          </p:cNvPr>
          <p:cNvSpPr/>
          <p:nvPr/>
        </p:nvSpPr>
        <p:spPr>
          <a:xfrm>
            <a:off x="591985" y="993381"/>
            <a:ext cx="110080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0000FF"/>
                </a:solidFill>
              </a:rPr>
              <a:t> 2018  :  </a:t>
            </a:r>
            <a:r>
              <a:rPr lang="en-GB" sz="2000" i="1" dirty="0">
                <a:solidFill>
                  <a:srgbClr val="0000FF"/>
                </a:solidFill>
              </a:rPr>
              <a:t>Study of </a:t>
            </a:r>
            <a:r>
              <a:rPr lang="en-GB" sz="2000" i="1" dirty="0" err="1">
                <a:solidFill>
                  <a:srgbClr val="0000FF"/>
                </a:solidFill>
              </a:rPr>
              <a:t>Xe</a:t>
            </a:r>
            <a:r>
              <a:rPr lang="en-GB" sz="2000" i="1" dirty="0">
                <a:solidFill>
                  <a:srgbClr val="0000FF"/>
                </a:solidFill>
              </a:rPr>
              <a:t> / Rn adsorption with </a:t>
            </a:r>
            <a:r>
              <a:rPr lang="en-GB" sz="2000" i="1" dirty="0" err="1">
                <a:solidFill>
                  <a:srgbClr val="0000FF"/>
                </a:solidFill>
              </a:rPr>
              <a:t>Crytophane</a:t>
            </a:r>
            <a:r>
              <a:rPr lang="en-GB" sz="2000" i="1" dirty="0">
                <a:solidFill>
                  <a:srgbClr val="0000FF"/>
                </a:solidFill>
              </a:rPr>
              <a:t> supramolecular cages </a:t>
            </a:r>
            <a:endParaRPr lang="en-US" sz="2000" i="1" dirty="0">
              <a:solidFill>
                <a:srgbClr val="0000FF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812201" y="356562"/>
            <a:ext cx="473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</a:rPr>
              <a:t>Motivation of the IRENE projet 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484313" y="1465263"/>
            <a:ext cx="4317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Very efficient for molecular encapsulation . 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190" y="1434074"/>
            <a:ext cx="1101561" cy="11291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F43E26E0-28C4-4FA9-BE82-1AB21FFC2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3" y="2094004"/>
            <a:ext cx="3913269" cy="13349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50AADF1-C220-4E5A-9ADF-53EEE996262F}"/>
              </a:ext>
            </a:extLst>
          </p:cNvPr>
          <p:cNvSpPr/>
          <p:nvPr/>
        </p:nvSpPr>
        <p:spPr>
          <a:xfrm>
            <a:off x="4857426" y="2471205"/>
            <a:ext cx="31842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9900CC"/>
                </a:solidFill>
              </a:rPr>
              <a:t>Already used for </a:t>
            </a:r>
            <a:r>
              <a:rPr lang="en-GB" dirty="0" err="1">
                <a:solidFill>
                  <a:srgbClr val="9900CC"/>
                </a:solidFill>
              </a:rPr>
              <a:t>Xe</a:t>
            </a:r>
            <a:r>
              <a:rPr lang="en-GB" dirty="0">
                <a:solidFill>
                  <a:srgbClr val="9900CC"/>
                </a:solidFill>
              </a:rPr>
              <a:t> capture</a:t>
            </a:r>
            <a:endParaRPr lang="en-US" dirty="0">
              <a:solidFill>
                <a:srgbClr val="9900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900CC"/>
                </a:solidFill>
              </a:rPr>
              <a:t>Adjustable cage dimensions</a:t>
            </a:r>
            <a:r>
              <a:rPr lang="fr-FR" dirty="0">
                <a:solidFill>
                  <a:srgbClr val="9900CC"/>
                </a:solidFill>
              </a:rPr>
              <a:t>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DA649ADC-A565-4826-9ADD-B2FC0FDE7717}"/>
              </a:ext>
            </a:extLst>
          </p:cNvPr>
          <p:cNvSpPr txBox="1"/>
          <p:nvPr/>
        </p:nvSpPr>
        <p:spPr>
          <a:xfrm>
            <a:off x="2332437" y="3653310"/>
            <a:ext cx="5209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8000"/>
                </a:solidFill>
              </a:rPr>
              <a:t>Three cages were studied on two different supports </a:t>
            </a:r>
            <a:r>
              <a:rPr lang="fr-FR" dirty="0">
                <a:solidFill>
                  <a:srgbClr val="008000"/>
                </a:solidFill>
              </a:rPr>
              <a:t>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9B97E428-2EC9-4869-B86D-1112755D2E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092" y="2645294"/>
            <a:ext cx="3431614" cy="99320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3211C435-DA48-4ADA-A951-4C1197D55B8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74771" y="4674550"/>
            <a:ext cx="5523433" cy="173316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F676E42D-FA38-4FAE-9C43-DCEF381B8E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4078" y="4556571"/>
            <a:ext cx="1653085" cy="1174781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6E45632B-0058-4324-908F-28FDB3F1D04F}"/>
              </a:ext>
            </a:extLst>
          </p:cNvPr>
          <p:cNvSpPr txBox="1"/>
          <p:nvPr/>
        </p:nvSpPr>
        <p:spPr>
          <a:xfrm>
            <a:off x="7662093" y="5731353"/>
            <a:ext cx="1233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Silica</a:t>
            </a:r>
            <a:r>
              <a:rPr lang="fr-FR" sz="1400" dirty="0"/>
              <a:t> MCM-41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A23D7F1A-4BAF-41B5-91CE-5FAE3DC23FEC}"/>
              </a:ext>
            </a:extLst>
          </p:cNvPr>
          <p:cNvSpPr txBox="1"/>
          <p:nvPr/>
        </p:nvSpPr>
        <p:spPr>
          <a:xfrm>
            <a:off x="7544078" y="6022662"/>
            <a:ext cx="36356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diamètre de 2,6 nm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	 </a:t>
            </a:r>
            <a:r>
              <a:rPr lang="fr-FR" dirty="0">
                <a:solidFill>
                  <a:srgbClr val="202122"/>
                </a:solidFill>
                <a:latin typeface="Arial" panose="020B0604020202020204" pitchFamily="34" charset="0"/>
              </a:rPr>
              <a:t>	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r-FR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6,5 nm.</a:t>
            </a:r>
            <a:endParaRPr lang="fr-FR" sz="1400" dirty="0"/>
          </a:p>
        </p:txBody>
      </p:sp>
      <p:pic>
        <p:nvPicPr>
          <p:cNvPr id="18" name="Picture 18" descr="vero image">
            <a:extLst>
              <a:ext uri="{FF2B5EF4-FFF2-40B4-BE49-F238E27FC236}">
                <a16:creationId xmlns:a16="http://schemas.microsoft.com/office/drawing/2014/main" xmlns="" id="{FD2EA0EE-2C2A-4CB5-BBC0-E919D08F9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7" t="52852" r="65135" b="2664"/>
          <a:stretch>
            <a:fillRect/>
          </a:stretch>
        </p:blipFill>
        <p:spPr bwMode="auto">
          <a:xfrm>
            <a:off x="10110038" y="4674550"/>
            <a:ext cx="922229" cy="92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03B0F25E-5B66-4D93-8CAD-3E97FD638778}"/>
              </a:ext>
            </a:extLst>
          </p:cNvPr>
          <p:cNvSpPr txBox="1"/>
          <p:nvPr/>
        </p:nvSpPr>
        <p:spPr>
          <a:xfrm>
            <a:off x="10110038" y="5752796"/>
            <a:ext cx="1111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Silica</a:t>
            </a:r>
            <a:r>
              <a:rPr lang="fr-FR" sz="1400" dirty="0"/>
              <a:t> SBA-14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4C22661B-FB48-4A90-A3DB-1EDBC1C84B33}"/>
              </a:ext>
            </a:extLst>
          </p:cNvPr>
          <p:cNvSpPr txBox="1"/>
          <p:nvPr/>
        </p:nvSpPr>
        <p:spPr>
          <a:xfrm>
            <a:off x="7831848" y="6355912"/>
            <a:ext cx="944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1000 m</a:t>
            </a:r>
            <a:r>
              <a:rPr lang="fr-FR" sz="1400" baseline="30000" dirty="0"/>
              <a:t>2</a:t>
            </a:r>
            <a:r>
              <a:rPr lang="fr-FR" sz="1400" dirty="0"/>
              <a:t>/g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3FF6E796-A933-4FED-B718-64A655850920}"/>
              </a:ext>
            </a:extLst>
          </p:cNvPr>
          <p:cNvSpPr txBox="1"/>
          <p:nvPr/>
        </p:nvSpPr>
        <p:spPr>
          <a:xfrm>
            <a:off x="10326507" y="6355912"/>
            <a:ext cx="853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500 m</a:t>
            </a:r>
            <a:r>
              <a:rPr lang="fr-FR" sz="1400" baseline="30000" dirty="0"/>
              <a:t>2</a:t>
            </a:r>
            <a:r>
              <a:rPr lang="fr-FR" sz="1400" dirty="0"/>
              <a:t>/g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xmlns="" id="{2A5EA34D-90FA-484C-8F0E-AB0BAC1DC4A6}"/>
              </a:ext>
            </a:extLst>
          </p:cNvPr>
          <p:cNvCxnSpPr/>
          <p:nvPr/>
        </p:nvCxnSpPr>
        <p:spPr>
          <a:xfrm>
            <a:off x="591461" y="4401764"/>
            <a:ext cx="56886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AB284B62-8040-4380-8F9B-42A6CDA81534}"/>
              </a:ext>
            </a:extLst>
          </p:cNvPr>
          <p:cNvSpPr txBox="1"/>
          <p:nvPr/>
        </p:nvSpPr>
        <p:spPr>
          <a:xfrm>
            <a:off x="3084074" y="4187239"/>
            <a:ext cx="7033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cages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xmlns="" id="{7249262A-E992-4829-9B02-6C7864F47368}"/>
              </a:ext>
            </a:extLst>
          </p:cNvPr>
          <p:cNvCxnSpPr/>
          <p:nvPr/>
        </p:nvCxnSpPr>
        <p:spPr>
          <a:xfrm>
            <a:off x="591461" y="4401764"/>
            <a:ext cx="0" cy="2727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xmlns="" id="{9FF513EC-9164-4B8C-8B5C-0C0C1E582A9D}"/>
              </a:ext>
            </a:extLst>
          </p:cNvPr>
          <p:cNvCxnSpPr/>
          <p:nvPr/>
        </p:nvCxnSpPr>
        <p:spPr>
          <a:xfrm>
            <a:off x="6280084" y="4420178"/>
            <a:ext cx="0" cy="2727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xmlns="" id="{FD18ACAD-69A3-4E8B-BAB9-C1C397B29F06}"/>
              </a:ext>
            </a:extLst>
          </p:cNvPr>
          <p:cNvCxnSpPr>
            <a:cxnSpLocks/>
          </p:cNvCxnSpPr>
          <p:nvPr/>
        </p:nvCxnSpPr>
        <p:spPr>
          <a:xfrm flipV="1">
            <a:off x="7218894" y="4404694"/>
            <a:ext cx="4277956" cy="154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xmlns="" id="{863673B6-5863-4C45-AD2A-604677104B79}"/>
              </a:ext>
            </a:extLst>
          </p:cNvPr>
          <p:cNvCxnSpPr/>
          <p:nvPr/>
        </p:nvCxnSpPr>
        <p:spPr>
          <a:xfrm>
            <a:off x="7218894" y="4420178"/>
            <a:ext cx="0" cy="2727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xmlns="" id="{5834D440-136B-489D-BE4E-F0117290AFD4}"/>
              </a:ext>
            </a:extLst>
          </p:cNvPr>
          <p:cNvCxnSpPr/>
          <p:nvPr/>
        </p:nvCxnSpPr>
        <p:spPr>
          <a:xfrm>
            <a:off x="11482196" y="4423551"/>
            <a:ext cx="0" cy="2727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B98854DC-9DDE-4B6F-A076-B3B28FB53911}"/>
              </a:ext>
            </a:extLst>
          </p:cNvPr>
          <p:cNvSpPr txBox="1"/>
          <p:nvPr/>
        </p:nvSpPr>
        <p:spPr>
          <a:xfrm>
            <a:off x="8999623" y="4217098"/>
            <a:ext cx="100860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supports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xmlns="" id="{0AA5C6A5-F840-43EE-BE17-70689F0F10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85258" y="547786"/>
            <a:ext cx="2160762" cy="150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15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42F6AEC-97AB-44A4-91AB-4299BA4B5F87}"/>
              </a:ext>
            </a:extLst>
          </p:cNvPr>
          <p:cNvSpPr txBox="1"/>
          <p:nvPr/>
        </p:nvSpPr>
        <p:spPr>
          <a:xfrm>
            <a:off x="686735" y="652740"/>
            <a:ext cx="3679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0432FF"/>
                </a:solidFill>
              </a:rPr>
              <a:t>Rn adsorption in N</a:t>
            </a:r>
            <a:r>
              <a:rPr lang="fr-FR" sz="2400" baseline="-25000" dirty="0">
                <a:solidFill>
                  <a:srgbClr val="0432FF"/>
                </a:solidFill>
              </a:rPr>
              <a:t>2</a:t>
            </a:r>
            <a:r>
              <a:rPr lang="fr-FR" sz="2400" dirty="0">
                <a:solidFill>
                  <a:srgbClr val="0432FF"/>
                </a:solidFill>
              </a:rPr>
              <a:t>  (CPPM)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360B9A1A-634E-4346-9423-F740027DEE0E}"/>
              </a:ext>
            </a:extLst>
          </p:cNvPr>
          <p:cNvSpPr txBox="1"/>
          <p:nvPr/>
        </p:nvSpPr>
        <p:spPr>
          <a:xfrm>
            <a:off x="7143620" y="701430"/>
            <a:ext cx="3327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0432FF"/>
                </a:solidFill>
              </a:rPr>
              <a:t>Xe adsorption (MADIREL)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194A1644-6F00-419B-8B0F-F81BFC7E1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013" y="1518968"/>
            <a:ext cx="5029201" cy="1105101"/>
          </a:xfrm>
          <a:prstGeom prst="rect">
            <a:avLst/>
          </a:prstGeom>
        </p:spPr>
      </p:pic>
      <p:grpSp>
        <p:nvGrpSpPr>
          <p:cNvPr id="2" name="Groupe 1"/>
          <p:cNvGrpSpPr/>
          <p:nvPr/>
        </p:nvGrpSpPr>
        <p:grpSpPr>
          <a:xfrm>
            <a:off x="262513" y="1276644"/>
            <a:ext cx="4724154" cy="4486275"/>
            <a:chOff x="262513" y="1276644"/>
            <a:chExt cx="4724154" cy="4486275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xmlns="" id="{84709B34-2D01-4EAA-8097-0C998B2C6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2513" y="1276644"/>
              <a:ext cx="4724154" cy="4486275"/>
            </a:xfrm>
            <a:prstGeom prst="rect">
              <a:avLst/>
            </a:prstGeom>
          </p:spPr>
        </p:pic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xmlns="" id="{15B6949A-BED9-4C63-B2BF-91D0CAAB869B}"/>
                </a:ext>
              </a:extLst>
            </p:cNvPr>
            <p:cNvCxnSpPr/>
            <p:nvPr/>
          </p:nvCxnSpPr>
          <p:spPr>
            <a:xfrm>
              <a:off x="336149" y="4979305"/>
              <a:ext cx="436098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xmlns="" id="{972F8C57-6923-4894-8236-3BF1BFA2EF72}"/>
                </a:ext>
              </a:extLst>
            </p:cNvPr>
            <p:cNvSpPr txBox="1"/>
            <p:nvPr/>
          </p:nvSpPr>
          <p:spPr>
            <a:xfrm>
              <a:off x="336149" y="5001780"/>
              <a:ext cx="43123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700" dirty="0" err="1">
                  <a:solidFill>
                    <a:srgbClr val="008000"/>
                  </a:solidFill>
                </a:rPr>
                <a:t>Activated</a:t>
              </a:r>
              <a:r>
                <a:rPr lang="fr-FR" sz="1700" dirty="0">
                  <a:solidFill>
                    <a:srgbClr val="008000"/>
                  </a:solidFill>
                </a:rPr>
                <a:t> </a:t>
              </a:r>
              <a:r>
                <a:rPr lang="fr-FR" sz="1700" dirty="0" err="1">
                  <a:solidFill>
                    <a:srgbClr val="008000"/>
                  </a:solidFill>
                </a:rPr>
                <a:t>charcoal</a:t>
              </a:r>
              <a:r>
                <a:rPr lang="fr-FR" sz="1700" dirty="0">
                  <a:solidFill>
                    <a:srgbClr val="008000"/>
                  </a:solidFill>
                </a:rPr>
                <a:t>  </a:t>
              </a:r>
              <a:r>
                <a:rPr lang="fr-FR" sz="1700" dirty="0" err="1">
                  <a:solidFill>
                    <a:srgbClr val="008000"/>
                  </a:solidFill>
                </a:rPr>
                <a:t>Silcarbon</a:t>
              </a:r>
              <a:r>
                <a:rPr lang="fr-FR" sz="1700" dirty="0">
                  <a:solidFill>
                    <a:srgbClr val="008000"/>
                  </a:solidFill>
                </a:rPr>
                <a:t> K48        </a:t>
              </a:r>
              <a:r>
                <a:rPr lang="fr-FR" dirty="0">
                  <a:solidFill>
                    <a:srgbClr val="008000"/>
                  </a:solidFill>
                </a:rPr>
                <a:t>180 </a:t>
              </a:r>
              <a:r>
                <a:rPr lang="fr-FR" dirty="0">
                  <a:solidFill>
                    <a:srgbClr val="008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± 25</a:t>
              </a:r>
              <a:endParaRPr lang="fr-FR" dirty="0">
                <a:solidFill>
                  <a:srgbClr val="008000"/>
                </a:solidFill>
              </a:endParaRP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0A68558D-6CEF-4626-90CD-86B812977CDC}"/>
              </a:ext>
            </a:extLst>
          </p:cNvPr>
          <p:cNvSpPr txBox="1"/>
          <p:nvPr/>
        </p:nvSpPr>
        <p:spPr>
          <a:xfrm>
            <a:off x="6322989" y="3124714"/>
            <a:ext cx="4388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 Rn(K48)/Xe(YC125) « </a:t>
            </a:r>
            <a:r>
              <a:rPr lang="fr-FR" sz="2000" dirty="0" err="1">
                <a:solidFill>
                  <a:srgbClr val="FF0000"/>
                </a:solidFill>
              </a:rPr>
              <a:t>selectivity</a:t>
            </a:r>
            <a:r>
              <a:rPr lang="fr-FR" sz="2000" dirty="0">
                <a:solidFill>
                  <a:srgbClr val="FF0000"/>
                </a:solidFill>
              </a:rPr>
              <a:t> »   = 7.8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F9ACE7D9-ED41-458B-9ACD-07397C9F6E94}"/>
              </a:ext>
            </a:extLst>
          </p:cNvPr>
          <p:cNvSpPr txBox="1"/>
          <p:nvPr/>
        </p:nvSpPr>
        <p:spPr>
          <a:xfrm>
            <a:off x="7022433" y="3515638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4FF4481-ECE8-4B16-9CD0-ED14E5027AB6}"/>
              </a:ext>
            </a:extLst>
          </p:cNvPr>
          <p:cNvSpPr/>
          <p:nvPr/>
        </p:nvSpPr>
        <p:spPr>
          <a:xfrm>
            <a:off x="6277705" y="2978285"/>
            <a:ext cx="4434178" cy="646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25C1F936-FA67-4E34-87BB-13CDE833C814}"/>
              </a:ext>
            </a:extLst>
          </p:cNvPr>
          <p:cNvSpPr txBox="1"/>
          <p:nvPr/>
        </p:nvSpPr>
        <p:spPr>
          <a:xfrm>
            <a:off x="5579392" y="4336361"/>
            <a:ext cx="5691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400" dirty="0">
                <a:solidFill>
                  <a:srgbClr val="009999"/>
                </a:solidFill>
              </a:rPr>
              <a:t>Very preliminary results. </a:t>
            </a:r>
          </a:p>
          <a:p>
            <a:r>
              <a:rPr lang="en-GB" sz="2400" dirty="0">
                <a:solidFill>
                  <a:srgbClr val="009999"/>
                </a:solidFill>
              </a:rPr>
              <a:t>-    Possibility of improving the performance </a:t>
            </a:r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xmlns="" id="{1A7FAD9B-D294-47C2-ADE7-0BB7654281A5}"/>
              </a:ext>
            </a:extLst>
          </p:cNvPr>
          <p:cNvSpPr/>
          <p:nvPr/>
        </p:nvSpPr>
        <p:spPr>
          <a:xfrm>
            <a:off x="4671588" y="2308634"/>
            <a:ext cx="334978" cy="2860895"/>
          </a:xfrm>
          <a:custGeom>
            <a:avLst/>
            <a:gdLst>
              <a:gd name="connsiteX0" fmla="*/ 27161 w 334978"/>
              <a:gd name="connsiteY0" fmla="*/ 9053 h 2860895"/>
              <a:gd name="connsiteX1" fmla="*/ 334978 w 334978"/>
              <a:gd name="connsiteY1" fmla="*/ 0 h 2860895"/>
              <a:gd name="connsiteX2" fmla="*/ 334978 w 334978"/>
              <a:gd name="connsiteY2" fmla="*/ 2851841 h 2860895"/>
              <a:gd name="connsiteX3" fmla="*/ 0 w 334978"/>
              <a:gd name="connsiteY3" fmla="*/ 2860895 h 286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78" h="2860895">
                <a:moveTo>
                  <a:pt x="27161" y="9053"/>
                </a:moveTo>
                <a:lnTo>
                  <a:pt x="334978" y="0"/>
                </a:lnTo>
                <a:lnTo>
                  <a:pt x="334978" y="2851841"/>
                </a:lnTo>
                <a:lnTo>
                  <a:pt x="0" y="2860895"/>
                </a:lnTo>
              </a:path>
            </a:pathLst>
          </a:custGeom>
          <a:noFill/>
          <a:ln w="28575">
            <a:solidFill>
              <a:srgbClr val="CC00FF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xmlns="" id="{5701B23A-1295-43B3-8A31-D8956EE88D12}"/>
              </a:ext>
            </a:extLst>
          </p:cNvPr>
          <p:cNvSpPr/>
          <p:nvPr/>
        </p:nvSpPr>
        <p:spPr>
          <a:xfrm>
            <a:off x="10985513" y="1943443"/>
            <a:ext cx="334978" cy="473832"/>
          </a:xfrm>
          <a:custGeom>
            <a:avLst/>
            <a:gdLst>
              <a:gd name="connsiteX0" fmla="*/ 27161 w 334978"/>
              <a:gd name="connsiteY0" fmla="*/ 9053 h 2860895"/>
              <a:gd name="connsiteX1" fmla="*/ 334978 w 334978"/>
              <a:gd name="connsiteY1" fmla="*/ 0 h 2860895"/>
              <a:gd name="connsiteX2" fmla="*/ 334978 w 334978"/>
              <a:gd name="connsiteY2" fmla="*/ 2851841 h 2860895"/>
              <a:gd name="connsiteX3" fmla="*/ 0 w 334978"/>
              <a:gd name="connsiteY3" fmla="*/ 2860895 h 286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78" h="2860895">
                <a:moveTo>
                  <a:pt x="27161" y="9053"/>
                </a:moveTo>
                <a:lnTo>
                  <a:pt x="334978" y="0"/>
                </a:lnTo>
                <a:lnTo>
                  <a:pt x="334978" y="2851841"/>
                </a:lnTo>
                <a:lnTo>
                  <a:pt x="0" y="2860895"/>
                </a:lnTo>
              </a:path>
            </a:pathLst>
          </a:custGeom>
          <a:noFill/>
          <a:ln w="28575">
            <a:solidFill>
              <a:srgbClr val="CC00FF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38E5E448-4C34-4EFB-BB00-D125760DFDC5}"/>
              </a:ext>
            </a:extLst>
          </p:cNvPr>
          <p:cNvSpPr txBox="1"/>
          <p:nvPr/>
        </p:nvSpPr>
        <p:spPr>
          <a:xfrm>
            <a:off x="5609716" y="5264805"/>
            <a:ext cx="5349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(type and size of cage, chemical composition, support). </a:t>
            </a:r>
            <a:endParaRPr lang="fr-FR" i="1" dirty="0"/>
          </a:p>
          <a:p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B0EDDEFB-13E7-44A6-8D95-25EBD071F53F}"/>
              </a:ext>
            </a:extLst>
          </p:cNvPr>
          <p:cNvSpPr txBox="1"/>
          <p:nvPr/>
        </p:nvSpPr>
        <p:spPr>
          <a:xfrm>
            <a:off x="5060884" y="3244334"/>
            <a:ext cx="548548" cy="338554"/>
          </a:xfrm>
          <a:prstGeom prst="rect">
            <a:avLst/>
          </a:prstGeom>
          <a:noFill/>
          <a:ln w="28575">
            <a:solidFill>
              <a:srgbClr val="CC00FF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CC00FF"/>
                </a:solidFill>
              </a:rPr>
              <a:t>1,68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89BEA909-92D5-4639-9ECB-07BC2069A076}"/>
              </a:ext>
            </a:extLst>
          </p:cNvPr>
          <p:cNvSpPr txBox="1"/>
          <p:nvPr/>
        </p:nvSpPr>
        <p:spPr>
          <a:xfrm>
            <a:off x="11396805" y="1995693"/>
            <a:ext cx="652743" cy="338554"/>
          </a:xfrm>
          <a:prstGeom prst="rect">
            <a:avLst/>
          </a:prstGeom>
          <a:noFill/>
          <a:ln w="28575">
            <a:solidFill>
              <a:srgbClr val="CC00FF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CC00FF"/>
                </a:solidFill>
              </a:rPr>
              <a:t>13.12</a:t>
            </a:r>
          </a:p>
        </p:txBody>
      </p:sp>
    </p:spTree>
    <p:extLst>
      <p:ext uri="{BB962C8B-B14F-4D97-AF65-F5344CB8AC3E}">
        <p14:creationId xmlns:p14="http://schemas.microsoft.com/office/powerpoint/2010/main" val="41310203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1799</TotalTime>
  <Words>979</Words>
  <Application>Microsoft Office PowerPoint</Application>
  <PresentationFormat>Niestandardowy</PresentationFormat>
  <Paragraphs>176</Paragraphs>
  <Slides>22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Thème Office</vt:lpstr>
      <vt:lpstr>Study and development of new radon adsorbents  The IRENE project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Jose</dc:creator>
  <cp:lastModifiedBy>Grzegorz</cp:lastModifiedBy>
  <cp:revision>120</cp:revision>
  <dcterms:created xsi:type="dcterms:W3CDTF">2024-09-28T09:29:30Z</dcterms:created>
  <dcterms:modified xsi:type="dcterms:W3CDTF">2024-10-03T06:09:17Z</dcterms:modified>
</cp:coreProperties>
</file>