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1pPr>
    <a:lvl2pPr marL="0" marR="0" indent="457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2pPr>
    <a:lvl3pPr marL="0" marR="0" indent="914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3pPr>
    <a:lvl4pPr marL="0" marR="0" indent="1371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4pPr>
    <a:lvl5pPr marL="0" marR="0" indent="18288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5pPr>
    <a:lvl6pPr marL="0" marR="0" indent="22860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6pPr>
    <a:lvl7pPr marL="0" marR="0" indent="2743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7pPr>
    <a:lvl8pPr marL="0" marR="0" indent="3200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8pPr>
    <a:lvl9pPr marL="0" marR="0" indent="3657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1">
              <a:satOff val="-1029"/>
              <a:lumOff val="-15629"/>
            </a:schemeClr>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2">
              <a:hueOff val="-168224"/>
              <a:satOff val="18883"/>
              <a:lumOff val="-31844"/>
            </a:schemeClr>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0DBB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wholeTbl>
    <a:band2H>
      <a:tcTxStyle b="def" i="def"/>
      <a:tcStyle>
        <a:tcBdr/>
        <a:fill>
          <a:solidFill>
            <a:srgbClr val="FFFB00"/>
          </a:solidFill>
        </a:fill>
      </a:tcStyle>
    </a:band2H>
    <a:firstCol>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410732"/>
            </a:schemeClr>
          </a:solidFill>
        </a:fill>
      </a:tcStyle>
    </a:firstCol>
    <a:la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lastRow>
    <a:fir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737021"/>
            </a:schemeClr>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DF9DFE"/>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hueOff val="114748"/>
              <a:satOff val="1446"/>
              <a:lumOff val="-8963"/>
            </a:schemeClr>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satOff val="-21357"/>
              <a:lumOff val="-20662"/>
            </a:schemeClr>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15161B"/>
          </a:solid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500" y="12268782"/>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12" name="Body Level One…"/>
          <p:cNvSpPr txBox="1"/>
          <p:nvPr>
            <p:ph type="body" sz="quarter" idx="1" hasCustomPrompt="1"/>
          </p:nvPr>
        </p:nvSpPr>
        <p:spPr>
          <a:xfrm>
            <a:off x="1206500" y="7357839"/>
            <a:ext cx="21971000" cy="2006601"/>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13" name="Presentation Title"/>
          <p:cNvSpPr txBox="1"/>
          <p:nvPr>
            <p:ph type="title" hasCustomPrompt="1"/>
          </p:nvPr>
        </p:nvSpPr>
        <p:spPr>
          <a:xfrm>
            <a:off x="1206500" y="2621719"/>
            <a:ext cx="21971000" cy="4648201"/>
          </a:xfrm>
          <a:prstGeom prst="rect">
            <a:avLst/>
          </a:prstGeom>
        </p:spPr>
        <p:txBody>
          <a:bodyPr anchor="b"/>
          <a:lstStyle>
            <a:lvl1pPr defTabSz="355600">
              <a:defRPr spc="-119" sz="12000"/>
            </a:lvl1pPr>
          </a:lstStyle>
          <a:p>
            <a:pPr/>
            <a:r>
              <a:t>Presentation 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Agenda Subtitle</a:t>
            </a:r>
          </a:p>
        </p:txBody>
      </p:sp>
      <p:sp>
        <p:nvSpPr>
          <p:cNvPr id="109" name="Body Level One…"/>
          <p:cNvSpPr txBox="1"/>
          <p:nvPr>
            <p:ph type="body" idx="1" hasCustomPrompt="1"/>
          </p:nvPr>
        </p:nvSpPr>
        <p:spPr>
          <a:xfrm>
            <a:off x="1206500" y="4248504"/>
            <a:ext cx="21971000" cy="8256012"/>
          </a:xfrm>
          <a:prstGeom prst="rect">
            <a:avLst/>
          </a:prstGeom>
        </p:spPr>
        <p:txBody>
          <a:bodyPr/>
          <a:lstStyle>
            <a:lvl1pPr marL="0" indent="0" defTabSz="825500">
              <a:spcBef>
                <a:spcPts val="6000"/>
              </a:spcBef>
              <a:buSzTx/>
              <a:buNone/>
              <a:defRPr sz="5000"/>
            </a:lvl1pPr>
            <a:lvl2pPr marL="0" indent="457200" defTabSz="825500">
              <a:spcBef>
                <a:spcPts val="6000"/>
              </a:spcBef>
              <a:buSzTx/>
              <a:buNone/>
              <a:defRPr sz="5000"/>
            </a:lvl2pPr>
            <a:lvl3pPr marL="0" indent="914400" defTabSz="825500">
              <a:spcBef>
                <a:spcPts val="6000"/>
              </a:spcBef>
              <a:buSzTx/>
              <a:buNone/>
              <a:defRPr sz="5000"/>
            </a:lvl3pPr>
            <a:lvl4pPr marL="0" indent="1371600" defTabSz="825500">
              <a:spcBef>
                <a:spcPts val="6000"/>
              </a:spcBef>
              <a:buSzTx/>
              <a:buNone/>
              <a:defRPr sz="5000"/>
            </a:lvl4pPr>
            <a:lvl5pPr marL="0" indent="1828800" defTabSz="825500">
              <a:spcBef>
                <a:spcPts val="6000"/>
              </a:spcBef>
              <a:buSzTx/>
              <a:buNone/>
              <a:defRPr sz="5000"/>
            </a:lvl5pPr>
          </a:lstStyle>
          <a:p>
            <a:pPr/>
            <a:r>
              <a:t>Agenda Topics</a:t>
            </a:r>
          </a:p>
          <a:p>
            <a:pPr lvl="1"/>
            <a:r>
              <a:t/>
            </a:r>
          </a:p>
          <a:p>
            <a:pPr lvl="2"/>
            <a:r>
              <a:t/>
            </a:r>
          </a:p>
          <a:p>
            <a:pPr lvl="3"/>
            <a:r>
              <a:t/>
            </a:r>
          </a:p>
          <a:p>
            <a:pPr lvl="4"/>
            <a:r>
              <a:t/>
            </a:r>
          </a:p>
        </p:txBody>
      </p:sp>
      <p:sp>
        <p:nvSpPr>
          <p:cNvPr id="110" name="Agenda Title"/>
          <p:cNvSpPr txBox="1"/>
          <p:nvPr>
            <p:ph type="title" hasCustomPrompt="1"/>
          </p:nvPr>
        </p:nvSpPr>
        <p:spPr>
          <a:prstGeom prst="rect">
            <a:avLst/>
          </a:prstGeom>
        </p:spPr>
        <p:txBody>
          <a:bodyPr/>
          <a:lstStyle/>
          <a:p>
            <a:pPr/>
            <a:r>
              <a:t>Agenda Title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191644"/>
            <a:ext cx="21971000" cy="4089401"/>
          </a:xfrm>
          <a:prstGeom prst="rect">
            <a:avLst/>
          </a:prstGeom>
        </p:spPr>
        <p:txBody>
          <a:bodyPr anchor="ctr"/>
          <a:lstStyle>
            <a:lvl1pPr marL="0" indent="0" algn="ctr">
              <a:lnSpc>
                <a:spcPct val="90000"/>
              </a:lnSpc>
              <a:spcBef>
                <a:spcPts val="0"/>
              </a:spcBef>
              <a:buSzTx/>
              <a:buNone/>
              <a:defRPr spc="-119" sz="12000">
                <a:latin typeface="+mn-lt"/>
                <a:ea typeface="+mn-ea"/>
                <a:cs typeface="+mn-cs"/>
                <a:sym typeface="Produkt Extralight"/>
              </a:defRPr>
            </a:lvl1pPr>
            <a:lvl2pPr marL="0" indent="457200" algn="ctr">
              <a:lnSpc>
                <a:spcPct val="90000"/>
              </a:lnSpc>
              <a:spcBef>
                <a:spcPts val="0"/>
              </a:spcBef>
              <a:buSzTx/>
              <a:buNone/>
              <a:defRPr spc="-119" sz="12000">
                <a:latin typeface="+mn-lt"/>
                <a:ea typeface="+mn-ea"/>
                <a:cs typeface="+mn-cs"/>
                <a:sym typeface="Produkt Extralight"/>
              </a:defRPr>
            </a:lvl2pPr>
            <a:lvl3pPr marL="0" indent="914400" algn="ctr">
              <a:lnSpc>
                <a:spcPct val="90000"/>
              </a:lnSpc>
              <a:spcBef>
                <a:spcPts val="0"/>
              </a:spcBef>
              <a:buSzTx/>
              <a:buNone/>
              <a:defRPr spc="-119" sz="12000">
                <a:latin typeface="+mn-lt"/>
                <a:ea typeface="+mn-ea"/>
                <a:cs typeface="+mn-cs"/>
                <a:sym typeface="Produkt Extralight"/>
              </a:defRPr>
            </a:lvl3pPr>
            <a:lvl4pPr marL="0" indent="1371600" algn="ctr">
              <a:lnSpc>
                <a:spcPct val="90000"/>
              </a:lnSpc>
              <a:spcBef>
                <a:spcPts val="0"/>
              </a:spcBef>
              <a:buSzTx/>
              <a:buNone/>
              <a:defRPr spc="-119" sz="12000">
                <a:latin typeface="+mn-lt"/>
                <a:ea typeface="+mn-ea"/>
                <a:cs typeface="+mn-cs"/>
                <a:sym typeface="Produkt Extralight"/>
              </a:defRPr>
            </a:lvl4pPr>
            <a:lvl5pPr marL="0" indent="1828800" algn="ctr">
              <a:lnSpc>
                <a:spcPct val="90000"/>
              </a:lnSpc>
              <a:spcBef>
                <a:spcPts val="0"/>
              </a:spcBef>
              <a:buSzTx/>
              <a:buNone/>
              <a:defRPr spc="-119" sz="12000">
                <a:latin typeface="+mn-lt"/>
                <a:ea typeface="+mn-ea"/>
                <a:cs typeface="+mn-cs"/>
                <a:sym typeface="Produkt Extralight"/>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207360"/>
            <a:ext cx="21971000" cy="7351451"/>
          </a:xfrm>
          <a:prstGeom prst="rect">
            <a:avLst/>
          </a:prstGeom>
        </p:spPr>
        <p:txBody>
          <a:bodyPr anchor="b"/>
          <a:lstStyle>
            <a:lvl1pPr marL="0" indent="0" algn="ctr">
              <a:lnSpc>
                <a:spcPct val="90000"/>
              </a:lnSpc>
              <a:spcBef>
                <a:spcPts val="0"/>
              </a:spcBef>
              <a:buSzTx/>
              <a:buNone/>
              <a:defRPr spc="-1750" sz="35000">
                <a:latin typeface="+mn-lt"/>
                <a:ea typeface="+mn-ea"/>
                <a:cs typeface="+mn-cs"/>
                <a:sym typeface="Produkt Extralight"/>
              </a:defRPr>
            </a:lvl1pPr>
            <a:lvl2pPr marL="0" indent="457200" algn="ctr">
              <a:lnSpc>
                <a:spcPct val="90000"/>
              </a:lnSpc>
              <a:spcBef>
                <a:spcPts val="0"/>
              </a:spcBef>
              <a:buSzTx/>
              <a:buNone/>
              <a:defRPr spc="-1750" sz="35000">
                <a:latin typeface="+mn-lt"/>
                <a:ea typeface="+mn-ea"/>
                <a:cs typeface="+mn-cs"/>
                <a:sym typeface="Produkt Extralight"/>
              </a:defRPr>
            </a:lvl2pPr>
            <a:lvl3pPr marL="0" indent="914400" algn="ctr">
              <a:lnSpc>
                <a:spcPct val="90000"/>
              </a:lnSpc>
              <a:spcBef>
                <a:spcPts val="0"/>
              </a:spcBef>
              <a:buSzTx/>
              <a:buNone/>
              <a:defRPr spc="-1750" sz="35000">
                <a:latin typeface="+mn-lt"/>
                <a:ea typeface="+mn-ea"/>
                <a:cs typeface="+mn-cs"/>
                <a:sym typeface="Produkt Extralight"/>
              </a:defRPr>
            </a:lvl3pPr>
            <a:lvl4pPr marL="0" indent="1371600" algn="ctr">
              <a:lnSpc>
                <a:spcPct val="90000"/>
              </a:lnSpc>
              <a:spcBef>
                <a:spcPts val="0"/>
              </a:spcBef>
              <a:buSzTx/>
              <a:buNone/>
              <a:defRPr spc="-1750" sz="35000">
                <a:latin typeface="+mn-lt"/>
                <a:ea typeface="+mn-ea"/>
                <a:cs typeface="+mn-cs"/>
                <a:sym typeface="Produkt Extralight"/>
              </a:defRPr>
            </a:lvl4pPr>
            <a:lvl5pPr marL="0" indent="1828800" algn="ctr">
              <a:lnSpc>
                <a:spcPct val="90000"/>
              </a:lnSpc>
              <a:spcBef>
                <a:spcPts val="0"/>
              </a:spcBef>
              <a:buSzTx/>
              <a:buNone/>
              <a:defRPr spc="-1750" sz="35000">
                <a:latin typeface="+mn-lt"/>
                <a:ea typeface="+mn-ea"/>
                <a:cs typeface="+mn-cs"/>
                <a:sym typeface="Produkt Extralight"/>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pc="-55" sz="5500">
                <a:latin typeface="+mn-lt"/>
                <a:ea typeface="+mn-ea"/>
                <a:cs typeface="+mn-cs"/>
                <a:sym typeface="Produkt Extralight"/>
              </a:defRPr>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5194300" y="4165600"/>
            <a:ext cx="13995400" cy="4428667"/>
          </a:xfrm>
          <a:prstGeom prst="rect">
            <a:avLst/>
          </a:prstGeom>
        </p:spPr>
        <p:txBody>
          <a:bodyPr anchor="b"/>
          <a:lstStyle>
            <a:lvl1pPr marL="254000" indent="-254000">
              <a:lnSpc>
                <a:spcPct val="90000"/>
              </a:lnSpc>
              <a:spcBef>
                <a:spcPts val="0"/>
              </a:spcBef>
              <a:buSzTx/>
              <a:buNone/>
              <a:defRPr spc="-93" sz="9300">
                <a:latin typeface="+mn-lt"/>
                <a:ea typeface="+mn-ea"/>
                <a:cs typeface="+mn-cs"/>
                <a:sym typeface="Produkt Extralight"/>
              </a:defRPr>
            </a:lvl1pPr>
            <a:lvl2pPr marL="254000" indent="203200">
              <a:lnSpc>
                <a:spcPct val="90000"/>
              </a:lnSpc>
              <a:spcBef>
                <a:spcPts val="0"/>
              </a:spcBef>
              <a:buSzTx/>
              <a:buNone/>
              <a:defRPr spc="-93" sz="9300">
                <a:latin typeface="+mn-lt"/>
                <a:ea typeface="+mn-ea"/>
                <a:cs typeface="+mn-cs"/>
                <a:sym typeface="Produkt Extralight"/>
              </a:defRPr>
            </a:lvl2pPr>
            <a:lvl3pPr marL="254000" indent="660400">
              <a:lnSpc>
                <a:spcPct val="90000"/>
              </a:lnSpc>
              <a:spcBef>
                <a:spcPts val="0"/>
              </a:spcBef>
              <a:buSzTx/>
              <a:buNone/>
              <a:defRPr spc="-93" sz="9300">
                <a:latin typeface="+mn-lt"/>
                <a:ea typeface="+mn-ea"/>
                <a:cs typeface="+mn-cs"/>
                <a:sym typeface="Produkt Extralight"/>
              </a:defRPr>
            </a:lvl3pPr>
            <a:lvl4pPr marL="254000" indent="1117600">
              <a:lnSpc>
                <a:spcPct val="90000"/>
              </a:lnSpc>
              <a:spcBef>
                <a:spcPts val="0"/>
              </a:spcBef>
              <a:buSzTx/>
              <a:buNone/>
              <a:defRPr spc="-93" sz="9300">
                <a:latin typeface="+mn-lt"/>
                <a:ea typeface="+mn-ea"/>
                <a:cs typeface="+mn-cs"/>
                <a:sym typeface="Produkt Extralight"/>
              </a:defRPr>
            </a:lvl4pPr>
            <a:lvl5pPr marL="254000" indent="1574800">
              <a:lnSpc>
                <a:spcPct val="90000"/>
              </a:lnSpc>
              <a:spcBef>
                <a:spcPts val="0"/>
              </a:spcBef>
              <a:buSzTx/>
              <a:buNone/>
              <a:defRPr spc="-93" sz="9300">
                <a:latin typeface="+mn-lt"/>
                <a:ea typeface="+mn-ea"/>
                <a:cs typeface="+mn-cs"/>
                <a:sym typeface="Produkt Extralight"/>
              </a:defRPr>
            </a:lvl5pPr>
          </a:lstStyle>
          <a:p>
            <a:pPr/>
            <a:r>
              <a:t>“Notable Quote”</a:t>
            </a:r>
          </a:p>
          <a:p>
            <a:pPr lvl="1"/>
            <a:r>
              <a:t/>
            </a:r>
          </a:p>
          <a:p>
            <a:pPr lvl="2"/>
            <a:r>
              <a:t/>
            </a:r>
          </a:p>
          <a:p>
            <a:pPr lvl="3"/>
            <a:r>
              <a:t/>
            </a:r>
          </a:p>
          <a:p>
            <a:pPr lvl="4"/>
            <a:r>
              <a:t/>
            </a:r>
          </a:p>
        </p:txBody>
      </p:sp>
      <p:sp>
        <p:nvSpPr>
          <p:cNvPr id="136" name="Attribution"/>
          <p:cNvSpPr txBox="1"/>
          <p:nvPr>
            <p:ph type="body" sz="quarter" idx="21" hasCustomPrompt="1"/>
          </p:nvPr>
        </p:nvSpPr>
        <p:spPr>
          <a:xfrm>
            <a:off x="5456257" y="9559997"/>
            <a:ext cx="13471486" cy="698501"/>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pPr/>
            <a:r>
              <a:t>Attribution</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lack and white close-up of curved pieces of paper"/>
          <p:cNvSpPr/>
          <p:nvPr>
            <p:ph type="pic" sz="quarter" idx="21"/>
          </p:nvPr>
        </p:nvSpPr>
        <p:spPr>
          <a:xfrm>
            <a:off x="7353300" y="3632200"/>
            <a:ext cx="9677400" cy="6451600"/>
          </a:xfrm>
          <a:prstGeom prst="rect">
            <a:avLst/>
          </a:prstGeom>
        </p:spPr>
        <p:txBody>
          <a:bodyPr lIns="91439" tIns="45719" rIns="91439" bIns="45719">
            <a:noAutofit/>
          </a:bodyPr>
          <a:lstStyle/>
          <a:p>
            <a:pPr/>
          </a:p>
        </p:txBody>
      </p:sp>
      <p:sp>
        <p:nvSpPr>
          <p:cNvPr id="145" name="Grey disc against a grey background"/>
          <p:cNvSpPr/>
          <p:nvPr>
            <p:ph type="pic" sz="quarter" idx="22"/>
          </p:nvPr>
        </p:nvSpPr>
        <p:spPr>
          <a:xfrm>
            <a:off x="14897100" y="3632200"/>
            <a:ext cx="9131300" cy="6457073"/>
          </a:xfrm>
          <a:prstGeom prst="rect">
            <a:avLst/>
          </a:prstGeom>
        </p:spPr>
        <p:txBody>
          <a:bodyPr lIns="91439" tIns="45719" rIns="91439" bIns="45719">
            <a:noAutofit/>
          </a:bodyPr>
          <a:lstStyle/>
          <a:p>
            <a:pPr/>
          </a:p>
        </p:txBody>
      </p:sp>
      <p:sp>
        <p:nvSpPr>
          <p:cNvPr id="146" name="Abstract image of two grey discs intersecting"/>
          <p:cNvSpPr/>
          <p:nvPr>
            <p:ph type="pic" sz="half" idx="23"/>
          </p:nvPr>
        </p:nvSpPr>
        <p:spPr>
          <a:xfrm>
            <a:off x="-749300" y="3632200"/>
            <a:ext cx="11303000" cy="64516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Black and white close-up of woven texture"/>
          <p:cNvSpPr/>
          <p:nvPr>
            <p:ph type="pic" idx="21"/>
          </p:nvPr>
        </p:nvSpPr>
        <p:spPr>
          <a:xfrm>
            <a:off x="-38100" y="-1293994"/>
            <a:ext cx="24447500" cy="16295514"/>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Grey abstract curve and line"/>
          <p:cNvSpPr/>
          <p:nvPr>
            <p:ph type="pic" idx="21"/>
          </p:nvPr>
        </p:nvSpPr>
        <p:spPr>
          <a:xfrm>
            <a:off x="-50800" y="-1828800"/>
            <a:ext cx="24574500" cy="173736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23" name="Body Level One…"/>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24" name="Presentation Title"/>
          <p:cNvSpPr txBox="1"/>
          <p:nvPr>
            <p:ph type="title" hasCustomPrompt="1"/>
          </p:nvPr>
        </p:nvSpPr>
        <p:spPr>
          <a:xfrm>
            <a:off x="1206500" y="2611945"/>
            <a:ext cx="21971000" cy="4648201"/>
          </a:xfrm>
          <a:prstGeom prst="rect">
            <a:avLst/>
          </a:prstGeom>
        </p:spPr>
        <p:txBody>
          <a:bodyPr anchor="b"/>
          <a:lstStyle>
            <a:lvl1pPr defTabSz="355600">
              <a:defRPr spc="-119" sz="12000"/>
            </a:lvl1pPr>
          </a:lstStyle>
          <a:p>
            <a:pPr/>
            <a:r>
              <a:t>Presentation 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orridor of an open-air concrete structure under a partly cloudy sky"/>
          <p:cNvSpPr/>
          <p:nvPr>
            <p:ph type="pic" idx="21"/>
          </p:nvPr>
        </p:nvSpPr>
        <p:spPr>
          <a:xfrm>
            <a:off x="8140700" y="0"/>
            <a:ext cx="20574000" cy="137160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3335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149476"/>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61" name="View through a mesh-like ceiling under a blue sky"/>
          <p:cNvSpPr/>
          <p:nvPr>
            <p:ph type="pic" idx="22"/>
          </p:nvPr>
        </p:nvSpPr>
        <p:spPr>
          <a:xfrm>
            <a:off x="8140700" y="0"/>
            <a:ext cx="20574000" cy="13716000"/>
          </a:xfrm>
          <a:prstGeom prst="rect">
            <a:avLst/>
          </a:prstGeom>
        </p:spPr>
        <p:txBody>
          <a:bodyPr lIns="91439" tIns="45719" rIns="91439" bIns="45719">
            <a:noAutofit/>
          </a:bodyPr>
          <a:lstStyle/>
          <a:p>
            <a:pPr/>
          </a:p>
        </p:txBody>
      </p:sp>
      <p:sp>
        <p:nvSpPr>
          <p:cNvPr id="6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6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72" name="Slide Title"/>
          <p:cNvSpPr txBox="1"/>
          <p:nvPr>
            <p:ph type="title" hasCustomPrompt="1"/>
          </p:nvPr>
        </p:nvSpPr>
        <p:spPr>
          <a:prstGeom prst="rect">
            <a:avLst/>
          </a:prstGeom>
        </p:spPr>
        <p:txBody>
          <a:bodyPr/>
          <a:lstStyle/>
          <a:p>
            <a:pPr/>
            <a:r>
              <a:t>Slide Title</a:t>
            </a:r>
          </a:p>
        </p:txBody>
      </p:sp>
      <p:sp>
        <p:nvSpPr>
          <p:cNvPr id="7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8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8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500" y="3906899"/>
            <a:ext cx="21971004" cy="4648201"/>
          </a:xfrm>
          <a:prstGeom prst="rect">
            <a:avLst/>
          </a:prstGeom>
        </p:spPr>
        <p:txBody>
          <a:bodyPr anchor="ctr"/>
          <a:lstStyle>
            <a:lvl1pPr>
              <a:defRPr spc="-119" sz="12000"/>
            </a:lvl1pPr>
          </a:lstStyle>
          <a:p>
            <a:pPr/>
            <a:r>
              <a:t>Section Title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60642"/>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1pPr>
      <a:lvl2pPr marL="0" marR="0" indent="457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2pPr>
      <a:lvl3pPr marL="0" marR="0" indent="914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3pPr>
      <a:lvl4pPr marL="0" marR="0" indent="1371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4pPr>
      <a:lvl5pPr marL="0" marR="0" indent="18288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5pPr>
      <a:lvl6pPr marL="0" marR="0" indent="22860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6pPr>
      <a:lvl7pPr marL="0" marR="0" indent="2743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7pPr>
      <a:lvl8pPr marL="0" marR="0" indent="3200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8pPr>
      <a:lvl9pPr marL="0" marR="0" indent="3657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9pPr>
    </p:titleStyle>
    <p:bodyStyle>
      <a:lvl1pPr marL="457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1pPr>
      <a:lvl2pPr marL="914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2pPr>
      <a:lvl3pPr marL="1371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3pPr>
      <a:lvl4pPr marL="1828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4pPr>
      <a:lvl5pPr marL="22860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5pPr>
      <a:lvl6pPr marL="2743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6pPr>
      <a:lvl7pPr marL="3200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7pPr>
      <a:lvl8pPr marL="3657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8pPr>
      <a:lvl9pPr marL="4114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Boulby-Mine.jpg" descr="Boulby-Mine.jpg"/>
          <p:cNvPicPr>
            <a:picLocks noChangeAspect="1"/>
          </p:cNvPicPr>
          <p:nvPr>
            <p:ph type="pic" idx="21"/>
          </p:nvPr>
        </p:nvPicPr>
        <p:blipFill>
          <a:blip r:embed="rId2">
            <a:alphaModFix amt="66128"/>
            <a:extLst/>
          </a:blip>
          <a:srcRect l="0" t="3" r="0" b="3"/>
          <a:stretch>
            <a:fillRect/>
          </a:stretch>
        </p:blipFill>
        <p:spPr>
          <a:xfrm>
            <a:off x="0" y="0"/>
            <a:ext cx="24384001" cy="13716000"/>
          </a:xfrm>
          <a:prstGeom prst="rect">
            <a:avLst/>
          </a:prstGeom>
        </p:spPr>
      </p:pic>
      <p:sp>
        <p:nvSpPr>
          <p:cNvPr id="172" name="Sid Ahmed Maouloud, The University of Edinburgh / Boulby Underground Laboratory, 03/10/2024"/>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Sid Ahmed Maouloud, The University of Edinburgh / Boulby Underground Laboratory, 03/10/2024</a:t>
            </a:r>
          </a:p>
        </p:txBody>
      </p:sp>
      <p:sp>
        <p:nvSpPr>
          <p:cNvPr id="173" name="Enhancing material screening capabilities for rare event searches"/>
          <p:cNvSpPr txBox="1"/>
          <p:nvPr>
            <p:ph type="body" sz="quarter" idx="1"/>
          </p:nvPr>
        </p:nvSpPr>
        <p:spPr>
          <a:prstGeom prst="rect">
            <a:avLst/>
          </a:prstGeom>
        </p:spPr>
        <p:txBody>
          <a:bodyPr/>
          <a:lstStyle/>
          <a:p>
            <a:pPr/>
            <a:r>
              <a:t>Enhancing material screening capabilities for rare event searches</a:t>
            </a:r>
          </a:p>
        </p:txBody>
      </p:sp>
      <p:sp>
        <p:nvSpPr>
          <p:cNvPr id="174" name="Performance and Applications of the XIA UltraLo-1800 and ICP-MS at Boulby Underground Laboratory"/>
          <p:cNvSpPr txBox="1"/>
          <p:nvPr>
            <p:ph type="title"/>
          </p:nvPr>
        </p:nvSpPr>
        <p:spPr>
          <a:prstGeom prst="rect">
            <a:avLst/>
          </a:prstGeom>
        </p:spPr>
        <p:txBody>
          <a:bodyPr/>
          <a:lstStyle>
            <a:lvl1pPr defTabSz="288036">
              <a:defRPr spc="-97" sz="9720"/>
            </a:lvl1pPr>
          </a:lstStyle>
          <a:p>
            <a:pPr/>
            <a:r>
              <a:t>Performance and Applications of the XIA UltraLo-1800 and ICP-MS at Boulby Underground Laboratory</a:t>
            </a:r>
          </a:p>
        </p:txBody>
      </p:sp>
      <p:pic>
        <p:nvPicPr>
          <p:cNvPr id="175" name="fe1abbd5-8f3a-4289-a0d4-74038f1e7995.png" descr="fe1abbd5-8f3a-4289-a0d4-74038f1e7995.png"/>
          <p:cNvPicPr>
            <a:picLocks noChangeAspect="1"/>
          </p:cNvPicPr>
          <p:nvPr/>
        </p:nvPicPr>
        <p:blipFill>
          <a:blip r:embed="rId3">
            <a:extLst/>
          </a:blip>
          <a:stretch>
            <a:fillRect/>
          </a:stretch>
        </p:blipFill>
        <p:spPr>
          <a:xfrm>
            <a:off x="0" y="86769"/>
            <a:ext cx="7713360" cy="138132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G20230927150349.jpg" descr="IMG20230927150349.jpg"/>
          <p:cNvPicPr>
            <a:picLocks noChangeAspect="1"/>
          </p:cNvPicPr>
          <p:nvPr>
            <p:ph type="pic" idx="22"/>
          </p:nvPr>
        </p:nvPicPr>
        <p:blipFill>
          <a:blip r:embed="rId2">
            <a:extLst/>
          </a:blip>
          <a:srcRect l="17099" t="0" r="17099" b="0"/>
          <a:stretch>
            <a:fillRect/>
          </a:stretch>
        </p:blipFill>
        <p:spPr>
          <a:xfrm>
            <a:off x="12382500" y="0"/>
            <a:ext cx="12001500" cy="13716001"/>
          </a:xfrm>
          <a:prstGeom prst="rect">
            <a:avLst/>
          </a:prstGeom>
        </p:spPr>
      </p:pic>
      <p:sp>
        <p:nvSpPr>
          <p:cNvPr id="213" name="ICP-MS: Precision in Bulk Contamination Detection"/>
          <p:cNvSpPr txBox="1"/>
          <p:nvPr>
            <p:ph type="title"/>
          </p:nvPr>
        </p:nvSpPr>
        <p:spPr>
          <a:xfrm>
            <a:off x="1206500" y="635000"/>
            <a:ext cx="9779000" cy="2100380"/>
          </a:xfrm>
          <a:prstGeom prst="rect">
            <a:avLst/>
          </a:prstGeom>
        </p:spPr>
        <p:txBody>
          <a:bodyPr/>
          <a:lstStyle>
            <a:lvl1pPr defTabSz="1511770">
              <a:defRPr spc="-62" sz="6200"/>
            </a:lvl1pPr>
          </a:lstStyle>
          <a:p>
            <a:pPr/>
            <a:r>
              <a:t>ICP-MS: Precision in Bulk Contamination Detection</a:t>
            </a:r>
          </a:p>
        </p:txBody>
      </p:sp>
      <p:sp>
        <p:nvSpPr>
          <p:cNvPr id="214" name="Boulby ICP-MS Facility Overview: The Boulby ICP-MS system is housed in an ISO Class 6 cleanroom dedicated to radioassays for rare-event search experiments. The facility uses an Agilent 8900 tandem mass triple quadrupole ICP-MS optimised for ultra-low det"/>
          <p:cNvSpPr txBox="1"/>
          <p:nvPr>
            <p:ph type="body" sz="half" idx="1"/>
          </p:nvPr>
        </p:nvSpPr>
        <p:spPr>
          <a:xfrm>
            <a:off x="1206500" y="3336578"/>
            <a:ext cx="9779000" cy="9168556"/>
          </a:xfrm>
          <a:prstGeom prst="rect">
            <a:avLst/>
          </a:prstGeom>
        </p:spPr>
        <p:txBody>
          <a:bodyPr/>
          <a:lstStyle/>
          <a:p>
            <a:pPr marL="379475" indent="-379475" defTabSz="2023821">
              <a:spcBef>
                <a:spcPts val="3900"/>
              </a:spcBef>
              <a:defRPr b="1" sz="3320">
                <a:latin typeface="Graphik"/>
                <a:ea typeface="Graphik"/>
                <a:cs typeface="Graphik"/>
                <a:sym typeface="Graphik"/>
              </a:defRPr>
            </a:pPr>
            <a:r>
              <a:t>Boulby ICP-MS Facility Overview: </a:t>
            </a:r>
            <a:r>
              <a:rPr b="0">
                <a:latin typeface="Graphik Light"/>
                <a:ea typeface="Graphik Light"/>
                <a:cs typeface="Graphik Light"/>
                <a:sym typeface="Graphik Light"/>
              </a:rPr>
              <a:t>The Boulby ICP-MS system is housed in an</a:t>
            </a:r>
            <a:r>
              <a:rPr b="0">
                <a:solidFill>
                  <a:schemeClr val="accent5">
                    <a:hueOff val="-318797"/>
                    <a:lumOff val="-22745"/>
                  </a:schemeClr>
                </a:solidFill>
                <a:latin typeface="Graphik Light"/>
                <a:ea typeface="Graphik Light"/>
                <a:cs typeface="Graphik Light"/>
                <a:sym typeface="Graphik Light"/>
              </a:rPr>
              <a:t> ISO Class 6 </a:t>
            </a:r>
            <a:r>
              <a:rPr b="0">
                <a:latin typeface="Graphik Light"/>
                <a:ea typeface="Graphik Light"/>
                <a:cs typeface="Graphik Light"/>
                <a:sym typeface="Graphik Light"/>
              </a:rPr>
              <a:t>cleanroom dedicated to radioassays for rare-event search experiments. The facility uses an </a:t>
            </a:r>
            <a:r>
              <a:rPr b="0">
                <a:solidFill>
                  <a:schemeClr val="accent5">
                    <a:hueOff val="-318797"/>
                    <a:lumOff val="-22745"/>
                  </a:schemeClr>
                </a:solidFill>
                <a:latin typeface="Graphik Light"/>
                <a:ea typeface="Graphik Light"/>
                <a:cs typeface="Graphik Light"/>
                <a:sym typeface="Graphik Light"/>
              </a:rPr>
              <a:t>Agilent 8900</a:t>
            </a:r>
            <a:r>
              <a:rPr b="0">
                <a:latin typeface="Graphik Light"/>
                <a:ea typeface="Graphik Light"/>
                <a:cs typeface="Graphik Light"/>
                <a:sym typeface="Graphik Light"/>
              </a:rPr>
              <a:t> tandem mass triple quadrupole ICP-MS optimised for ultra-low detection limits.</a:t>
            </a:r>
          </a:p>
          <a:p>
            <a:pPr marL="379475" indent="-379475" defTabSz="2023821">
              <a:spcBef>
                <a:spcPts val="3900"/>
              </a:spcBef>
              <a:defRPr b="1" sz="3320">
                <a:latin typeface="Graphik"/>
                <a:ea typeface="Graphik"/>
                <a:cs typeface="Graphik"/>
                <a:sym typeface="Graphik"/>
              </a:defRPr>
            </a:pPr>
            <a:r>
              <a:t>Setup Features: </a:t>
            </a:r>
          </a:p>
          <a:p>
            <a:pPr lvl="1" marL="758951" indent="-379475" defTabSz="2023821">
              <a:spcBef>
                <a:spcPts val="3900"/>
              </a:spcBef>
              <a:defRPr b="1" sz="3320">
                <a:latin typeface="Graphik"/>
                <a:ea typeface="Graphik"/>
                <a:cs typeface="Graphik"/>
                <a:sym typeface="Graphik"/>
              </a:defRPr>
            </a:pPr>
            <a:r>
              <a:t>Inert Sample Introduction: </a:t>
            </a:r>
            <a:r>
              <a:rPr b="0">
                <a:latin typeface="Graphik Light"/>
                <a:ea typeface="Graphik Light"/>
                <a:cs typeface="Graphik Light"/>
                <a:sym typeface="Graphik Light"/>
              </a:rPr>
              <a:t>The system includes a PFA nebuliser, platinum sampling cones, and a sapphire injector for handling up to </a:t>
            </a:r>
            <a:r>
              <a:rPr b="0">
                <a:solidFill>
                  <a:schemeClr val="accent4">
                    <a:hueOff val="-737021"/>
                  </a:schemeClr>
                </a:solidFill>
                <a:latin typeface="Graphik Light"/>
                <a:ea typeface="Graphik Light"/>
                <a:cs typeface="Graphik Light"/>
                <a:sym typeface="Graphik Light"/>
              </a:rPr>
              <a:t>20% v/v acid concentration, including HF</a:t>
            </a:r>
            <a:r>
              <a:rPr b="0">
                <a:latin typeface="Graphik Light"/>
                <a:ea typeface="Graphik Light"/>
                <a:cs typeface="Graphik Light"/>
                <a:sym typeface="Graphik Light"/>
              </a:rPr>
              <a:t>.</a:t>
            </a:r>
          </a:p>
          <a:p>
            <a:pPr lvl="1" marL="758951" indent="-379475" defTabSz="2023821">
              <a:spcBef>
                <a:spcPts val="3900"/>
              </a:spcBef>
              <a:defRPr b="1" sz="3320">
                <a:latin typeface="Graphik"/>
                <a:ea typeface="Graphik"/>
                <a:cs typeface="Graphik"/>
                <a:sym typeface="Graphik"/>
              </a:defRPr>
            </a:pPr>
            <a:r>
              <a:t>Sensitivity: </a:t>
            </a:r>
            <a:r>
              <a:rPr b="0">
                <a:solidFill>
                  <a:schemeClr val="accent4">
                    <a:hueOff val="-737021"/>
                  </a:schemeClr>
                </a:solidFill>
                <a:latin typeface="Graphik Light"/>
                <a:ea typeface="Graphik Light"/>
                <a:cs typeface="Graphik Light"/>
                <a:sym typeface="Graphik Light"/>
              </a:rPr>
              <a:t>Can detect U-238 and Th-232 at parts-per-trillion (ppt) levels.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ample Preparation Infrastructure for ICP-MS at Boulby"/>
          <p:cNvSpPr txBox="1"/>
          <p:nvPr>
            <p:ph type="title"/>
          </p:nvPr>
        </p:nvSpPr>
        <p:spPr>
          <a:xfrm>
            <a:off x="1206500" y="635000"/>
            <a:ext cx="13775257" cy="1689100"/>
          </a:xfrm>
          <a:prstGeom prst="rect">
            <a:avLst/>
          </a:prstGeom>
        </p:spPr>
        <p:txBody>
          <a:bodyPr/>
          <a:lstStyle>
            <a:lvl1pPr defTabSz="1219169">
              <a:defRPr spc="-50" sz="5000"/>
            </a:lvl1pPr>
          </a:lstStyle>
          <a:p>
            <a:pPr/>
            <a:r>
              <a:t>Sample Preparation Infrastructure for ICP-MS at Boulby</a:t>
            </a:r>
          </a:p>
        </p:txBody>
      </p:sp>
      <p:sp>
        <p:nvSpPr>
          <p:cNvPr id="217" name="Comprehensive Sample Preparation Infrastructure: The Boulby ICP-MS facility is equipped with the latest sample preparation tools to ensure contamination-free, high-precision analysis. These include:…"/>
          <p:cNvSpPr txBox="1"/>
          <p:nvPr>
            <p:ph type="body" sz="half" idx="1"/>
          </p:nvPr>
        </p:nvSpPr>
        <p:spPr>
          <a:xfrm>
            <a:off x="1206500" y="3314431"/>
            <a:ext cx="13775257" cy="9190703"/>
          </a:xfrm>
          <a:prstGeom prst="rect">
            <a:avLst/>
          </a:prstGeom>
        </p:spPr>
        <p:txBody>
          <a:bodyPr/>
          <a:lstStyle/>
          <a:p>
            <a:pPr marL="333756" indent="-333756" defTabSz="1779987">
              <a:spcBef>
                <a:spcPts val="3400"/>
              </a:spcBef>
              <a:defRPr b="1" sz="2920">
                <a:latin typeface="Graphik"/>
                <a:ea typeface="Graphik"/>
                <a:cs typeface="Graphik"/>
                <a:sym typeface="Graphik"/>
              </a:defRPr>
            </a:pPr>
            <a:r>
              <a:t>Comprehensive Sample Preparation Infrastructure: </a:t>
            </a:r>
            <a:r>
              <a:rPr b="0">
                <a:latin typeface="Graphik Light"/>
                <a:ea typeface="Graphik Light"/>
                <a:cs typeface="Graphik Light"/>
                <a:sym typeface="Graphik Light"/>
              </a:rPr>
              <a:t>The Boulby ICP-MS facility is equipped with the latest sample preparation tools to ensure contamination-free, high-precision analysis. These include:</a:t>
            </a:r>
            <a:endParaRPr b="0">
              <a:latin typeface="Graphik Light"/>
              <a:ea typeface="Graphik Light"/>
              <a:cs typeface="Graphik Light"/>
              <a:sym typeface="Graphik Light"/>
            </a:endParaRPr>
          </a:p>
          <a:p>
            <a:pPr lvl="1" marL="667512" indent="-333756" defTabSz="1779987">
              <a:spcBef>
                <a:spcPts val="3400"/>
              </a:spcBef>
              <a:defRPr b="1" sz="2920">
                <a:latin typeface="Graphik"/>
                <a:ea typeface="Graphik"/>
                <a:cs typeface="Graphik"/>
                <a:sym typeface="Graphik"/>
              </a:defRPr>
            </a:pPr>
            <a:r>
              <a:t>ELGA PURELAB Flex Ultra-Pure Water System: </a:t>
            </a:r>
            <a:r>
              <a:rPr b="0">
                <a:latin typeface="Graphik Light"/>
                <a:ea typeface="Graphik Light"/>
                <a:cs typeface="Graphik Light"/>
                <a:sym typeface="Graphik Light"/>
              </a:rPr>
              <a:t>Provides ultrapure de-ionized water (18.2 MΩ.cm), which is essential to prevent contamination from water-borne impurities during sample preparation.</a:t>
            </a:r>
            <a:endParaRPr b="0">
              <a:latin typeface="Graphik Light"/>
              <a:ea typeface="Graphik Light"/>
              <a:cs typeface="Graphik Light"/>
              <a:sym typeface="Graphik Light"/>
            </a:endParaRPr>
          </a:p>
          <a:p>
            <a:pPr lvl="1" marL="667512" indent="-333756" defTabSz="1779987">
              <a:spcBef>
                <a:spcPts val="3400"/>
              </a:spcBef>
              <a:defRPr b="1" sz="2920">
                <a:latin typeface="Graphik"/>
                <a:ea typeface="Graphik"/>
                <a:cs typeface="Graphik"/>
                <a:sym typeface="Graphik"/>
              </a:defRPr>
            </a:pPr>
            <a:r>
              <a:t>Sub-boiling Acid Distillation (subCLEAN) and Reflux Cleaning (traceCLEAN) Systems: </a:t>
            </a:r>
            <a:r>
              <a:rPr b="0">
                <a:latin typeface="Graphik Light"/>
                <a:ea typeface="Graphik Light"/>
                <a:cs typeface="Graphik Light"/>
                <a:sym typeface="Graphik Light"/>
              </a:rPr>
              <a:t>Purifies acids for use in sample preparation, minimizing contamination risks during digestion and elution.</a:t>
            </a:r>
          </a:p>
          <a:p>
            <a:pPr lvl="1" marL="667512" indent="-333756" defTabSz="1779987">
              <a:spcBef>
                <a:spcPts val="3400"/>
              </a:spcBef>
              <a:defRPr b="1" sz="2920">
                <a:latin typeface="Graphik"/>
                <a:ea typeface="Graphik"/>
                <a:cs typeface="Graphik"/>
                <a:sym typeface="Graphik"/>
              </a:defRPr>
            </a:pPr>
            <a:r>
              <a:t>Milestone ETHOS-UP Closed Vessel Microwave Digestion System: </a:t>
            </a:r>
            <a:r>
              <a:rPr b="0">
                <a:latin typeface="Graphik Light"/>
                <a:ea typeface="Graphik Light"/>
                <a:cs typeface="Graphik Light"/>
                <a:sym typeface="Graphik Light"/>
              </a:rPr>
              <a:t>Allows for the rapid and clean digestion of samples under high pressure, critical for breaking down resistant materials.</a:t>
            </a:r>
          </a:p>
          <a:p>
            <a:pPr lvl="1" marL="667512" indent="-333756" defTabSz="1779987">
              <a:spcBef>
                <a:spcPts val="3400"/>
              </a:spcBef>
              <a:defRPr b="1" sz="2920">
                <a:latin typeface="Graphik"/>
                <a:ea typeface="Graphik"/>
                <a:cs typeface="Graphik"/>
                <a:sym typeface="Graphik"/>
              </a:defRPr>
            </a:pPr>
            <a:r>
              <a:t>Pyro-260 Microwave Ashing System:</a:t>
            </a:r>
            <a:r>
              <a:rPr b="0">
                <a:latin typeface="Graphik Light"/>
                <a:ea typeface="Graphik Light"/>
                <a:cs typeface="Graphik Light"/>
                <a:sym typeface="Graphik Light"/>
              </a:rPr>
              <a:t> Ideal for digesting materials like PTFE, which are resistant to most acids, ensuring complete sample breakdown before ICP-MS analysis.</a:t>
            </a:r>
          </a:p>
        </p:txBody>
      </p:sp>
      <p:pic>
        <p:nvPicPr>
          <p:cNvPr id="218" name="board-silly-droll (2).jpg" descr="board-silly-droll (2).jpg"/>
          <p:cNvPicPr>
            <a:picLocks noChangeAspect="1"/>
          </p:cNvPicPr>
          <p:nvPr/>
        </p:nvPicPr>
        <p:blipFill>
          <a:blip r:embed="rId2">
            <a:extLst/>
          </a:blip>
          <a:stretch>
            <a:fillRect/>
          </a:stretch>
        </p:blipFill>
        <p:spPr>
          <a:xfrm>
            <a:off x="16338653" y="0"/>
            <a:ext cx="8049164"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prepFAST MC: Automated Sample Purification for High Throughput Analysis"/>
          <p:cNvSpPr txBox="1"/>
          <p:nvPr>
            <p:ph type="title"/>
          </p:nvPr>
        </p:nvSpPr>
        <p:spPr>
          <a:xfrm>
            <a:off x="1206500" y="631787"/>
            <a:ext cx="12345386" cy="2059201"/>
          </a:xfrm>
          <a:prstGeom prst="rect">
            <a:avLst/>
          </a:prstGeom>
        </p:spPr>
        <p:txBody>
          <a:bodyPr/>
          <a:lstStyle>
            <a:lvl1pPr defTabSz="1243552">
              <a:defRPr spc="-51" sz="5100"/>
            </a:lvl1pPr>
          </a:lstStyle>
          <a:p>
            <a:pPr/>
            <a:r>
              <a:t>prepFAST MC: Automated Sample Purification for High Throughput Analysis</a:t>
            </a:r>
          </a:p>
        </p:txBody>
      </p:sp>
      <p:sp>
        <p:nvSpPr>
          <p:cNvPr id="221" name="prepFAST MC: The prepFAST MC is a fully automated low-pressure chromatography system that isolates elements of interest from complex sample matrices. The system eliminates manual sample preparation, automating loading, washing, and elution steps for up t"/>
          <p:cNvSpPr txBox="1"/>
          <p:nvPr>
            <p:ph type="body" sz="half" idx="1"/>
          </p:nvPr>
        </p:nvSpPr>
        <p:spPr>
          <a:xfrm>
            <a:off x="1206500" y="3176358"/>
            <a:ext cx="12345386" cy="9328776"/>
          </a:xfrm>
          <a:prstGeom prst="rect">
            <a:avLst/>
          </a:prstGeom>
        </p:spPr>
        <p:txBody>
          <a:bodyPr/>
          <a:lstStyle/>
          <a:p>
            <a:pPr marL="329184" indent="-329184" defTabSz="1755604">
              <a:spcBef>
                <a:spcPts val="3300"/>
              </a:spcBef>
              <a:defRPr b="1" sz="2880">
                <a:latin typeface="Graphik"/>
                <a:ea typeface="Graphik"/>
                <a:cs typeface="Graphik"/>
                <a:sym typeface="Graphik"/>
              </a:defRPr>
            </a:pPr>
            <a:r>
              <a:t>prepFAST MC: </a:t>
            </a:r>
            <a:r>
              <a:rPr b="0">
                <a:latin typeface="Graphik Light"/>
                <a:ea typeface="Graphik Light"/>
                <a:cs typeface="Graphik Light"/>
                <a:sym typeface="Graphik Light"/>
              </a:rPr>
              <a:t>The prepFAST MC is a fully automated low-pressure chromatography system that isolates elements of interest from complex sample matrices. The system eliminates manual sample preparation, automating loading, washing, and elution steps for up to 60 samples.</a:t>
            </a:r>
          </a:p>
          <a:p>
            <a:pPr marL="329184" indent="-329184" defTabSz="1755604">
              <a:spcBef>
                <a:spcPts val="3300"/>
              </a:spcBef>
              <a:defRPr b="1" sz="2880">
                <a:latin typeface="Graphik"/>
                <a:ea typeface="Graphik"/>
                <a:cs typeface="Graphik"/>
                <a:sym typeface="Graphik"/>
              </a:defRPr>
            </a:pPr>
            <a:r>
              <a:t>Key Features:</a:t>
            </a:r>
            <a:r>
              <a:rPr b="0">
                <a:latin typeface="Graphik Light"/>
                <a:ea typeface="Graphik Light"/>
                <a:cs typeface="Graphik Light"/>
                <a:sym typeface="Graphik Light"/>
              </a:rPr>
              <a:t> </a:t>
            </a:r>
            <a:endParaRPr b="0">
              <a:latin typeface="Graphik Light"/>
              <a:ea typeface="Graphik Light"/>
              <a:cs typeface="Graphik Light"/>
              <a:sym typeface="Graphik Light"/>
            </a:endParaRPr>
          </a:p>
          <a:p>
            <a:pPr lvl="1" marL="658368" indent="-329184" defTabSz="1755604">
              <a:spcBef>
                <a:spcPts val="3300"/>
              </a:spcBef>
              <a:defRPr b="1" sz="2880">
                <a:latin typeface="Graphik"/>
                <a:ea typeface="Graphik"/>
                <a:cs typeface="Graphik"/>
                <a:sym typeface="Graphik"/>
              </a:defRPr>
            </a:pPr>
            <a:r>
              <a:t>Syringe-controlled precision:</a:t>
            </a:r>
            <a:r>
              <a:rPr b="0">
                <a:latin typeface="Graphik Light"/>
                <a:ea typeface="Graphik Light"/>
                <a:cs typeface="Graphik Light"/>
                <a:sym typeface="Graphik Light"/>
              </a:rPr>
              <a:t> Ensures accurate sample and reagent flow rates, delivering consistent results.</a:t>
            </a:r>
          </a:p>
          <a:p>
            <a:pPr lvl="1" marL="658368" indent="-329184" defTabSz="1755604">
              <a:spcBef>
                <a:spcPts val="3300"/>
              </a:spcBef>
              <a:defRPr b="1" sz="2880">
                <a:latin typeface="Graphik"/>
                <a:ea typeface="Graphik"/>
                <a:cs typeface="Graphik"/>
                <a:sym typeface="Graphik"/>
              </a:defRPr>
            </a:pPr>
            <a:r>
              <a:t>Flexibility in Sample Types: </a:t>
            </a:r>
            <a:r>
              <a:rPr b="0">
                <a:latin typeface="Graphik Light"/>
                <a:ea typeface="Graphik Light"/>
                <a:cs typeface="Graphik Light"/>
                <a:sym typeface="Graphik Light"/>
              </a:rPr>
              <a:t>Compatible with various chemistries and acid concentrations, including hydrofluoric acid (</a:t>
            </a:r>
            <a:r>
              <a:rPr b="0">
                <a:solidFill>
                  <a:schemeClr val="accent4">
                    <a:hueOff val="-737021"/>
                  </a:schemeClr>
                </a:solidFill>
                <a:latin typeface="Graphik Light"/>
                <a:ea typeface="Graphik Light"/>
                <a:cs typeface="Graphik Light"/>
                <a:sym typeface="Graphik Light"/>
              </a:rPr>
              <a:t>HF</a:t>
            </a:r>
            <a:r>
              <a:rPr b="0">
                <a:latin typeface="Graphik Light"/>
                <a:ea typeface="Graphik Light"/>
                <a:cs typeface="Graphik Light"/>
                <a:sym typeface="Graphik Light"/>
              </a:rPr>
              <a:t>).</a:t>
            </a:r>
            <a:endParaRPr b="0">
              <a:latin typeface="Graphik Light"/>
              <a:ea typeface="Graphik Light"/>
              <a:cs typeface="Graphik Light"/>
              <a:sym typeface="Graphik Light"/>
            </a:endParaRPr>
          </a:p>
          <a:p>
            <a:pPr lvl="1" marL="658368" indent="-329184" defTabSz="1755604">
              <a:spcBef>
                <a:spcPts val="3300"/>
              </a:spcBef>
              <a:defRPr b="1" sz="2880">
                <a:latin typeface="Graphik"/>
                <a:ea typeface="Graphik"/>
                <a:cs typeface="Graphik"/>
                <a:sym typeface="Graphik"/>
              </a:defRPr>
            </a:pPr>
            <a:r>
              <a:t>High Throughput: </a:t>
            </a:r>
            <a:r>
              <a:rPr b="0">
                <a:latin typeface="Graphik Light"/>
                <a:ea typeface="Graphik Light"/>
                <a:cs typeface="Graphik Light"/>
                <a:sym typeface="Graphik Light"/>
              </a:rPr>
              <a:t>The prepFAST MC can process up to </a:t>
            </a:r>
            <a:r>
              <a:rPr b="0">
                <a:solidFill>
                  <a:schemeClr val="accent4">
                    <a:hueOff val="-737021"/>
                  </a:schemeClr>
                </a:solidFill>
                <a:latin typeface="Graphik Light"/>
                <a:ea typeface="Graphik Light"/>
                <a:cs typeface="Graphik Light"/>
                <a:sym typeface="Graphik Light"/>
              </a:rPr>
              <a:t>60 samples</a:t>
            </a:r>
            <a:r>
              <a:rPr b="0">
                <a:latin typeface="Graphik Light"/>
                <a:ea typeface="Graphik Light"/>
                <a:cs typeface="Graphik Light"/>
                <a:sym typeface="Graphik Light"/>
              </a:rPr>
              <a:t>.</a:t>
            </a:r>
          </a:p>
          <a:p>
            <a:pPr marL="329184" indent="-329184" defTabSz="1755604">
              <a:spcBef>
                <a:spcPts val="3300"/>
              </a:spcBef>
              <a:defRPr b="1" sz="2880">
                <a:latin typeface="Graphik"/>
                <a:ea typeface="Graphik"/>
                <a:cs typeface="Graphik"/>
                <a:sym typeface="Graphik"/>
              </a:defRPr>
            </a:pPr>
            <a:r>
              <a:t>Seamless Integration with ICP-MS: </a:t>
            </a:r>
            <a:r>
              <a:rPr b="0">
                <a:latin typeface="Graphik Light"/>
                <a:ea typeface="Graphik Light"/>
                <a:cs typeface="Graphik Light"/>
                <a:sym typeface="Graphik Light"/>
              </a:rPr>
              <a:t>The prepFAST MC integrates with the Boulby ICP-MS system, preparing clean samples free of matrix interferences, ready for ultra-sensitive bulk contamination detection.</a:t>
            </a:r>
          </a:p>
        </p:txBody>
      </p:sp>
      <p:pic>
        <p:nvPicPr>
          <p:cNvPr id="222" name="imgonline-com-ua-twotoone-6EJ0Bg1myQKyrLv3.png" descr="imgonline-com-ua-twotoone-6EJ0Bg1myQKyrLv3.png"/>
          <p:cNvPicPr>
            <a:picLocks noChangeAspect="1"/>
          </p:cNvPicPr>
          <p:nvPr/>
        </p:nvPicPr>
        <p:blipFill>
          <a:blip r:embed="rId2">
            <a:extLst/>
          </a:blip>
          <a:stretch>
            <a:fillRect/>
          </a:stretch>
        </p:blipFill>
        <p:spPr>
          <a:xfrm>
            <a:off x="14924236" y="0"/>
            <a:ext cx="9471686" cy="137160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ICP-MS: Detecting Trace Impurities in Bulk Materials"/>
          <p:cNvSpPr txBox="1"/>
          <p:nvPr>
            <p:ph type="title"/>
          </p:nvPr>
        </p:nvSpPr>
        <p:spPr>
          <a:prstGeom prst="rect">
            <a:avLst/>
          </a:prstGeom>
        </p:spPr>
        <p:txBody>
          <a:bodyPr/>
          <a:lstStyle>
            <a:lvl1pPr defTabSz="1755604">
              <a:defRPr spc="-72" sz="7200"/>
            </a:lvl1pPr>
          </a:lstStyle>
          <a:p>
            <a:pPr/>
            <a:r>
              <a:t> ICP-MS: Detecting Trace Impurities in Bulk Materials</a:t>
            </a:r>
          </a:p>
        </p:txBody>
      </p:sp>
      <p:sp>
        <p:nvSpPr>
          <p:cNvPr id="225" name="Early Sensitivity Measurements: The ICP-MS at BUGS has demonstrated detection limits of 10 ppt g/g (Th/U per g of sample) for standard sample digestion and analysis.…"/>
          <p:cNvSpPr txBox="1"/>
          <p:nvPr>
            <p:ph type="body" idx="1"/>
          </p:nvPr>
        </p:nvSpPr>
        <p:spPr>
          <a:xfrm>
            <a:off x="1206500" y="3438256"/>
            <a:ext cx="21971000" cy="9078398"/>
          </a:xfrm>
          <a:prstGeom prst="rect">
            <a:avLst/>
          </a:prstGeom>
        </p:spPr>
        <p:txBody>
          <a:bodyPr/>
          <a:lstStyle/>
          <a:p>
            <a:pPr>
              <a:defRPr b="1">
                <a:latin typeface="Graphik"/>
                <a:ea typeface="Graphik"/>
                <a:cs typeface="Graphik"/>
                <a:sym typeface="Graphik"/>
              </a:defRPr>
            </a:pPr>
            <a:r>
              <a:t>Early Sensitivity Measurements: </a:t>
            </a:r>
            <a:r>
              <a:rPr b="0">
                <a:latin typeface="Graphik Light"/>
                <a:ea typeface="Graphik Light"/>
                <a:cs typeface="Graphik Light"/>
                <a:sym typeface="Graphik Light"/>
              </a:rPr>
              <a:t>The ICP-MS at BUGS has demonstrated detection limits of </a:t>
            </a:r>
            <a:r>
              <a:rPr b="0">
                <a:solidFill>
                  <a:schemeClr val="accent5">
                    <a:hueOff val="-318797"/>
                    <a:lumOff val="-22745"/>
                  </a:schemeClr>
                </a:solidFill>
                <a:latin typeface="Graphik Light"/>
                <a:ea typeface="Graphik Light"/>
                <a:cs typeface="Graphik Light"/>
                <a:sym typeface="Graphik Light"/>
              </a:rPr>
              <a:t>10 ppt g/g</a:t>
            </a:r>
            <a:r>
              <a:rPr b="0">
                <a:latin typeface="Graphik Light"/>
                <a:ea typeface="Graphik Light"/>
                <a:cs typeface="Graphik Light"/>
                <a:sym typeface="Graphik Light"/>
              </a:rPr>
              <a:t> (Th/U per g of sample) for standard sample digestion and analysis.</a:t>
            </a:r>
          </a:p>
          <a:p>
            <a:pPr>
              <a:defRPr b="1">
                <a:latin typeface="Graphik"/>
                <a:ea typeface="Graphik"/>
                <a:cs typeface="Graphik"/>
                <a:sym typeface="Graphik"/>
              </a:defRPr>
            </a:pPr>
            <a:r>
              <a:t>Cu Sensitivity: </a:t>
            </a:r>
            <a:r>
              <a:rPr b="0">
                <a:latin typeface="Graphik Light"/>
                <a:ea typeface="Graphik Light"/>
                <a:cs typeface="Graphik Light"/>
                <a:sym typeface="Graphik Light"/>
              </a:rPr>
              <a:t>We have achieved 0.1 ppt g/g sensitivity for Cu through manual preconcentration using ion exchange resins.</a:t>
            </a:r>
          </a:p>
          <a:p>
            <a:pPr>
              <a:defRPr b="1">
                <a:latin typeface="Graphik"/>
                <a:ea typeface="Graphik"/>
                <a:cs typeface="Graphik"/>
                <a:sym typeface="Graphik"/>
              </a:defRPr>
            </a:pPr>
            <a:r>
              <a:t>Automated Preconcentration with prepFAST MC:</a:t>
            </a:r>
            <a:r>
              <a:rPr b="0">
                <a:latin typeface="Graphik Light"/>
                <a:ea typeface="Graphik Light"/>
                <a:cs typeface="Graphik Light"/>
                <a:sym typeface="Graphik Light"/>
              </a:rPr>
              <a:t> We commission automated sample preconcentration using the prepFAST MC, targeting repeatable detection of </a:t>
            </a:r>
            <a:r>
              <a:rPr b="0">
                <a:solidFill>
                  <a:schemeClr val="accent5">
                    <a:hueOff val="-318797"/>
                    <a:lumOff val="-22745"/>
                  </a:schemeClr>
                </a:solidFill>
                <a:latin typeface="Graphik Light"/>
                <a:ea typeface="Graphik Light"/>
                <a:cs typeface="Graphik Light"/>
                <a:sym typeface="Graphik Light"/>
              </a:rPr>
              <a:t>10 parts-per-quadrillion (ppq) in Cu</a:t>
            </a:r>
            <a:r>
              <a:rPr b="0">
                <a:latin typeface="Graphik Light"/>
                <a:ea typeface="Graphik Light"/>
                <a:cs typeface="Graphik Light"/>
                <a:sym typeface="Graphik Light"/>
              </a:rPr>
              <a:t>.</a:t>
            </a:r>
          </a:p>
          <a:p>
            <a:pPr>
              <a:defRPr b="1">
                <a:latin typeface="Graphik"/>
                <a:ea typeface="Graphik"/>
                <a:cs typeface="Graphik"/>
                <a:sym typeface="Graphik"/>
              </a:defRPr>
            </a:pPr>
            <a:r>
              <a:t>Collaborations: </a:t>
            </a:r>
            <a:r>
              <a:rPr b="0">
                <a:latin typeface="Graphik Light"/>
                <a:ea typeface="Graphik Light"/>
                <a:cs typeface="Graphik Light"/>
                <a:sym typeface="Graphik Light"/>
              </a:rPr>
              <a:t>This work is supported by partnerships with </a:t>
            </a:r>
            <a:r>
              <a:rPr b="0">
                <a:solidFill>
                  <a:schemeClr val="accent4">
                    <a:hueOff val="-737021"/>
                  </a:schemeClr>
                </a:solidFill>
                <a:latin typeface="Graphik Light"/>
                <a:ea typeface="Graphik Light"/>
                <a:cs typeface="Graphik Light"/>
                <a:sym typeface="Graphik Light"/>
              </a:rPr>
              <a:t>UCL</a:t>
            </a:r>
            <a:r>
              <a:rPr b="0">
                <a:latin typeface="Graphik Light"/>
                <a:ea typeface="Graphik Light"/>
                <a:cs typeface="Graphik Light"/>
                <a:sym typeface="Graphik Light"/>
              </a:rPr>
              <a:t>, </a:t>
            </a:r>
            <a:r>
              <a:rPr b="0">
                <a:solidFill>
                  <a:schemeClr val="accent4">
                    <a:hueOff val="-737021"/>
                  </a:schemeClr>
                </a:solidFill>
                <a:latin typeface="Graphik Light"/>
                <a:ea typeface="Graphik Light"/>
                <a:cs typeface="Graphik Light"/>
                <a:sym typeface="Graphik Light"/>
              </a:rPr>
              <a:t>King’s College London</a:t>
            </a:r>
            <a:r>
              <a:rPr b="0">
                <a:latin typeface="Graphik Light"/>
                <a:ea typeface="Graphik Light"/>
                <a:cs typeface="Graphik Light"/>
                <a:sym typeface="Graphik Light"/>
              </a:rPr>
              <a:t>, the </a:t>
            </a:r>
            <a:r>
              <a:rPr b="0">
                <a:solidFill>
                  <a:schemeClr val="accent4">
                    <a:hueOff val="-737021"/>
                  </a:schemeClr>
                </a:solidFill>
                <a:latin typeface="Graphik Light"/>
                <a:ea typeface="Graphik Light"/>
                <a:cs typeface="Graphik Light"/>
                <a:sym typeface="Graphik Light"/>
              </a:rPr>
              <a:t>University of Edinburgh</a:t>
            </a:r>
            <a:r>
              <a:rPr b="0">
                <a:latin typeface="Graphik Light"/>
                <a:ea typeface="Graphik Light"/>
                <a:cs typeface="Graphik Light"/>
                <a:sym typeface="Graphik Light"/>
              </a:rPr>
              <a:t>, and </a:t>
            </a:r>
            <a:r>
              <a:rPr b="0">
                <a:solidFill>
                  <a:schemeClr val="accent4">
                    <a:hueOff val="-737021"/>
                  </a:schemeClr>
                </a:solidFill>
                <a:latin typeface="Graphik Light"/>
                <a:ea typeface="Graphik Light"/>
                <a:cs typeface="Graphik Light"/>
                <a:sym typeface="Graphik Light"/>
              </a:rPr>
              <a:t>Boulby Underground Laboratory</a:t>
            </a:r>
            <a:r>
              <a:rPr b="0">
                <a:latin typeface="Graphik Light"/>
                <a:ea typeface="Graphik Light"/>
                <a:cs typeface="Graphik Light"/>
                <a:sym typeface="Graphik Light"/>
              </a:rPr>
              <a: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7" name="Conclusion and Future Work"/>
          <p:cNvSpPr txBox="1"/>
          <p:nvPr>
            <p:ph type="title"/>
          </p:nvPr>
        </p:nvSpPr>
        <p:spPr>
          <a:prstGeom prst="rect">
            <a:avLst/>
          </a:prstGeom>
        </p:spPr>
        <p:txBody>
          <a:bodyPr/>
          <a:lstStyle>
            <a:lvl1pPr defTabSz="2316421">
              <a:defRPr spc="-95" sz="9500"/>
            </a:lvl1pPr>
          </a:lstStyle>
          <a:p>
            <a:pPr/>
            <a:r>
              <a:t>Conclusion and Future Work</a:t>
            </a:r>
          </a:p>
        </p:txBody>
      </p:sp>
      <p:sp>
        <p:nvSpPr>
          <p:cNvPr id="228" name="Conclusion: Successfully integrating the XIA UltraLo-1800 and ICP-MS systems at BUGS has significantly enhanced our material screening capabilities, providing crucial surface and bulk contamination analysis. These systems have proven indispensable in red"/>
          <p:cNvSpPr txBox="1"/>
          <p:nvPr>
            <p:ph type="body" idx="1"/>
          </p:nvPr>
        </p:nvSpPr>
        <p:spPr>
          <a:xfrm>
            <a:off x="1206500" y="3330030"/>
            <a:ext cx="21971000" cy="9186624"/>
          </a:xfrm>
          <a:prstGeom prst="rect">
            <a:avLst/>
          </a:prstGeom>
        </p:spPr>
        <p:txBody>
          <a:bodyPr/>
          <a:lstStyle/>
          <a:p>
            <a:pPr marL="425195" indent="-425195" defTabSz="2267655">
              <a:spcBef>
                <a:spcPts val="4300"/>
              </a:spcBef>
              <a:defRPr b="1" sz="3720">
                <a:latin typeface="Graphik"/>
                <a:ea typeface="Graphik"/>
                <a:cs typeface="Graphik"/>
                <a:sym typeface="Graphik"/>
              </a:defRPr>
            </a:pPr>
            <a:r>
              <a:t>Conclusion: </a:t>
            </a:r>
            <a:r>
              <a:rPr b="0">
                <a:latin typeface="Graphik Light"/>
                <a:ea typeface="Graphik Light"/>
                <a:cs typeface="Graphik Light"/>
                <a:sym typeface="Graphik Light"/>
              </a:rPr>
              <a:t>Successfully integrating the XIA UltraLo-1800 and ICP-MS systems at BUGS has significantly enhanced our material screening capabilities, providing crucial surface and bulk contamination analysis. These systems have proven indispensable in reducing background interference, paving the way for more sensitive rare-event searches.</a:t>
            </a:r>
          </a:p>
          <a:p>
            <a:pPr marL="425195" indent="-425195" defTabSz="2267655">
              <a:spcBef>
                <a:spcPts val="4300"/>
              </a:spcBef>
              <a:defRPr b="1" sz="3720">
                <a:latin typeface="Graphik"/>
                <a:ea typeface="Graphik"/>
                <a:cs typeface="Graphik"/>
                <a:sym typeface="Graphik"/>
              </a:defRPr>
            </a:pPr>
            <a:r>
              <a:t>Future Directions:</a:t>
            </a:r>
          </a:p>
          <a:p>
            <a:pPr lvl="1" marL="850391" indent="-425195" defTabSz="2267655">
              <a:spcBef>
                <a:spcPts val="4300"/>
              </a:spcBef>
              <a:defRPr b="1" sz="3720">
                <a:latin typeface="Graphik"/>
                <a:ea typeface="Graphik"/>
                <a:cs typeface="Graphik"/>
                <a:sym typeface="Graphik"/>
              </a:defRPr>
            </a:pPr>
            <a:r>
              <a:t>Increased Sensitivity: </a:t>
            </a:r>
            <a:r>
              <a:rPr b="0">
                <a:latin typeface="Graphik Light"/>
                <a:ea typeface="Graphik Light"/>
                <a:cs typeface="Graphik Light"/>
                <a:sym typeface="Graphik Light"/>
              </a:rPr>
              <a:t>Further reduce surface and bulk contamination detection limits to support next-generation experiments like XLZD.</a:t>
            </a:r>
          </a:p>
          <a:p>
            <a:pPr lvl="1" marL="850391" indent="-425195" defTabSz="2267655">
              <a:spcBef>
                <a:spcPts val="4300"/>
              </a:spcBef>
              <a:defRPr b="1" sz="3720">
                <a:latin typeface="Graphik"/>
                <a:ea typeface="Graphik"/>
                <a:cs typeface="Graphik"/>
                <a:sym typeface="Graphik"/>
              </a:defRPr>
            </a:pPr>
            <a:r>
              <a:t>Automated Preconcentration: </a:t>
            </a:r>
            <a:r>
              <a:rPr b="0">
                <a:latin typeface="Graphik Light"/>
                <a:ea typeface="Graphik Light"/>
                <a:cs typeface="Graphik Light"/>
                <a:sym typeface="Graphik Light"/>
              </a:rPr>
              <a:t>Fully commission the prepFAST MC system to ensure consistent, automated sample preconcentration, targeting </a:t>
            </a:r>
            <a:r>
              <a:rPr b="0">
                <a:solidFill>
                  <a:schemeClr val="accent5">
                    <a:hueOff val="-318797"/>
                    <a:lumOff val="-22745"/>
                  </a:schemeClr>
                </a:solidFill>
                <a:latin typeface="Graphik Light"/>
                <a:ea typeface="Graphik Light"/>
                <a:cs typeface="Graphik Light"/>
                <a:sym typeface="Graphik Light"/>
              </a:rPr>
              <a:t>10 ppq for Cu</a:t>
            </a:r>
            <a:r>
              <a:rPr b="0">
                <a:latin typeface="Graphik Light"/>
                <a:ea typeface="Graphik Light"/>
                <a:cs typeface="Graphik Light"/>
                <a:sym typeface="Graphik Light"/>
              </a:rPr>
              <a:t>.</a:t>
            </a:r>
          </a:p>
          <a:p>
            <a:pPr marL="425195" indent="-425195" defTabSz="2267655">
              <a:spcBef>
                <a:spcPts val="4300"/>
              </a:spcBef>
              <a:defRPr b="1" sz="3720">
                <a:latin typeface="Graphik"/>
                <a:ea typeface="Graphik"/>
                <a:cs typeface="Graphik"/>
                <a:sym typeface="Graphik"/>
              </a:defRPr>
            </a:pPr>
            <a:r>
              <a:t>Acknowledgements: </a:t>
            </a:r>
            <a:r>
              <a:rPr b="0">
                <a:latin typeface="Graphik Light"/>
                <a:ea typeface="Graphik Light"/>
                <a:cs typeface="Graphik Light"/>
                <a:sym typeface="Graphik Light"/>
              </a:rPr>
              <a:t>We especially thank UCL and King’s College London colleagues for their contributions and support in advancing material screening efforts.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hank You"/>
          <p:cNvSpPr txBox="1"/>
          <p:nvPr>
            <p:ph type="body" idx="1"/>
          </p:nvPr>
        </p:nvSpPr>
        <p:spPr>
          <a:xfrm>
            <a:off x="1206500" y="3182274"/>
            <a:ext cx="21971000" cy="7351452"/>
          </a:xfrm>
          <a:prstGeom prst="rect">
            <a:avLst/>
          </a:prstGeom>
        </p:spPr>
        <p:txBody>
          <a:bodyPr/>
          <a:lstStyle/>
          <a:p>
            <a:pPr/>
            <a:r>
              <a:t>Thank You</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Boulby Overview of the Laboratory.png" descr="Boulby Overview of the Laboratory.png"/>
          <p:cNvPicPr>
            <a:picLocks noChangeAspect="1"/>
          </p:cNvPicPr>
          <p:nvPr>
            <p:ph type="pic" idx="22"/>
          </p:nvPr>
        </p:nvPicPr>
        <p:blipFill>
          <a:blip r:embed="rId2">
            <a:extLst/>
          </a:blip>
          <a:srcRect l="0" t="0" r="0" b="0"/>
          <a:stretch>
            <a:fillRect/>
          </a:stretch>
        </p:blipFill>
        <p:spPr>
          <a:xfrm>
            <a:off x="14712255" y="-1883"/>
            <a:ext cx="9679171" cy="13719823"/>
          </a:xfrm>
          <a:prstGeom prst="rect">
            <a:avLst/>
          </a:prstGeom>
        </p:spPr>
      </p:pic>
      <p:sp>
        <p:nvSpPr>
          <p:cNvPr id="178" name="Introduction to Boulby UnderGround Screening facility (BUGS)"/>
          <p:cNvSpPr txBox="1"/>
          <p:nvPr>
            <p:ph type="title"/>
          </p:nvPr>
        </p:nvSpPr>
        <p:spPr>
          <a:xfrm>
            <a:off x="1206500" y="635000"/>
            <a:ext cx="12038441" cy="2684165"/>
          </a:xfrm>
          <a:prstGeom prst="rect">
            <a:avLst/>
          </a:prstGeom>
        </p:spPr>
        <p:txBody>
          <a:bodyPr/>
          <a:lstStyle>
            <a:lvl1pPr defTabSz="1365469">
              <a:defRPr spc="-56" sz="5600"/>
            </a:lvl1pPr>
          </a:lstStyle>
          <a:p>
            <a:pPr/>
            <a:r>
              <a:t>Introduction to Boulby UnderGround Screening facility (BUGS) </a:t>
            </a:r>
          </a:p>
        </p:txBody>
      </p:sp>
      <p:sp>
        <p:nvSpPr>
          <p:cNvPr id="179" name="BUGS Facility Overview: The BUGS facility, a beacon of scientific advancement, is a state-of-the-art material screening centre.…"/>
          <p:cNvSpPr txBox="1"/>
          <p:nvPr>
            <p:ph type="body" sz="half" idx="1"/>
          </p:nvPr>
        </p:nvSpPr>
        <p:spPr>
          <a:xfrm>
            <a:off x="1206500" y="3736623"/>
            <a:ext cx="12038441" cy="8766015"/>
          </a:xfrm>
          <a:prstGeom prst="rect">
            <a:avLst/>
          </a:prstGeom>
        </p:spPr>
        <p:txBody>
          <a:bodyPr/>
          <a:lstStyle/>
          <a:p>
            <a:pPr marL="333756" indent="-333756" defTabSz="1779987">
              <a:spcBef>
                <a:spcPts val="3400"/>
              </a:spcBef>
              <a:defRPr b="1" sz="2920">
                <a:latin typeface="Graphik"/>
                <a:ea typeface="Graphik"/>
                <a:cs typeface="Graphik"/>
                <a:sym typeface="Graphik"/>
              </a:defRPr>
            </a:pPr>
            <a:r>
              <a:t>BUGS Facility Overview: </a:t>
            </a:r>
            <a:r>
              <a:rPr b="0">
                <a:latin typeface="Graphik Light"/>
                <a:ea typeface="Graphik Light"/>
                <a:cs typeface="Graphik Light"/>
                <a:sym typeface="Graphik Light"/>
              </a:rPr>
              <a:t>The BUGS facility, a beacon of scientific advancement, is a state-of-the-art material screening centre.</a:t>
            </a:r>
          </a:p>
          <a:p>
            <a:pPr marL="333756" indent="-333756" defTabSz="1779987">
              <a:spcBef>
                <a:spcPts val="3400"/>
              </a:spcBef>
              <a:defRPr b="1" sz="2920">
                <a:latin typeface="Graphik"/>
                <a:ea typeface="Graphik"/>
                <a:cs typeface="Graphik"/>
                <a:sym typeface="Graphik"/>
              </a:defRPr>
            </a:pPr>
            <a:r>
              <a:t>Composition:</a:t>
            </a:r>
          </a:p>
          <a:p>
            <a:pPr lvl="1" marL="667512" indent="-333756" defTabSz="1779987">
              <a:spcBef>
                <a:spcPts val="3400"/>
              </a:spcBef>
              <a:defRPr b="1" sz="2920">
                <a:latin typeface="Graphik"/>
                <a:ea typeface="Graphik"/>
                <a:cs typeface="Graphik"/>
                <a:sym typeface="Graphik"/>
              </a:defRPr>
            </a:pPr>
            <a:r>
              <a:rPr>
                <a:solidFill>
                  <a:schemeClr val="accent4">
                    <a:hueOff val="-737021"/>
                  </a:schemeClr>
                </a:solidFill>
              </a:rPr>
              <a:t>High Purity Germanium (HPGe) detectors</a:t>
            </a:r>
          </a:p>
          <a:p>
            <a:pPr lvl="1" marL="667512" indent="-333756" defTabSz="1779987">
              <a:spcBef>
                <a:spcPts val="3400"/>
              </a:spcBef>
              <a:defRPr b="1" sz="2920">
                <a:solidFill>
                  <a:schemeClr val="accent4">
                    <a:hueOff val="-737021"/>
                  </a:schemeClr>
                </a:solidFill>
                <a:latin typeface="Graphik"/>
                <a:ea typeface="Graphik"/>
                <a:cs typeface="Graphik"/>
                <a:sym typeface="Graphik"/>
              </a:defRPr>
            </a:pPr>
            <a:r>
              <a:t>Radon Emanation System</a:t>
            </a:r>
          </a:p>
          <a:p>
            <a:pPr lvl="1" marL="667512" indent="-333756" defTabSz="1779987">
              <a:spcBef>
                <a:spcPts val="3400"/>
              </a:spcBef>
              <a:defRPr b="1" sz="2920">
                <a:solidFill>
                  <a:schemeClr val="accent6">
                    <a:satOff val="-21357"/>
                    <a:lumOff val="-20662"/>
                  </a:schemeClr>
                </a:solidFill>
                <a:latin typeface="Graphik"/>
                <a:ea typeface="Graphik"/>
                <a:cs typeface="Graphik"/>
                <a:sym typeface="Graphik"/>
              </a:defRPr>
            </a:pPr>
            <a:r>
              <a:t>XIA UltraLo-1800 alpha particle counting systems</a:t>
            </a:r>
          </a:p>
          <a:p>
            <a:pPr lvl="1" marL="667512" indent="-333756" defTabSz="1779987">
              <a:spcBef>
                <a:spcPts val="3400"/>
              </a:spcBef>
              <a:defRPr b="1" sz="2920">
                <a:solidFill>
                  <a:schemeClr val="accent6">
                    <a:satOff val="-21357"/>
                    <a:lumOff val="-20662"/>
                  </a:schemeClr>
                </a:solidFill>
                <a:latin typeface="Graphik"/>
                <a:ea typeface="Graphik"/>
                <a:cs typeface="Graphik"/>
                <a:sym typeface="Graphik"/>
              </a:defRPr>
            </a:pPr>
            <a:r>
              <a:t>Agilent 8900 Triple Quadrupole Inductively coupled plasma mass spectrometer</a:t>
            </a:r>
          </a:p>
          <a:p>
            <a:pPr marL="333756" indent="-333756" defTabSz="1779987">
              <a:spcBef>
                <a:spcPts val="3400"/>
              </a:spcBef>
              <a:defRPr b="1" sz="2920">
                <a:latin typeface="Graphik"/>
                <a:ea typeface="Graphik"/>
                <a:cs typeface="Graphik"/>
                <a:sym typeface="Graphik"/>
              </a:defRPr>
            </a:pPr>
            <a:r>
              <a:t>Comprehensive Screening Capabilities: </a:t>
            </a:r>
            <a:r>
              <a:rPr b="0">
                <a:latin typeface="Graphik Light"/>
                <a:ea typeface="Graphik Light"/>
                <a:cs typeface="Graphik Light"/>
                <a:sym typeface="Graphik Light"/>
              </a:rPr>
              <a:t>Together, these systems enable comprehensive material screening, detecting surface and bulk contaminants that could compromise the sensitivity of rare-event searches.</a:t>
            </a:r>
          </a:p>
        </p:txBody>
      </p:sp>
      <p:sp>
        <p:nvSpPr>
          <p:cNvPr id="180" name="Quote Bubble"/>
          <p:cNvSpPr/>
          <p:nvPr/>
        </p:nvSpPr>
        <p:spPr>
          <a:xfrm>
            <a:off x="9971230" y="5068355"/>
            <a:ext cx="2721330" cy="1151669"/>
          </a:xfrm>
          <a:prstGeom prst="wedgeEllipseCallout">
            <a:avLst>
              <a:gd name="adj1" fmla="val -53884"/>
              <a:gd name="adj2" fmla="val 66191"/>
            </a:avLst>
          </a:prstGeom>
          <a:solidFill>
            <a:srgbClr val="FFFFFF"/>
          </a:solidFill>
          <a:ln w="12700">
            <a:miter lim="400000"/>
          </a:ln>
        </p:spPr>
        <p:txBody>
          <a:bodyPr lIns="50800" tIns="50800" rIns="50800" bIns="50800" anchor="ctr"/>
          <a:lstStyle/>
          <a:p>
            <a:pPr algn="ctr" defTabSz="825500">
              <a:spcBef>
                <a:spcPts val="0"/>
              </a:spcBef>
              <a:defRPr sz="3200">
                <a:solidFill>
                  <a:schemeClr val="accent1">
                    <a:satOff val="5092"/>
                    <a:lumOff val="-28652"/>
                  </a:schemeClr>
                </a:solidFill>
              </a:defRPr>
            </a:pPr>
          </a:p>
        </p:txBody>
      </p:sp>
      <p:sp>
        <p:nvSpPr>
          <p:cNvPr id="181" name="See B. Green poster"/>
          <p:cNvSpPr txBox="1"/>
          <p:nvPr/>
        </p:nvSpPr>
        <p:spPr>
          <a:xfrm>
            <a:off x="10392436" y="5078977"/>
            <a:ext cx="2233315" cy="962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500">
                <a:solidFill>
                  <a:srgbClr val="000000"/>
                </a:solidFill>
                <a:latin typeface="Graphik"/>
                <a:ea typeface="Graphik"/>
                <a:cs typeface="Graphik"/>
                <a:sym typeface="Graphik"/>
              </a:defRPr>
            </a:lvl1pPr>
          </a:lstStyle>
          <a:p>
            <a:pPr/>
            <a:r>
              <a:t>See B. Green poster</a:t>
            </a:r>
          </a:p>
        </p:txBody>
      </p:sp>
      <p:sp>
        <p:nvSpPr>
          <p:cNvPr id="182" name="Quote Bubble"/>
          <p:cNvSpPr/>
          <p:nvPr/>
        </p:nvSpPr>
        <p:spPr>
          <a:xfrm>
            <a:off x="10148407" y="6457742"/>
            <a:ext cx="2721331" cy="1151669"/>
          </a:xfrm>
          <a:prstGeom prst="wedgeEllipseCallout">
            <a:avLst>
              <a:gd name="adj1" fmla="val -155511"/>
              <a:gd name="adj2" fmla="val 27054"/>
            </a:avLst>
          </a:prstGeom>
          <a:solidFill>
            <a:srgbClr val="FFFFFF"/>
          </a:solidFill>
          <a:ln w="12700">
            <a:miter lim="400000"/>
          </a:ln>
        </p:spPr>
        <p:txBody>
          <a:bodyPr lIns="50800" tIns="50800" rIns="50800" bIns="50800" anchor="ctr"/>
          <a:lstStyle/>
          <a:p>
            <a:pPr algn="ctr" defTabSz="825500">
              <a:spcBef>
                <a:spcPts val="0"/>
              </a:spcBef>
              <a:defRPr sz="3200">
                <a:solidFill>
                  <a:schemeClr val="accent1">
                    <a:satOff val="5092"/>
                    <a:lumOff val="-28652"/>
                  </a:schemeClr>
                </a:solidFill>
              </a:defRPr>
            </a:pPr>
          </a:p>
        </p:txBody>
      </p:sp>
      <p:sp>
        <p:nvSpPr>
          <p:cNvPr id="183" name="See S. Carroll poster"/>
          <p:cNvSpPr txBox="1"/>
          <p:nvPr/>
        </p:nvSpPr>
        <p:spPr>
          <a:xfrm>
            <a:off x="10392436" y="6552595"/>
            <a:ext cx="2233315" cy="962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500">
                <a:solidFill>
                  <a:srgbClr val="000000"/>
                </a:solidFill>
                <a:latin typeface="Graphik"/>
                <a:ea typeface="Graphik"/>
                <a:cs typeface="Graphik"/>
                <a:sym typeface="Graphik"/>
              </a:defRPr>
            </a:lvl1pPr>
          </a:lstStyle>
          <a:p>
            <a:pPr/>
            <a:r>
              <a:t>See S. Carroll poster</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XIA UltraLo-1800: Surface Alpha Screening"/>
          <p:cNvSpPr txBox="1"/>
          <p:nvPr>
            <p:ph type="title"/>
          </p:nvPr>
        </p:nvSpPr>
        <p:spPr>
          <a:prstGeom prst="rect">
            <a:avLst/>
          </a:prstGeom>
        </p:spPr>
        <p:txBody>
          <a:bodyPr/>
          <a:lstStyle/>
          <a:p>
            <a:pPr/>
            <a:r>
              <a:t>XIA UltraLo-1800: Surface Alpha Screening</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gonline-com-ua-twotoone-DhbSm6scR4S.png" descr="imgonline-com-ua-twotoone-DhbSm6scR4S.png"/>
          <p:cNvPicPr>
            <a:picLocks noChangeAspect="1"/>
          </p:cNvPicPr>
          <p:nvPr>
            <p:ph type="pic" idx="22"/>
          </p:nvPr>
        </p:nvPicPr>
        <p:blipFill>
          <a:blip r:embed="rId2">
            <a:extLst/>
          </a:blip>
          <a:srcRect l="0" t="0" r="0" b="0"/>
          <a:stretch>
            <a:fillRect/>
          </a:stretch>
        </p:blipFill>
        <p:spPr>
          <a:xfrm>
            <a:off x="16664109" y="12598"/>
            <a:ext cx="7716292" cy="13690821"/>
          </a:xfrm>
          <a:prstGeom prst="rect">
            <a:avLst/>
          </a:prstGeom>
        </p:spPr>
      </p:pic>
      <p:sp>
        <p:nvSpPr>
          <p:cNvPr id="188" name="XIA UltraLo-1800: Surface Alpha Particle Detection"/>
          <p:cNvSpPr txBox="1"/>
          <p:nvPr>
            <p:ph type="title"/>
          </p:nvPr>
        </p:nvSpPr>
        <p:spPr>
          <a:xfrm>
            <a:off x="1206500" y="631787"/>
            <a:ext cx="14018101" cy="2702160"/>
          </a:xfrm>
          <a:prstGeom prst="rect">
            <a:avLst/>
          </a:prstGeom>
        </p:spPr>
        <p:txBody>
          <a:bodyPr/>
          <a:lstStyle>
            <a:lvl1pPr defTabSz="1999437">
              <a:defRPr spc="-82" sz="8200"/>
            </a:lvl1pPr>
          </a:lstStyle>
          <a:p>
            <a:pPr/>
            <a:r>
              <a:t>XIA UltraLo-1800: Surface Alpha Particle Detection</a:t>
            </a:r>
          </a:p>
        </p:txBody>
      </p:sp>
      <p:sp>
        <p:nvSpPr>
          <p:cNvPr id="189" name="Key Role in Material Screening: The XIA UltraLo-1800 is designed to detect alpha particles emitted from materials' surfaces. Alpha emissions from contaminants like Po-210, a radon daughter, are a significant source of background in experiments involving "/>
          <p:cNvSpPr txBox="1"/>
          <p:nvPr>
            <p:ph type="body" sz="half" idx="1"/>
          </p:nvPr>
        </p:nvSpPr>
        <p:spPr>
          <a:xfrm>
            <a:off x="1206500" y="4248504"/>
            <a:ext cx="14018101" cy="8488483"/>
          </a:xfrm>
          <a:prstGeom prst="rect">
            <a:avLst/>
          </a:prstGeom>
        </p:spPr>
        <p:txBody>
          <a:bodyPr/>
          <a:lstStyle/>
          <a:p>
            <a:pPr marL="356615" indent="-356615" defTabSz="1901904">
              <a:spcBef>
                <a:spcPts val="3600"/>
              </a:spcBef>
              <a:defRPr b="1" sz="3120">
                <a:latin typeface="Graphik"/>
                <a:ea typeface="Graphik"/>
                <a:cs typeface="Graphik"/>
                <a:sym typeface="Graphik"/>
              </a:defRPr>
            </a:pPr>
            <a:r>
              <a:t>Key Role in Material Screening:</a:t>
            </a:r>
            <a:r>
              <a:rPr b="0">
                <a:latin typeface="Graphik Light"/>
                <a:ea typeface="Graphik Light"/>
                <a:cs typeface="Graphik Light"/>
                <a:sym typeface="Graphik Light"/>
              </a:rPr>
              <a:t> The XIA UltraLo-1800 is designed to detect alpha particles emitted from materials' surfaces. Alpha emissions from contaminants like </a:t>
            </a:r>
            <a:r>
              <a:rPr b="0">
                <a:solidFill>
                  <a:schemeClr val="accent5">
                    <a:hueOff val="-318797"/>
                    <a:lumOff val="-22745"/>
                  </a:schemeClr>
                </a:solidFill>
                <a:latin typeface="Graphik Light"/>
                <a:ea typeface="Graphik Light"/>
                <a:cs typeface="Graphik Light"/>
                <a:sym typeface="Graphik Light"/>
              </a:rPr>
              <a:t>Po-210</a:t>
            </a:r>
            <a:r>
              <a:rPr b="0">
                <a:latin typeface="Graphik Light"/>
                <a:ea typeface="Graphik Light"/>
                <a:cs typeface="Graphik Light"/>
                <a:sym typeface="Graphik Light"/>
              </a:rPr>
              <a:t>, a radon daughter, are a significant source of background in experiments involving rare-event searches.</a:t>
            </a:r>
            <a:endParaRPr b="0">
              <a:latin typeface="Graphik Light"/>
              <a:ea typeface="Graphik Light"/>
              <a:cs typeface="Graphik Light"/>
              <a:sym typeface="Graphik Light"/>
            </a:endParaRPr>
          </a:p>
          <a:p>
            <a:pPr marL="356615" indent="-356615" defTabSz="1901904">
              <a:spcBef>
                <a:spcPts val="3600"/>
              </a:spcBef>
              <a:defRPr b="1" sz="3120">
                <a:latin typeface="Graphik"/>
                <a:ea typeface="Graphik"/>
                <a:cs typeface="Graphik"/>
                <a:sym typeface="Graphik"/>
              </a:defRPr>
            </a:pPr>
            <a:r>
              <a:t>Operating Principle: </a:t>
            </a:r>
            <a:r>
              <a:rPr b="0">
                <a:latin typeface="Graphik Light"/>
                <a:ea typeface="Graphik Light"/>
                <a:cs typeface="Graphik Light"/>
                <a:sym typeface="Graphik Light"/>
              </a:rPr>
              <a:t>Unlike traditional detectors, the UltraLo-1800 uses a low-voltage ionization-mode pulse-shape analysis to distinguish between alpha particles originating from the sample and those emitted from the detector’s components. This results in much lower background rates (up to </a:t>
            </a:r>
            <a:r>
              <a:rPr b="0">
                <a:solidFill>
                  <a:schemeClr val="accent5">
                    <a:hueOff val="-318797"/>
                    <a:lumOff val="-22745"/>
                  </a:schemeClr>
                </a:solidFill>
                <a:latin typeface="Graphik Light"/>
                <a:ea typeface="Graphik Light"/>
                <a:cs typeface="Graphik Light"/>
                <a:sym typeface="Graphik Light"/>
              </a:rPr>
              <a:t>50 times lower</a:t>
            </a:r>
            <a:r>
              <a:rPr b="0">
                <a:latin typeface="Graphik Light"/>
                <a:ea typeface="Graphik Light"/>
                <a:cs typeface="Graphik Light"/>
                <a:sym typeface="Graphik Light"/>
              </a:rPr>
              <a:t>).</a:t>
            </a:r>
          </a:p>
          <a:p>
            <a:pPr marL="356615" indent="-356615" defTabSz="1901904">
              <a:spcBef>
                <a:spcPts val="3600"/>
              </a:spcBef>
              <a:defRPr b="1" sz="3120">
                <a:latin typeface="Graphik"/>
                <a:ea typeface="Graphik"/>
                <a:cs typeface="Graphik"/>
                <a:sym typeface="Graphik"/>
              </a:defRPr>
            </a:pPr>
            <a:r>
              <a:t>Why This is Important: </a:t>
            </a:r>
            <a:r>
              <a:rPr b="0">
                <a:latin typeface="Graphik Light"/>
                <a:ea typeface="Graphik Light"/>
                <a:cs typeface="Graphik Light"/>
                <a:sym typeface="Graphik Light"/>
              </a:rPr>
              <a:t>The ability to detect alpha particles with such high sensitivity means we can screen materials to a higher precision, ensuring lower contamination in rare-event detectors. This technology significantly reduces the risks of background interference from surface emissions.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gonline-com-ua-twotoone-clCfkNU8cawaj.png" descr="imgonline-com-ua-twotoone-clCfkNU8cawaj.png"/>
          <p:cNvPicPr>
            <a:picLocks noChangeAspect="1"/>
          </p:cNvPicPr>
          <p:nvPr>
            <p:ph type="pic" idx="22"/>
          </p:nvPr>
        </p:nvPicPr>
        <p:blipFill>
          <a:blip r:embed="rId2">
            <a:extLst/>
          </a:blip>
          <a:srcRect l="0" t="0" r="0" b="0"/>
          <a:stretch>
            <a:fillRect/>
          </a:stretch>
        </p:blipFill>
        <p:spPr>
          <a:xfrm>
            <a:off x="1868884" y="7314784"/>
            <a:ext cx="20646429" cy="6409210"/>
          </a:xfrm>
          <a:prstGeom prst="rect">
            <a:avLst/>
          </a:prstGeom>
        </p:spPr>
      </p:pic>
      <p:sp>
        <p:nvSpPr>
          <p:cNvPr id="192" name="XIA UltraLo-1800: Calibration and Energy Reconstruction"/>
          <p:cNvSpPr txBox="1"/>
          <p:nvPr>
            <p:ph type="title"/>
          </p:nvPr>
        </p:nvSpPr>
        <p:spPr>
          <a:xfrm>
            <a:off x="1206500" y="631787"/>
            <a:ext cx="21971000" cy="1689101"/>
          </a:xfrm>
          <a:prstGeom prst="rect">
            <a:avLst/>
          </a:prstGeom>
        </p:spPr>
        <p:txBody>
          <a:bodyPr/>
          <a:lstStyle>
            <a:lvl1pPr defTabSz="1609303">
              <a:defRPr spc="-66" sz="6600"/>
            </a:lvl1pPr>
          </a:lstStyle>
          <a:p>
            <a:pPr/>
            <a:r>
              <a:t>XIA UltraLo-1800: Calibration and Energy Reconstruction</a:t>
            </a:r>
          </a:p>
        </p:txBody>
      </p:sp>
      <p:sp>
        <p:nvSpPr>
          <p:cNvPr id="193" name="Calibration Source: The detector is routinely calibrated using a custom-made Po-210 alpha particle source, which emits a 5.304 MeV alpha particle. This ensures that the sensor can accurately measure alpha particles from surface contamination in materials"/>
          <p:cNvSpPr txBox="1"/>
          <p:nvPr>
            <p:ph type="body" sz="half" idx="1"/>
          </p:nvPr>
        </p:nvSpPr>
        <p:spPr>
          <a:xfrm>
            <a:off x="1206500" y="2318222"/>
            <a:ext cx="21971000" cy="5124994"/>
          </a:xfrm>
          <a:prstGeom prst="rect">
            <a:avLst/>
          </a:prstGeom>
        </p:spPr>
        <p:txBody>
          <a:bodyPr/>
          <a:lstStyle/>
          <a:p>
            <a:pPr>
              <a:defRPr b="1">
                <a:latin typeface="Graphik"/>
                <a:ea typeface="Graphik"/>
                <a:cs typeface="Graphik"/>
                <a:sym typeface="Graphik"/>
              </a:defRPr>
            </a:pPr>
            <a:r>
              <a:t>Calibration Source: </a:t>
            </a:r>
            <a:r>
              <a:rPr b="0">
                <a:latin typeface="Graphik Light"/>
                <a:ea typeface="Graphik Light"/>
                <a:cs typeface="Graphik Light"/>
                <a:sym typeface="Graphik Light"/>
              </a:rPr>
              <a:t>The detector is routinely calibrated using a custom-made Po-210 alpha particle source, which emits a </a:t>
            </a:r>
            <a:r>
              <a:rPr b="0">
                <a:solidFill>
                  <a:schemeClr val="accent5">
                    <a:hueOff val="-318797"/>
                    <a:lumOff val="-22745"/>
                  </a:schemeClr>
                </a:solidFill>
                <a:latin typeface="Graphik Light"/>
                <a:ea typeface="Graphik Light"/>
                <a:cs typeface="Graphik Light"/>
                <a:sym typeface="Graphik Light"/>
              </a:rPr>
              <a:t>5.304 MeV</a:t>
            </a:r>
            <a:r>
              <a:rPr b="0">
                <a:latin typeface="Graphik Light"/>
                <a:ea typeface="Graphik Light"/>
                <a:cs typeface="Graphik Light"/>
                <a:sym typeface="Graphik Light"/>
              </a:rPr>
              <a:t> alpha particle. This ensures that the sensor can accurately measure alpha particles from surface contamination in materials.</a:t>
            </a:r>
          </a:p>
          <a:p>
            <a:pPr>
              <a:defRPr b="1">
                <a:latin typeface="Graphik"/>
                <a:ea typeface="Graphik"/>
                <a:cs typeface="Graphik"/>
                <a:sym typeface="Graphik"/>
              </a:defRPr>
            </a:pPr>
            <a:r>
              <a:t>Energy Stability: </a:t>
            </a:r>
            <a:r>
              <a:rPr b="0">
                <a:latin typeface="Graphik Light"/>
                <a:ea typeface="Graphik Light"/>
                <a:cs typeface="Graphik Light"/>
                <a:sym typeface="Graphik Light"/>
              </a:rPr>
              <a:t>The XIA UltraLo-1800 has demonstrated remarkable stability in energy reconstruction, with less than </a:t>
            </a:r>
            <a:r>
              <a:rPr b="0">
                <a:solidFill>
                  <a:schemeClr val="accent5">
                    <a:hueOff val="-318797"/>
                    <a:lumOff val="-22745"/>
                  </a:schemeClr>
                </a:solidFill>
                <a:latin typeface="Graphik Light"/>
                <a:ea typeface="Graphik Light"/>
                <a:cs typeface="Graphik Light"/>
                <a:sym typeface="Graphik Light"/>
              </a:rPr>
              <a:t>0.1 MeV</a:t>
            </a:r>
            <a:r>
              <a:rPr b="0">
                <a:latin typeface="Graphik Light"/>
                <a:ea typeface="Graphik Light"/>
                <a:cs typeface="Graphik Light"/>
                <a:sym typeface="Graphik Light"/>
              </a:rPr>
              <a:t> variation over several years. This stability is critical for ensuring accurate and reliable measurements in long-term screening.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gonline-com-ua-twotoone-DOVl4eeDChotx2.png" descr="imgonline-com-ua-twotoone-DOVl4eeDChotx2.png"/>
          <p:cNvPicPr>
            <a:picLocks noChangeAspect="1"/>
          </p:cNvPicPr>
          <p:nvPr>
            <p:ph type="pic" idx="22"/>
          </p:nvPr>
        </p:nvPicPr>
        <p:blipFill>
          <a:blip r:embed="rId2">
            <a:extLst/>
          </a:blip>
          <a:srcRect l="0" t="0" r="0" b="0"/>
          <a:stretch>
            <a:fillRect/>
          </a:stretch>
        </p:blipFill>
        <p:spPr>
          <a:xfrm>
            <a:off x="15231144" y="0"/>
            <a:ext cx="9144033" cy="13716049"/>
          </a:xfrm>
          <a:prstGeom prst="rect">
            <a:avLst/>
          </a:prstGeom>
        </p:spPr>
      </p:pic>
      <p:sp>
        <p:nvSpPr>
          <p:cNvPr id="196" name="Stainless Steel (SS) Sample Tray in XIA UltraLo-1800"/>
          <p:cNvSpPr txBox="1"/>
          <p:nvPr>
            <p:ph type="title"/>
          </p:nvPr>
        </p:nvSpPr>
        <p:spPr>
          <a:xfrm>
            <a:off x="1206500" y="631787"/>
            <a:ext cx="12496605" cy="1689101"/>
          </a:xfrm>
          <a:prstGeom prst="rect">
            <a:avLst/>
          </a:prstGeom>
        </p:spPr>
        <p:txBody>
          <a:bodyPr/>
          <a:lstStyle>
            <a:lvl1pPr defTabSz="1219169">
              <a:defRPr spc="-50" sz="5000"/>
            </a:lvl1pPr>
          </a:lstStyle>
          <a:p>
            <a:pPr/>
            <a:r>
              <a:t>Stainless Steel (SS) Sample Tray in XIA UltraLo-1800</a:t>
            </a:r>
          </a:p>
        </p:txBody>
      </p:sp>
      <p:sp>
        <p:nvSpPr>
          <p:cNvPr id="197" name="Introduction to the SS Tray: The sample tray is an essential component of the UltraLo-1800 detector, holding materials to be assayed. Its material and configuration directly impact the sensitivity of alpha detection.…"/>
          <p:cNvSpPr txBox="1"/>
          <p:nvPr>
            <p:ph type="body" sz="half" idx="1"/>
          </p:nvPr>
        </p:nvSpPr>
        <p:spPr>
          <a:xfrm>
            <a:off x="1206500" y="3340472"/>
            <a:ext cx="12496605" cy="10067702"/>
          </a:xfrm>
          <a:prstGeom prst="rect">
            <a:avLst/>
          </a:prstGeom>
        </p:spPr>
        <p:txBody>
          <a:bodyPr/>
          <a:lstStyle/>
          <a:p>
            <a:pPr marL="347472" indent="-347472" defTabSz="1853137">
              <a:spcBef>
                <a:spcPts val="3500"/>
              </a:spcBef>
              <a:defRPr b="1" sz="3040">
                <a:latin typeface="Graphik"/>
                <a:ea typeface="Graphik"/>
                <a:cs typeface="Graphik"/>
                <a:sym typeface="Graphik"/>
              </a:defRPr>
            </a:pPr>
            <a:r>
              <a:t>Introduction to the SS Tray: </a:t>
            </a:r>
            <a:r>
              <a:rPr b="0">
                <a:latin typeface="Graphik Light"/>
                <a:ea typeface="Graphik Light"/>
                <a:cs typeface="Graphik Light"/>
                <a:sym typeface="Graphik Light"/>
              </a:rPr>
              <a:t>The sample tray is an essential component of the UltraLo-1800 detector, holding materials to be assayed. Its material and configuration directly impact the sensitivity of alpha detection.</a:t>
            </a:r>
          </a:p>
          <a:p>
            <a:pPr marL="347472" indent="-347472" defTabSz="1853137">
              <a:spcBef>
                <a:spcPts val="3500"/>
              </a:spcBef>
              <a:defRPr b="1" sz="3040">
                <a:latin typeface="Graphik"/>
                <a:ea typeface="Graphik"/>
                <a:cs typeface="Graphik"/>
                <a:sym typeface="Graphik"/>
              </a:defRPr>
            </a:pPr>
            <a:r>
              <a:t>Key Features of the SS Tray: </a:t>
            </a:r>
          </a:p>
          <a:p>
            <a:pPr lvl="1" marL="694944" indent="-347472" defTabSz="1853137">
              <a:spcBef>
                <a:spcPts val="3500"/>
              </a:spcBef>
              <a:defRPr b="1" sz="3040">
                <a:latin typeface="Graphik"/>
                <a:ea typeface="Graphik"/>
                <a:cs typeface="Graphik"/>
                <a:sym typeface="Graphik"/>
              </a:defRPr>
            </a:pPr>
            <a:r>
              <a:t>Material</a:t>
            </a:r>
            <a:r>
              <a:rPr b="0">
                <a:latin typeface="Graphik Light"/>
                <a:ea typeface="Graphik Light"/>
                <a:cs typeface="Graphik Light"/>
                <a:sym typeface="Graphik Light"/>
              </a:rPr>
              <a:t>: The tray is made of </a:t>
            </a:r>
            <a:r>
              <a:rPr b="0">
                <a:solidFill>
                  <a:schemeClr val="accent5">
                    <a:hueOff val="-318797"/>
                    <a:lumOff val="-22745"/>
                  </a:schemeClr>
                </a:solidFill>
                <a:latin typeface="Graphik Light"/>
                <a:ea typeface="Graphik Light"/>
                <a:cs typeface="Graphik Light"/>
                <a:sym typeface="Graphik Light"/>
              </a:rPr>
              <a:t>stainless steel</a:t>
            </a:r>
            <a:r>
              <a:rPr b="0">
                <a:latin typeface="Graphik Light"/>
                <a:ea typeface="Graphik Light"/>
                <a:cs typeface="Graphik Light"/>
                <a:sym typeface="Graphik Light"/>
              </a:rPr>
              <a:t>, which introduces some background radiation due to inherent alpha emissions.</a:t>
            </a:r>
            <a:endParaRPr b="0">
              <a:latin typeface="Graphik Light"/>
              <a:ea typeface="Graphik Light"/>
              <a:cs typeface="Graphik Light"/>
              <a:sym typeface="Graphik Light"/>
            </a:endParaRPr>
          </a:p>
          <a:p>
            <a:pPr lvl="1" marL="694944" indent="-347472" defTabSz="1853137">
              <a:spcBef>
                <a:spcPts val="3500"/>
              </a:spcBef>
              <a:defRPr b="1" sz="3040">
                <a:latin typeface="Graphik"/>
                <a:ea typeface="Graphik"/>
                <a:cs typeface="Graphik"/>
                <a:sym typeface="Graphik"/>
              </a:defRPr>
            </a:pPr>
            <a:r>
              <a:t>Configurations: </a:t>
            </a:r>
          </a:p>
          <a:p>
            <a:pPr lvl="2" marL="1042416" indent="-347472" defTabSz="1853137">
              <a:spcBef>
                <a:spcPts val="3500"/>
              </a:spcBef>
              <a:defRPr b="1" sz="3040">
                <a:latin typeface="Graphik"/>
                <a:ea typeface="Graphik"/>
                <a:cs typeface="Graphik"/>
                <a:sym typeface="Graphik"/>
              </a:defRPr>
            </a:pPr>
            <a:r>
              <a:rPr b="0">
                <a:latin typeface="Graphik Light"/>
                <a:ea typeface="Graphik Light"/>
                <a:cs typeface="Graphik Light"/>
                <a:sym typeface="Graphik Light"/>
              </a:rPr>
              <a:t>Circular tray (</a:t>
            </a:r>
            <a:r>
              <a:rPr b="0">
                <a:solidFill>
                  <a:schemeClr val="accent5">
                    <a:hueOff val="-318797"/>
                    <a:lumOff val="-22745"/>
                  </a:schemeClr>
                </a:solidFill>
                <a:latin typeface="Graphik Light"/>
                <a:ea typeface="Graphik Light"/>
                <a:cs typeface="Graphik Light"/>
                <a:sym typeface="Graphik Light"/>
              </a:rPr>
              <a:t>700 cm² </a:t>
            </a:r>
            <a:r>
              <a:rPr b="0">
                <a:latin typeface="Graphik Light"/>
                <a:ea typeface="Graphik Light"/>
                <a:cs typeface="Graphik Light"/>
                <a:sym typeface="Graphik Light"/>
              </a:rPr>
              <a:t>area) for smaller samples.</a:t>
            </a:r>
            <a:endParaRPr b="0">
              <a:latin typeface="Graphik Light"/>
              <a:ea typeface="Graphik Light"/>
              <a:cs typeface="Graphik Light"/>
              <a:sym typeface="Graphik Light"/>
            </a:endParaRPr>
          </a:p>
          <a:p>
            <a:pPr lvl="2" marL="1042416" indent="-347472" defTabSz="1853137">
              <a:spcBef>
                <a:spcPts val="3500"/>
              </a:spcBef>
              <a:defRPr sz="3040"/>
            </a:pPr>
            <a:r>
              <a:t>Rectangular tray (</a:t>
            </a:r>
            <a:r>
              <a:rPr>
                <a:solidFill>
                  <a:schemeClr val="accent5">
                    <a:hueOff val="-318797"/>
                    <a:lumOff val="-22745"/>
                  </a:schemeClr>
                </a:solidFill>
              </a:rPr>
              <a:t>1800 cm²</a:t>
            </a:r>
            <a:r>
              <a:t> area) for larger samples.</a:t>
            </a:r>
          </a:p>
          <a:p>
            <a:pPr marL="347472" indent="-347472" defTabSz="1853137">
              <a:spcBef>
                <a:spcPts val="3500"/>
              </a:spcBef>
              <a:defRPr b="1" sz="3040">
                <a:latin typeface="Graphik"/>
                <a:ea typeface="Graphik"/>
                <a:cs typeface="Graphik"/>
                <a:sym typeface="Graphik"/>
              </a:defRPr>
            </a:pPr>
            <a:r>
              <a:t>Background Contribution: </a:t>
            </a:r>
            <a:r>
              <a:rPr b="0">
                <a:latin typeface="Graphik Light"/>
                <a:ea typeface="Graphik Light"/>
                <a:cs typeface="Graphik Light"/>
                <a:sym typeface="Graphik Light"/>
              </a:rPr>
              <a:t>Initial background measurements with an empty SS tray revealed a background rate of </a:t>
            </a:r>
            <a:r>
              <a:rPr b="0">
                <a:solidFill>
                  <a:schemeClr val="accent5">
                    <a:hueOff val="-318797"/>
                    <a:lumOff val="-22745"/>
                  </a:schemeClr>
                </a:solidFill>
                <a:latin typeface="Graphik Light"/>
                <a:ea typeface="Graphik Light"/>
                <a:cs typeface="Graphik Light"/>
                <a:sym typeface="Graphik Light"/>
              </a:rPr>
              <a:t>1.3 ± 0.04 α/cm²/khr</a:t>
            </a:r>
            <a:r>
              <a:rPr b="0">
                <a:latin typeface="Graphik Light"/>
                <a:ea typeface="Graphik Light"/>
                <a:cs typeface="Graphik Light"/>
                <a:sym typeface="Graphik Light"/>
              </a:rPr>
              <a:t>, indicating that the tray contributes to the detected alpha emissions.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Background Reduction and Stability with PTFE Liner"/>
          <p:cNvSpPr txBox="1"/>
          <p:nvPr>
            <p:ph type="title"/>
          </p:nvPr>
        </p:nvSpPr>
        <p:spPr>
          <a:xfrm>
            <a:off x="1206500" y="631787"/>
            <a:ext cx="21971000" cy="1689101"/>
          </a:xfrm>
          <a:prstGeom prst="rect">
            <a:avLst/>
          </a:prstGeom>
        </p:spPr>
        <p:txBody>
          <a:bodyPr/>
          <a:lstStyle>
            <a:lvl1pPr defTabSz="1755604">
              <a:defRPr spc="-72" sz="7200"/>
            </a:lvl1pPr>
          </a:lstStyle>
          <a:p>
            <a:pPr/>
            <a:r>
              <a:t>Background Reduction and Stability with PTFE Liner</a:t>
            </a:r>
          </a:p>
        </p:txBody>
      </p:sp>
      <p:sp>
        <p:nvSpPr>
          <p:cNvPr id="200" name="Significant Reduction in Background: The introduction of the conductive graphite-filled PTFE liner drastically reduced background radiation levels in the XIA UltraLo-1800 detector.…"/>
          <p:cNvSpPr txBox="1"/>
          <p:nvPr>
            <p:ph type="body" sz="half" idx="1"/>
          </p:nvPr>
        </p:nvSpPr>
        <p:spPr>
          <a:xfrm>
            <a:off x="1206500" y="2573133"/>
            <a:ext cx="21971000" cy="4870083"/>
          </a:xfrm>
          <a:prstGeom prst="rect">
            <a:avLst/>
          </a:prstGeom>
        </p:spPr>
        <p:txBody>
          <a:bodyPr/>
          <a:lstStyle/>
          <a:p>
            <a:pPr marL="374904" indent="-374904" defTabSz="1999437">
              <a:spcBef>
                <a:spcPts val="3800"/>
              </a:spcBef>
              <a:defRPr b="1" sz="3280">
                <a:latin typeface="Graphik"/>
                <a:ea typeface="Graphik"/>
                <a:cs typeface="Graphik"/>
                <a:sym typeface="Graphik"/>
              </a:defRPr>
            </a:pPr>
            <a:r>
              <a:t>Significant Reduction in Background: </a:t>
            </a:r>
            <a:r>
              <a:rPr b="0">
                <a:latin typeface="Graphik Light"/>
                <a:ea typeface="Graphik Light"/>
                <a:cs typeface="Graphik Light"/>
                <a:sym typeface="Graphik Light"/>
              </a:rPr>
              <a:t>The introduction of the conductive graphite-filled PTFE liner drastically reduced background radiation levels in the XIA UltraLo-1800 detector.</a:t>
            </a:r>
            <a:endParaRPr b="0">
              <a:latin typeface="Graphik Light"/>
              <a:ea typeface="Graphik Light"/>
              <a:cs typeface="Graphik Light"/>
              <a:sym typeface="Graphik Light"/>
            </a:endParaRPr>
          </a:p>
          <a:p>
            <a:pPr lvl="1" marL="749808" indent="-374904" defTabSz="1999437">
              <a:spcBef>
                <a:spcPts val="3800"/>
              </a:spcBef>
              <a:defRPr b="1" sz="3280">
                <a:latin typeface="Graphik"/>
                <a:ea typeface="Graphik"/>
                <a:cs typeface="Graphik"/>
                <a:sym typeface="Graphik"/>
              </a:defRPr>
            </a:pPr>
            <a:r>
              <a:t>Without Liner (SS Tray): </a:t>
            </a:r>
            <a:r>
              <a:rPr b="0">
                <a:solidFill>
                  <a:schemeClr val="accent5">
                    <a:hueOff val="-318797"/>
                    <a:lumOff val="-22745"/>
                  </a:schemeClr>
                </a:solidFill>
                <a:latin typeface="Graphik Light"/>
                <a:ea typeface="Graphik Light"/>
                <a:cs typeface="Graphik Light"/>
                <a:sym typeface="Graphik Light"/>
              </a:rPr>
              <a:t>1.3 ± 0.04 α/cm²/khr</a:t>
            </a:r>
            <a:endParaRPr b="0">
              <a:solidFill>
                <a:schemeClr val="accent5">
                  <a:hueOff val="-318797"/>
                  <a:lumOff val="-22745"/>
                </a:schemeClr>
              </a:solidFill>
              <a:latin typeface="Graphik Light"/>
              <a:ea typeface="Graphik Light"/>
              <a:cs typeface="Graphik Light"/>
              <a:sym typeface="Graphik Light"/>
            </a:endParaRPr>
          </a:p>
          <a:p>
            <a:pPr lvl="1" marL="749808" indent="-374904" defTabSz="1999437">
              <a:spcBef>
                <a:spcPts val="3800"/>
              </a:spcBef>
              <a:defRPr b="1" sz="3280">
                <a:latin typeface="Graphik"/>
                <a:ea typeface="Graphik"/>
                <a:cs typeface="Graphik"/>
                <a:sym typeface="Graphik"/>
              </a:defRPr>
            </a:pPr>
            <a:r>
              <a:t>With PTFE Liner: </a:t>
            </a:r>
            <a:r>
              <a:rPr b="0">
                <a:solidFill>
                  <a:schemeClr val="accent5">
                    <a:hueOff val="-318797"/>
                    <a:lumOff val="-22745"/>
                  </a:schemeClr>
                </a:solidFill>
                <a:latin typeface="Graphik Light"/>
                <a:ea typeface="Graphik Light"/>
                <a:cs typeface="Graphik Light"/>
                <a:sym typeface="Graphik Light"/>
              </a:rPr>
              <a:t>0.15 ± 0.01 α/cm²/khr </a:t>
            </a:r>
            <a:r>
              <a:rPr b="0">
                <a:latin typeface="Graphik Light"/>
                <a:ea typeface="Graphik Light"/>
                <a:cs typeface="Graphik Light"/>
                <a:sym typeface="Graphik Light"/>
              </a:rPr>
              <a:t>(a </a:t>
            </a:r>
            <a:r>
              <a:rPr b="0">
                <a:solidFill>
                  <a:schemeClr val="accent4">
                    <a:hueOff val="-737021"/>
                  </a:schemeClr>
                </a:solidFill>
                <a:latin typeface="Graphik Light"/>
                <a:ea typeface="Graphik Light"/>
                <a:cs typeface="Graphik Light"/>
                <a:sym typeface="Graphik Light"/>
              </a:rPr>
              <a:t>tenfold improvement</a:t>
            </a:r>
            <a:r>
              <a:rPr b="0">
                <a:latin typeface="Graphik Light"/>
                <a:ea typeface="Graphik Light"/>
                <a:cs typeface="Graphik Light"/>
                <a:sym typeface="Graphik Light"/>
              </a:rPr>
              <a:t>).</a:t>
            </a:r>
            <a:endParaRPr b="0">
              <a:latin typeface="Graphik Light"/>
              <a:ea typeface="Graphik Light"/>
              <a:cs typeface="Graphik Light"/>
              <a:sym typeface="Graphik Light"/>
            </a:endParaRPr>
          </a:p>
          <a:p>
            <a:pPr marL="374904" indent="-374904" defTabSz="1999437">
              <a:spcBef>
                <a:spcPts val="3800"/>
              </a:spcBef>
              <a:defRPr b="1" sz="3280">
                <a:latin typeface="Graphik"/>
                <a:ea typeface="Graphik"/>
                <a:cs typeface="Graphik"/>
                <a:sym typeface="Graphik"/>
              </a:defRPr>
            </a:pPr>
            <a:r>
              <a:t>Long-Term Stability of the PTFE Liner: </a:t>
            </a:r>
            <a:r>
              <a:rPr b="0">
                <a:latin typeface="Graphik Light"/>
                <a:ea typeface="Graphik Light"/>
                <a:cs typeface="Graphik Light"/>
                <a:sym typeface="Graphik Light"/>
              </a:rPr>
              <a:t>The PTFE liner has proven reliable over several years, maintaining a stable background rate with a standard deviation of just </a:t>
            </a:r>
            <a:r>
              <a:rPr b="0">
                <a:solidFill>
                  <a:schemeClr val="accent5">
                    <a:hueOff val="-318797"/>
                    <a:lumOff val="-22745"/>
                  </a:schemeClr>
                </a:solidFill>
                <a:latin typeface="Graphik Light"/>
                <a:ea typeface="Graphik Light"/>
                <a:cs typeface="Graphik Light"/>
                <a:sym typeface="Graphik Light"/>
              </a:rPr>
              <a:t>0.01 α/cm²/khr</a:t>
            </a:r>
            <a:r>
              <a:rPr b="0">
                <a:latin typeface="Graphik Light"/>
                <a:ea typeface="Graphik Light"/>
                <a:cs typeface="Graphik Light"/>
                <a:sym typeface="Graphik Light"/>
              </a:rPr>
              <a:t>.</a:t>
            </a:r>
          </a:p>
        </p:txBody>
      </p:sp>
      <p:pic>
        <p:nvPicPr>
          <p:cNvPr id="201" name="imgonline-com-ua-twotoone-PwUJbvHSkMhA.png" descr="imgonline-com-ua-twotoone-PwUJbvHSkMhA.png"/>
          <p:cNvPicPr>
            <a:picLocks noChangeAspect="1"/>
          </p:cNvPicPr>
          <p:nvPr/>
        </p:nvPicPr>
        <p:blipFill>
          <a:blip r:embed="rId2">
            <a:extLst/>
          </a:blip>
          <a:stretch>
            <a:fillRect/>
          </a:stretch>
        </p:blipFill>
        <p:spPr>
          <a:xfrm>
            <a:off x="0" y="7695460"/>
            <a:ext cx="24384001" cy="602536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pectra of energy depositions from alpha particles originating from radon plate-out on a copper sample before exposure to radon-contaminated air (red); after 458 days of exposure (green), after cleaning with an IPA wipe (blue), and following cleaning wit"/>
          <p:cNvSpPr txBox="1"/>
          <p:nvPr>
            <p:ph type="body" idx="21"/>
          </p:nvPr>
        </p:nvSpPr>
        <p:spPr>
          <a:xfrm>
            <a:off x="11052141" y="11056751"/>
            <a:ext cx="13329445" cy="1689101"/>
          </a:xfrm>
          <a:prstGeom prst="rect">
            <a:avLst/>
          </a:prstGeom>
          <a:extLst>
            <a:ext uri="{C572A759-6A51-4108-AA02-DFA0A04FC94B}">
              <ma14:wrappingTextBoxFlag xmlns:ma14="http://schemas.microsoft.com/office/mac/drawingml/2011/main" val="1"/>
            </a:ext>
          </a:extLst>
        </p:spPr>
        <p:txBody>
          <a:bodyPr/>
          <a:lstStyle/>
          <a:p>
            <a:pPr defTabSz="371475">
              <a:defRPr sz="2475"/>
            </a:pPr>
            <a:r>
              <a:t>Spectra of energy depositions from alpha particles originating from radon plate-out on a copper sample before exposure to radon-contaminated air (red); after </a:t>
            </a:r>
            <a:r>
              <a:rPr>
                <a:solidFill>
                  <a:schemeClr val="accent4">
                    <a:hueOff val="-737021"/>
                  </a:schemeClr>
                </a:solidFill>
              </a:rPr>
              <a:t>458 days of exposure</a:t>
            </a:r>
            <a:r>
              <a:t> (green), after cleaning with an IPA wipe (blue), and following cleaning with Citranox (purple)</a:t>
            </a:r>
          </a:p>
        </p:txBody>
      </p:sp>
      <p:pic>
        <p:nvPicPr>
          <p:cNvPr id="204" name="copper-sample.png" descr="copper-sample.png"/>
          <p:cNvPicPr>
            <a:picLocks noChangeAspect="1"/>
          </p:cNvPicPr>
          <p:nvPr>
            <p:ph type="pic" idx="22"/>
          </p:nvPr>
        </p:nvPicPr>
        <p:blipFill>
          <a:blip r:embed="rId2">
            <a:extLst/>
          </a:blip>
          <a:srcRect l="0" t="0" r="0" b="0"/>
          <a:stretch>
            <a:fillRect/>
          </a:stretch>
        </p:blipFill>
        <p:spPr>
          <a:xfrm>
            <a:off x="11052141" y="2656085"/>
            <a:ext cx="13329498" cy="8404026"/>
          </a:xfrm>
          <a:prstGeom prst="rect">
            <a:avLst/>
          </a:prstGeom>
        </p:spPr>
      </p:pic>
      <p:sp>
        <p:nvSpPr>
          <p:cNvPr id="205" name="Surface Alpha Emissions and Po-210 Contamination on Copper"/>
          <p:cNvSpPr txBox="1"/>
          <p:nvPr>
            <p:ph type="title"/>
          </p:nvPr>
        </p:nvSpPr>
        <p:spPr>
          <a:xfrm>
            <a:off x="1206500" y="635000"/>
            <a:ext cx="21971000" cy="1689100"/>
          </a:xfrm>
          <a:prstGeom prst="rect">
            <a:avLst/>
          </a:prstGeom>
        </p:spPr>
        <p:txBody>
          <a:bodyPr/>
          <a:lstStyle>
            <a:lvl1pPr defTabSz="1438619">
              <a:defRPr spc="-58" sz="5899"/>
            </a:lvl1pPr>
          </a:lstStyle>
          <a:p>
            <a:pPr/>
            <a:r>
              <a:t> Surface Alpha Emissions and Po-210 Contamination on Copper</a:t>
            </a:r>
          </a:p>
        </p:txBody>
      </p:sp>
      <p:sp>
        <p:nvSpPr>
          <p:cNvPr id="206" name="Copper Sample Assay: Copper can accumulate Po-210 contamination due to radon exposure. A copper sample was assayed before and after 458 days of radon exposure to quantify contamination.…"/>
          <p:cNvSpPr txBox="1"/>
          <p:nvPr>
            <p:ph type="body" sz="half" idx="1"/>
          </p:nvPr>
        </p:nvSpPr>
        <p:spPr>
          <a:xfrm>
            <a:off x="652821" y="2602608"/>
            <a:ext cx="9779001" cy="9880379"/>
          </a:xfrm>
          <a:prstGeom prst="rect">
            <a:avLst/>
          </a:prstGeom>
        </p:spPr>
        <p:txBody>
          <a:bodyPr/>
          <a:lstStyle/>
          <a:p>
            <a:pPr marL="310895" indent="-310895" defTabSz="1658070">
              <a:spcBef>
                <a:spcPts val="3100"/>
              </a:spcBef>
              <a:defRPr b="1" sz="2720">
                <a:latin typeface="Graphik"/>
                <a:ea typeface="Graphik"/>
                <a:cs typeface="Graphik"/>
                <a:sym typeface="Graphik"/>
              </a:defRPr>
            </a:pPr>
            <a:r>
              <a:t>Copper Sample Assay: </a:t>
            </a:r>
            <a:r>
              <a:rPr b="0">
                <a:latin typeface="Graphik Light"/>
                <a:ea typeface="Graphik Light"/>
                <a:cs typeface="Graphik Light"/>
                <a:sym typeface="Graphik Light"/>
              </a:rPr>
              <a:t>Copper can accumulate Po-210 contamination due to radon exposure. A copper sample was assayed before and after 458 days of radon exposure to quantify contamination.</a:t>
            </a:r>
            <a:endParaRPr b="0">
              <a:latin typeface="Graphik Light"/>
              <a:ea typeface="Graphik Light"/>
              <a:cs typeface="Graphik Light"/>
              <a:sym typeface="Graphik Light"/>
            </a:endParaRPr>
          </a:p>
          <a:p>
            <a:pPr marL="310895" indent="-310895" defTabSz="1658070">
              <a:spcBef>
                <a:spcPts val="3100"/>
              </a:spcBef>
              <a:defRPr b="1" sz="2720">
                <a:latin typeface="Graphik"/>
                <a:ea typeface="Graphik"/>
                <a:cs typeface="Graphik"/>
                <a:sym typeface="Graphik"/>
              </a:defRPr>
            </a:pPr>
            <a:r>
              <a:t>Results: </a:t>
            </a:r>
          </a:p>
          <a:p>
            <a:pPr lvl="1" marL="621791" indent="-310895" defTabSz="1658070">
              <a:spcBef>
                <a:spcPts val="3100"/>
              </a:spcBef>
              <a:defRPr b="1" sz="2720">
                <a:latin typeface="Graphik"/>
                <a:ea typeface="Graphik"/>
                <a:cs typeface="Graphik"/>
                <a:sym typeface="Graphik"/>
              </a:defRPr>
            </a:pPr>
            <a:r>
              <a:t>Before Radon Exposure: </a:t>
            </a:r>
            <a:r>
              <a:rPr b="0">
                <a:latin typeface="Graphik Light"/>
                <a:ea typeface="Graphik Light"/>
                <a:cs typeface="Graphik Light"/>
                <a:sym typeface="Graphik Light"/>
              </a:rPr>
              <a:t>Po-210 activity: </a:t>
            </a:r>
            <a:r>
              <a:rPr b="0">
                <a:solidFill>
                  <a:schemeClr val="accent5">
                    <a:hueOff val="-318797"/>
                    <a:lumOff val="-22745"/>
                  </a:schemeClr>
                </a:solidFill>
                <a:latin typeface="Graphik Light"/>
                <a:ea typeface="Graphik Light"/>
                <a:cs typeface="Graphik Light"/>
                <a:sym typeface="Graphik Light"/>
              </a:rPr>
              <a:t>0.137 ± 0.013 μBq/cm²</a:t>
            </a:r>
            <a:r>
              <a:rPr b="0">
                <a:latin typeface="Graphik Light"/>
                <a:ea typeface="Graphik Light"/>
                <a:cs typeface="Graphik Light"/>
                <a:sym typeface="Graphik Light"/>
              </a:rPr>
              <a:t>.</a:t>
            </a:r>
            <a:endParaRPr b="0">
              <a:latin typeface="Graphik Light"/>
              <a:ea typeface="Graphik Light"/>
              <a:cs typeface="Graphik Light"/>
              <a:sym typeface="Graphik Light"/>
            </a:endParaRPr>
          </a:p>
          <a:p>
            <a:pPr lvl="1" marL="621791" indent="-310895" defTabSz="1658070">
              <a:spcBef>
                <a:spcPts val="3100"/>
              </a:spcBef>
              <a:defRPr b="1" sz="2720">
                <a:latin typeface="Graphik"/>
                <a:ea typeface="Graphik"/>
                <a:cs typeface="Graphik"/>
                <a:sym typeface="Graphik"/>
              </a:defRPr>
            </a:pPr>
            <a:r>
              <a:t>After Radon Exposure:</a:t>
            </a:r>
            <a:r>
              <a:rPr b="0">
                <a:latin typeface="Graphik Light"/>
                <a:ea typeface="Graphik Light"/>
                <a:cs typeface="Graphik Light"/>
                <a:sym typeface="Graphik Light"/>
              </a:rPr>
              <a:t> Po-210 activity increased to </a:t>
            </a:r>
            <a:r>
              <a:rPr b="0">
                <a:solidFill>
                  <a:schemeClr val="accent5">
                    <a:hueOff val="-318797"/>
                    <a:lumOff val="-22745"/>
                  </a:schemeClr>
                </a:solidFill>
                <a:latin typeface="Graphik Light"/>
                <a:ea typeface="Graphik Light"/>
                <a:cs typeface="Graphik Light"/>
                <a:sym typeface="Graphik Light"/>
              </a:rPr>
              <a:t>0.280 ± 0.012 μBq/cm²</a:t>
            </a:r>
            <a:r>
              <a:rPr b="0">
                <a:latin typeface="Graphik Light"/>
                <a:ea typeface="Graphik Light"/>
                <a:cs typeface="Graphik Light"/>
                <a:sym typeface="Graphik Light"/>
              </a:rPr>
              <a:t>, indicating significant surface contamination due to radon progeny.</a:t>
            </a:r>
            <a:endParaRPr b="0">
              <a:latin typeface="Graphik Light"/>
              <a:ea typeface="Graphik Light"/>
              <a:cs typeface="Graphik Light"/>
              <a:sym typeface="Graphik Light"/>
            </a:endParaRPr>
          </a:p>
          <a:p>
            <a:pPr marL="310895" indent="-310895" defTabSz="1658070">
              <a:spcBef>
                <a:spcPts val="3100"/>
              </a:spcBef>
              <a:defRPr b="1" sz="2720">
                <a:latin typeface="Graphik"/>
                <a:ea typeface="Graphik"/>
                <a:cs typeface="Graphik"/>
                <a:sym typeface="Graphik"/>
              </a:defRPr>
            </a:pPr>
            <a:r>
              <a:t>Effectiveness of Cleaning Procedures:</a:t>
            </a:r>
          </a:p>
          <a:p>
            <a:pPr lvl="1" marL="621791" indent="-310895" defTabSz="1658070">
              <a:spcBef>
                <a:spcPts val="3100"/>
              </a:spcBef>
              <a:defRPr b="1" sz="2720">
                <a:latin typeface="Graphik"/>
                <a:ea typeface="Graphik"/>
                <a:cs typeface="Graphik"/>
                <a:sym typeface="Graphik"/>
              </a:defRPr>
            </a:pPr>
            <a:r>
              <a:t>IPA Cleaning: </a:t>
            </a:r>
            <a:r>
              <a:rPr b="0">
                <a:latin typeface="Graphik Light"/>
                <a:ea typeface="Graphik Light"/>
                <a:cs typeface="Graphik Light"/>
                <a:sym typeface="Graphik Light"/>
              </a:rPr>
              <a:t>Reduced the Po-210 activity slightly to </a:t>
            </a:r>
            <a:r>
              <a:rPr b="0">
                <a:solidFill>
                  <a:schemeClr val="accent5">
                    <a:hueOff val="-318797"/>
                    <a:lumOff val="-22745"/>
                  </a:schemeClr>
                </a:solidFill>
                <a:latin typeface="Graphik Light"/>
                <a:ea typeface="Graphik Light"/>
                <a:cs typeface="Graphik Light"/>
                <a:sym typeface="Graphik Light"/>
              </a:rPr>
              <a:t>0.269 ± 0.011 μBq/cm²</a:t>
            </a:r>
            <a:r>
              <a:rPr b="0">
                <a:latin typeface="Graphik Light"/>
                <a:ea typeface="Graphik Light"/>
                <a:cs typeface="Graphik Light"/>
                <a:sym typeface="Graphik Light"/>
              </a:rPr>
              <a:t>.</a:t>
            </a:r>
            <a:endParaRPr b="0">
              <a:latin typeface="Graphik Light"/>
              <a:ea typeface="Graphik Light"/>
              <a:cs typeface="Graphik Light"/>
              <a:sym typeface="Graphik Light"/>
            </a:endParaRPr>
          </a:p>
          <a:p>
            <a:pPr lvl="1" marL="621791" indent="-310895" defTabSz="1658070">
              <a:spcBef>
                <a:spcPts val="3100"/>
              </a:spcBef>
              <a:defRPr b="1" sz="2720">
                <a:latin typeface="Graphik"/>
                <a:ea typeface="Graphik"/>
                <a:cs typeface="Graphik"/>
                <a:sym typeface="Graphik"/>
              </a:defRPr>
            </a:pPr>
            <a:r>
              <a:t>Citranox Cleaning: </a:t>
            </a:r>
            <a:r>
              <a:rPr b="0">
                <a:latin typeface="Graphik Light"/>
                <a:ea typeface="Graphik Light"/>
                <a:cs typeface="Graphik Light"/>
                <a:sym typeface="Graphik Light"/>
              </a:rPr>
              <a:t>More effective, reducing activity to </a:t>
            </a:r>
            <a:r>
              <a:rPr b="0">
                <a:solidFill>
                  <a:schemeClr val="accent5">
                    <a:hueOff val="-318797"/>
                    <a:lumOff val="-22745"/>
                  </a:schemeClr>
                </a:solidFill>
                <a:latin typeface="Graphik Light"/>
                <a:ea typeface="Graphik Light"/>
                <a:cs typeface="Graphik Light"/>
                <a:sym typeface="Graphik Light"/>
              </a:rPr>
              <a:t>0.187 ± 0.007 μBq/cm²</a:t>
            </a:r>
            <a:r>
              <a:rPr b="0">
                <a:latin typeface="Graphik Light"/>
                <a:ea typeface="Graphik Light"/>
                <a:cs typeface="Graphik Light"/>
                <a:sym typeface="Graphik Light"/>
              </a:rPr>
              <a:t>, showing that acidic cleaning solutions are better at removing surface contamination.</a:t>
            </a:r>
          </a:p>
        </p:txBody>
      </p:sp>
      <p:sp>
        <p:nvSpPr>
          <p:cNvPr id="207" name="The preprint: arXiv:2408.06925"/>
          <p:cNvSpPr txBox="1"/>
          <p:nvPr/>
        </p:nvSpPr>
        <p:spPr>
          <a:xfrm>
            <a:off x="17166142" y="12914547"/>
            <a:ext cx="722376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6">
                    <a:satOff val="-21357"/>
                    <a:lumOff val="-20662"/>
                  </a:schemeClr>
                </a:solidFill>
              </a:defRPr>
            </a:lvl1pPr>
          </a:lstStyle>
          <a:p>
            <a:pPr/>
            <a:r>
              <a:t>The preprint: arXiv:2408.06925</a:t>
            </a:r>
          </a:p>
        </p:txBody>
      </p:sp>
      <p:sp>
        <p:nvSpPr>
          <p:cNvPr id="208" name="Arrow"/>
          <p:cNvSpPr/>
          <p:nvPr/>
        </p:nvSpPr>
        <p:spPr>
          <a:xfrm>
            <a:off x="14434052" y="12914546"/>
            <a:ext cx="2268698" cy="769621"/>
          </a:xfrm>
          <a:prstGeom prst="rightArrow">
            <a:avLst>
              <a:gd name="adj1" fmla="val 32000"/>
              <a:gd name="adj2" fmla="val 105611"/>
            </a:avLst>
          </a:prstGeom>
          <a:blipFill>
            <a:blip r:embed="rId3"/>
          </a:blipFill>
          <a:ln w="12700">
            <a:miter lim="400000"/>
          </a:ln>
        </p:spPr>
        <p:txBody>
          <a:bodyPr lIns="50800" tIns="50800" rIns="50800" bIns="50800" anchor="ctr"/>
          <a:lstStyle/>
          <a:p>
            <a:pPr algn="ctr" defTabSz="825500">
              <a:spcBef>
                <a:spcPts val="0"/>
              </a:spcBef>
              <a:defRPr sz="3200">
                <a:solidFill>
                  <a:schemeClr val="accent1">
                    <a:satOff val="5092"/>
                    <a:lumOff val="-28652"/>
                  </a:schemeClr>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ICP-MS: Precision Bulk Material Analysis"/>
          <p:cNvSpPr txBox="1"/>
          <p:nvPr>
            <p:ph type="title"/>
          </p:nvPr>
        </p:nvSpPr>
        <p:spPr>
          <a:prstGeom prst="rect">
            <a:avLst/>
          </a:prstGeom>
        </p:spPr>
        <p:txBody>
          <a:bodyPr/>
          <a:lstStyle/>
          <a:p>
            <a:pPr/>
            <a:r>
              <a:t>ICP-MS: Precision Bulk Material Analysis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5_DynamicWavesDark">
  <a:themeElements>
    <a:clrScheme name="35_DynamicWavesDark">
      <a:dk1>
        <a:srgbClr val="FF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5_DynamicWavesDark">
  <a:themeElements>
    <a:clrScheme name="35_DynamicWavesDark">
      <a:dk1>
        <a:srgbClr val="000000"/>
      </a:dk1>
      <a:lt1>
        <a:srgbClr val="FFFFFF"/>
      </a:lt1>
      <a:dk2>
        <a:srgbClr val="53585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5_DynamicWavesDark">
      <a:majorFont>
        <a:latin typeface="Produkt Extralight"/>
        <a:ea typeface="Produkt Extralight"/>
        <a:cs typeface="Produkt Extralight"/>
      </a:majorFont>
      <a:minorFont>
        <a:latin typeface="Produkt Extralight"/>
        <a:ea typeface="Produkt Extralight"/>
        <a:cs typeface="Produkt Extralight"/>
      </a:minorFont>
    </a:fontScheme>
    <a:fmtScheme name="35_DynamicWaves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