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2" r:id="rId1"/>
    <p:sldMasterId id="2147483726" r:id="rId2"/>
  </p:sldMasterIdLst>
  <p:notesMasterIdLst>
    <p:notesMasterId r:id="rId24"/>
  </p:notesMasterIdLst>
  <p:sldIdLst>
    <p:sldId id="313" r:id="rId3"/>
    <p:sldId id="3392" r:id="rId4"/>
    <p:sldId id="319" r:id="rId5"/>
    <p:sldId id="316" r:id="rId6"/>
    <p:sldId id="322" r:id="rId7"/>
    <p:sldId id="3393" r:id="rId8"/>
    <p:sldId id="318" r:id="rId9"/>
    <p:sldId id="317" r:id="rId10"/>
    <p:sldId id="337" r:id="rId11"/>
    <p:sldId id="343" r:id="rId12"/>
    <p:sldId id="3394" r:id="rId13"/>
    <p:sldId id="321" r:id="rId14"/>
    <p:sldId id="335" r:id="rId15"/>
    <p:sldId id="341" r:id="rId16"/>
    <p:sldId id="342" r:id="rId17"/>
    <p:sldId id="339" r:id="rId18"/>
    <p:sldId id="340" r:id="rId19"/>
    <p:sldId id="3395" r:id="rId20"/>
    <p:sldId id="320" r:id="rId21"/>
    <p:sldId id="291" r:id="rId22"/>
    <p:sldId id="331" r:id="rId23"/>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2" autoAdjust="0"/>
    <p:restoredTop sz="73860" autoAdjust="0"/>
  </p:normalViewPr>
  <p:slideViewPr>
    <p:cSldViewPr snapToGrid="0">
      <p:cViewPr varScale="1">
        <p:scale>
          <a:sx n="63" d="100"/>
          <a:sy n="63" d="100"/>
        </p:scale>
        <p:origin x="1956" y="22"/>
      </p:cViewPr>
      <p:guideLst/>
    </p:cSldViewPr>
  </p:slideViewPr>
  <p:notesTextViewPr>
    <p:cViewPr>
      <p:scale>
        <a:sx n="100" d="100"/>
        <a:sy n="100" d="100"/>
      </p:scale>
      <p:origin x="0" y="0"/>
    </p:cViewPr>
  </p:notesTextViewPr>
  <p:notesViewPr>
    <p:cSldViewPr snapToGrid="0">
      <p:cViewPr varScale="1">
        <p:scale>
          <a:sx n="52" d="100"/>
          <a:sy n="52" d="100"/>
        </p:scale>
        <p:origin x="2107"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C57CA9-EE46-43A0-9761-D96AF4E29D67}" type="datetimeFigureOut">
              <a:rPr lang="zh-CN" altLang="en-US" smtClean="0"/>
              <a:t>2024/10/1</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30BCFF-188C-4B6C-8B7C-CD8C43F6C8AE}" type="slidenum">
              <a:rPr lang="zh-CN" altLang="en-US" smtClean="0"/>
              <a:t>‹#›</a:t>
            </a:fld>
            <a:endParaRPr lang="zh-CN" altLang="en-US"/>
          </a:p>
        </p:txBody>
      </p:sp>
    </p:spTree>
    <p:extLst>
      <p:ext uri="{BB962C8B-B14F-4D97-AF65-F5344CB8AC3E}">
        <p14:creationId xmlns:p14="http://schemas.microsoft.com/office/powerpoint/2010/main" val="878208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Good day, everyone. (My name is </a:t>
            </a:r>
            <a:r>
              <a:rPr lang="en-US" altLang="zh-CN" sz="1200" b="0" i="0" kern="1200" dirty="0" err="1">
                <a:solidFill>
                  <a:schemeClr val="tx1"/>
                </a:solidFill>
                <a:effectLst/>
                <a:latin typeface="+mn-lt"/>
                <a:ea typeface="+mn-ea"/>
                <a:cs typeface="+mn-cs"/>
              </a:rPr>
              <a:t>Wenming</a:t>
            </a:r>
            <a:r>
              <a:rPr lang="en-US" altLang="zh-CN" sz="1200" b="0" i="0" kern="1200" dirty="0">
                <a:solidFill>
                  <a:schemeClr val="tx1"/>
                </a:solidFill>
                <a:effectLst/>
                <a:latin typeface="+mn-lt"/>
                <a:ea typeface="+mn-ea"/>
                <a:cs typeface="+mn-cs"/>
              </a:rPr>
              <a:t> Zhang from Shanghai Jiao Tong University.) Today, I would like to present our research on a gaseous time projection chamber with Micromegas readout for low-radioactive material screening. </a:t>
            </a:r>
            <a:endParaRPr lang="zh-CN" altLang="en-US" dirty="0"/>
          </a:p>
        </p:txBody>
      </p:sp>
      <p:sp>
        <p:nvSpPr>
          <p:cNvPr id="4" name="灯片编号占位符 3"/>
          <p:cNvSpPr>
            <a:spLocks noGrp="1"/>
          </p:cNvSpPr>
          <p:nvPr>
            <p:ph type="sldNum" sz="quarter" idx="5"/>
          </p:nvPr>
        </p:nvSpPr>
        <p:spPr/>
        <p:txBody>
          <a:bodyPr/>
          <a:lstStyle/>
          <a:p>
            <a:fld id="{4B30BCFF-188C-4B6C-8B7C-CD8C43F6C8AE}" type="slidenum">
              <a:rPr lang="zh-CN" altLang="en-US" smtClean="0"/>
              <a:t>1</a:t>
            </a:fld>
            <a:endParaRPr lang="zh-CN" altLang="en-US"/>
          </a:p>
        </p:txBody>
      </p:sp>
    </p:spTree>
    <p:extLst>
      <p:ext uri="{BB962C8B-B14F-4D97-AF65-F5344CB8AC3E}">
        <p14:creationId xmlns:p14="http://schemas.microsoft.com/office/powerpoint/2010/main" val="3888164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 have performed low background treatment on key material components of the detector, including oxygen free copper cathodes, field cages composed of acrylic and flexible PCBs, and gases. Using different methods such as degreasing, acid washing, and getter treatment. The processing flow of copper cathode is shown in the right figure.</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4B30BCFF-188C-4B6C-8B7C-CD8C43F6C8AE}" type="slidenum">
              <a:rPr lang="zh-CN" altLang="en-US" smtClean="0"/>
              <a:t>10</a:t>
            </a:fld>
            <a:endParaRPr lang="zh-CN" altLang="en-US"/>
          </a:p>
        </p:txBody>
      </p:sp>
    </p:spTree>
    <p:extLst>
      <p:ext uri="{BB962C8B-B14F-4D97-AF65-F5344CB8AC3E}">
        <p14:creationId xmlns:p14="http://schemas.microsoft.com/office/powerpoint/2010/main" val="2038532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0D5545-95D4-489F-B8ED-7EAFA774B567}" type="slidenum">
              <a:rPr lang="zh-CN" altLang="en-US" smtClean="0"/>
              <a:t>11</a:t>
            </a:fld>
            <a:endParaRPr lang="zh-CN" altLang="en-US"/>
          </a:p>
        </p:txBody>
      </p:sp>
    </p:spTree>
    <p:extLst>
      <p:ext uri="{BB962C8B-B14F-4D97-AF65-F5344CB8AC3E}">
        <p14:creationId xmlns:p14="http://schemas.microsoft.com/office/powerpoint/2010/main" val="1397557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Based on these technologies and methods, we have built a charge particle detector. It is an aluminum alloy cavity, combined with charge readout modules at the top, a flexible PCB field cage at the middle, and a copper cathode at the bottom. The charge readout uses 6 Micromegas module, with a readout area of 2400 square centimeters. Samples are placed directly on the cathode to ensure complete deposition of alpha energy. To ensure the gas quality, the detector adopts a flow-type operation mode. These are some pictures of the detector.</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4B30BCFF-188C-4B6C-8B7C-CD8C43F6C8AE}" type="slidenum">
              <a:rPr lang="zh-CN" altLang="en-US" smtClean="0"/>
              <a:t>12</a:t>
            </a:fld>
            <a:endParaRPr lang="zh-CN" altLang="en-US"/>
          </a:p>
        </p:txBody>
      </p:sp>
    </p:spTree>
    <p:extLst>
      <p:ext uri="{BB962C8B-B14F-4D97-AF65-F5344CB8AC3E}">
        <p14:creationId xmlns:p14="http://schemas.microsoft.com/office/powerpoint/2010/main" val="1927532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After the detector was built, we have conducted a series of preliminary tests. Firstly, we collected cosmic ray muons to ensure the long-term stable operation of the detector. Above is the muon waveform and track pictures collected by the detector, and below is the two-dimensional hit map of the muon. Some of the bad channels above are due to the connection problem of electronic board. Then, we used the Am-241 source for alpha calibration. This is the alpha track starting point distribution map of the Am-241 source. The alpha waveform and track from the radioactive source is shown in the figure. </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4B30BCFF-188C-4B6C-8B7C-CD8C43F6C8AE}" type="slidenum">
              <a:rPr lang="zh-CN" altLang="en-US" smtClean="0"/>
              <a:t>13</a:t>
            </a:fld>
            <a:endParaRPr lang="zh-CN" altLang="en-US"/>
          </a:p>
        </p:txBody>
      </p:sp>
    </p:spTree>
    <p:extLst>
      <p:ext uri="{BB962C8B-B14F-4D97-AF65-F5344CB8AC3E}">
        <p14:creationId xmlns:p14="http://schemas.microsoft.com/office/powerpoint/2010/main" val="1014865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 conducted alpha calibration to optimize the operating conditions of the detector. In a mixed gas of argon plus 7% carbon dioxide, the energy resolution reaches 9.5% at 5.485 MeV. This is the energy spectrum of the source. We also studied the detector gain evolving with the amplification fields, drift fields, and gas flow rates. Finally, the optimal working conditions of the detector were determined. This is the cleanroom where we work.</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4B30BCFF-188C-4B6C-8B7C-CD8C43F6C8AE}" type="slidenum">
              <a:rPr lang="zh-CN" altLang="en-US" smtClean="0"/>
              <a:t>14</a:t>
            </a:fld>
            <a:endParaRPr lang="zh-CN" altLang="en-US"/>
          </a:p>
        </p:txBody>
      </p:sp>
    </p:spTree>
    <p:extLst>
      <p:ext uri="{BB962C8B-B14F-4D97-AF65-F5344CB8AC3E}">
        <p14:creationId xmlns:p14="http://schemas.microsoft.com/office/powerpoint/2010/main" val="166709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lvl="0"/>
            <a:r>
              <a:rPr lang="en-US" altLang="zh-CN" sz="1200" kern="1200" dirty="0">
                <a:solidFill>
                  <a:schemeClr val="tx1"/>
                </a:solidFill>
                <a:effectLst/>
                <a:latin typeface="+mn-lt"/>
                <a:ea typeface="+mn-ea"/>
                <a:cs typeface="+mn-cs"/>
              </a:rPr>
              <a:t>Then we conducted a preliminary test on the intrinsic alpha background of the detector. During the background test, no samples were placed, and the remaining background events after signal-background screening mainly came from the copper cathode plus gas. The obtained background level is not higher than 0.14 </a:t>
            </a:r>
            <a:r>
              <a:rPr lang="en-US" altLang="zh-CN" sz="1200" kern="1200" dirty="0" err="1">
                <a:solidFill>
                  <a:schemeClr val="tx1"/>
                </a:solidFill>
                <a:effectLst/>
                <a:latin typeface="+mn-lt"/>
                <a:ea typeface="+mn-ea"/>
                <a:cs typeface="+mn-cs"/>
              </a:rPr>
              <a:t>μBq</a:t>
            </a:r>
            <a:r>
              <a:rPr lang="en-US" altLang="zh-CN" sz="1200" kern="1200" dirty="0">
                <a:solidFill>
                  <a:schemeClr val="tx1"/>
                </a:solidFill>
                <a:effectLst/>
                <a:latin typeface="+mn-lt"/>
                <a:ea typeface="+mn-ea"/>
                <a:cs typeface="+mn-cs"/>
              </a:rPr>
              <a:t> ∙ cm⁻², which is basically the same as the UltraLo1800 mentioned earlier. These are the track distribution map, energy spectrum, and counting rate obtained from the examples of background testing. The track-related cut for alpha signals including energy cut from 1 to 10 MeV, track direction upwards, fiducial volume cut 2.7cm to exclude backgrounds from the field cage. We conducted several test rounds to reduce the detector background, step by step, including pickling copper cathode and replacing the field cage with less acrylic material. </a:t>
            </a:r>
            <a:r>
              <a:rPr lang="en-US" altLang="zh-CN" sz="1200" kern="1200">
                <a:solidFill>
                  <a:schemeClr val="tx1"/>
                </a:solidFill>
                <a:effectLst/>
                <a:latin typeface="+mn-lt"/>
                <a:ea typeface="+mn-ea"/>
                <a:cs typeface="+mn-cs"/>
              </a:rPr>
              <a:t>(85%)</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4B30BCFF-188C-4B6C-8B7C-CD8C43F6C8AE}" type="slidenum">
              <a:rPr lang="zh-CN" altLang="en-US" smtClean="0"/>
              <a:t>15</a:t>
            </a:fld>
            <a:endParaRPr lang="zh-CN" altLang="en-US"/>
          </a:p>
        </p:txBody>
      </p:sp>
    </p:spTree>
    <p:extLst>
      <p:ext uri="{BB962C8B-B14F-4D97-AF65-F5344CB8AC3E}">
        <p14:creationId xmlns:p14="http://schemas.microsoft.com/office/powerpoint/2010/main" val="1730564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After background test of the detector, we conducted Acrylic sample test. The Acrylic samples were produced by JUNO collaboration. This is an example of acrylic sample test. We placed three pieces of Acrylic samples onto the detector cathode. Alpha contamination of the Acrylic plus gas is about 0.91 </a:t>
            </a:r>
            <a:r>
              <a:rPr lang="en-US" altLang="zh-CN" sz="1200" kern="1200" dirty="0" err="1">
                <a:solidFill>
                  <a:schemeClr val="tx1"/>
                </a:solidFill>
                <a:effectLst/>
                <a:latin typeface="+mn-lt"/>
                <a:ea typeface="+mn-ea"/>
                <a:cs typeface="+mn-cs"/>
              </a:rPr>
              <a:t>uBq</a:t>
            </a:r>
            <a:r>
              <a:rPr lang="en-US" altLang="zh-CN" sz="1200" kern="1200" dirty="0">
                <a:solidFill>
                  <a:schemeClr val="tx1"/>
                </a:solidFill>
                <a:effectLst/>
                <a:latin typeface="+mn-lt"/>
                <a:ea typeface="+mn-ea"/>
                <a:cs typeface="+mn-cs"/>
              </a:rPr>
              <a:t>/cm</a:t>
            </a:r>
            <a:r>
              <a:rPr lang="en-US" altLang="zh-CN" sz="1200" kern="1200" baseline="30000" dirty="0">
                <a:solidFill>
                  <a:schemeClr val="tx1"/>
                </a:solidFill>
                <a:effectLst/>
                <a:latin typeface="+mn-lt"/>
                <a:ea typeface="+mn-ea"/>
                <a:cs typeface="+mn-cs"/>
              </a:rPr>
              <a:t>2</a:t>
            </a:r>
            <a:r>
              <a:rPr lang="en-US" altLang="zh-CN" sz="1200" kern="1200" dirty="0">
                <a:solidFill>
                  <a:schemeClr val="tx1"/>
                </a:solidFill>
                <a:effectLst/>
                <a:latin typeface="+mn-lt"/>
                <a:ea typeface="+mn-ea"/>
                <a:cs typeface="+mn-cs"/>
              </a:rPr>
              <a:t>. According to the previous measured alpha background of cathode plus gas, 0.14 </a:t>
            </a:r>
            <a:r>
              <a:rPr lang="en-US" altLang="zh-CN" sz="1200" kern="1200" dirty="0" err="1">
                <a:solidFill>
                  <a:schemeClr val="tx1"/>
                </a:solidFill>
                <a:effectLst/>
                <a:latin typeface="+mn-lt"/>
                <a:ea typeface="+mn-ea"/>
                <a:cs typeface="+mn-cs"/>
              </a:rPr>
              <a:t>uBq</a:t>
            </a:r>
            <a:r>
              <a:rPr lang="en-US" altLang="zh-CN" sz="1200" kern="1200" dirty="0">
                <a:solidFill>
                  <a:schemeClr val="tx1"/>
                </a:solidFill>
                <a:effectLst/>
                <a:latin typeface="+mn-lt"/>
                <a:ea typeface="+mn-ea"/>
                <a:cs typeface="+mn-cs"/>
              </a:rPr>
              <a:t>/cm</a:t>
            </a:r>
            <a:r>
              <a:rPr lang="en-US" altLang="zh-CN" sz="1200" kern="1200" baseline="30000" dirty="0">
                <a:solidFill>
                  <a:schemeClr val="tx1"/>
                </a:solidFill>
                <a:effectLst/>
                <a:latin typeface="+mn-lt"/>
                <a:ea typeface="+mn-ea"/>
                <a:cs typeface="+mn-cs"/>
              </a:rPr>
              <a:t>2</a:t>
            </a:r>
            <a:r>
              <a:rPr lang="en-US" altLang="zh-CN" sz="1200" kern="1200" dirty="0">
                <a:solidFill>
                  <a:schemeClr val="tx1"/>
                </a:solidFill>
                <a:effectLst/>
                <a:latin typeface="+mn-lt"/>
                <a:ea typeface="+mn-ea"/>
                <a:cs typeface="+mn-cs"/>
              </a:rPr>
              <a:t>. We get an estimated α background of Acrylic sample: form 0.77 to 0.91 </a:t>
            </a:r>
            <a:r>
              <a:rPr lang="en-US" altLang="zh-CN" sz="1200" kern="1200" dirty="0" err="1">
                <a:solidFill>
                  <a:schemeClr val="tx1"/>
                </a:solidFill>
                <a:effectLst/>
                <a:latin typeface="+mn-lt"/>
                <a:ea typeface="+mn-ea"/>
                <a:cs typeface="+mn-cs"/>
              </a:rPr>
              <a:t>uBq</a:t>
            </a:r>
            <a:r>
              <a:rPr lang="en-US" altLang="zh-CN" sz="1200" kern="1200" dirty="0">
                <a:solidFill>
                  <a:schemeClr val="tx1"/>
                </a:solidFill>
                <a:effectLst/>
                <a:latin typeface="+mn-lt"/>
                <a:ea typeface="+mn-ea"/>
                <a:cs typeface="+mn-cs"/>
              </a:rPr>
              <a:t>/cm</a:t>
            </a:r>
            <a:r>
              <a:rPr lang="en-US" altLang="zh-CN" sz="1200" kern="1200" baseline="30000" dirty="0">
                <a:solidFill>
                  <a:schemeClr val="tx1"/>
                </a:solidFill>
                <a:effectLst/>
                <a:latin typeface="+mn-lt"/>
                <a:ea typeface="+mn-ea"/>
                <a:cs typeface="+mn-cs"/>
              </a:rPr>
              <a:t>2</a:t>
            </a:r>
            <a:r>
              <a:rPr lang="en-US" altLang="zh-CN" sz="1200" kern="1200" dirty="0">
                <a:solidFill>
                  <a:schemeClr val="tx1"/>
                </a:solidFill>
                <a:effectLst/>
                <a:latin typeface="+mn-lt"/>
                <a:ea typeface="+mn-ea"/>
                <a:cs typeface="+mn-cs"/>
              </a:rPr>
              <a:t>. Assuming the gas background is 0.14, we got lower limit 0.77. Assuming the gas background is 0, we got upper limit 0.91. </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4B30BCFF-188C-4B6C-8B7C-CD8C43F6C8AE}" type="slidenum">
              <a:rPr lang="zh-CN" altLang="en-US" smtClean="0"/>
              <a:t>16</a:t>
            </a:fld>
            <a:endParaRPr lang="zh-CN" altLang="en-US"/>
          </a:p>
        </p:txBody>
      </p:sp>
    </p:spTree>
    <p:extLst>
      <p:ext uri="{BB962C8B-B14F-4D97-AF65-F5344CB8AC3E}">
        <p14:creationId xmlns:p14="http://schemas.microsoft.com/office/powerpoint/2010/main" val="1623234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Finally, we have summarized the results of acrylic sample tests. The results indicate that for radioactive contamination on the surface of the sample, alcohol cleaning of the acrylic surface is more effective than wiping with dust-free paper and rinsing with pure water.</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4B30BCFF-188C-4B6C-8B7C-CD8C43F6C8AE}" type="slidenum">
              <a:rPr lang="zh-CN" altLang="en-US" smtClean="0"/>
              <a:t>17</a:t>
            </a:fld>
            <a:endParaRPr lang="zh-CN" altLang="en-US"/>
          </a:p>
        </p:txBody>
      </p:sp>
    </p:spTree>
    <p:extLst>
      <p:ext uri="{BB962C8B-B14F-4D97-AF65-F5344CB8AC3E}">
        <p14:creationId xmlns:p14="http://schemas.microsoft.com/office/powerpoint/2010/main" val="1779914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0D5545-95D4-489F-B8ED-7EAFA774B567}" type="slidenum">
              <a:rPr lang="zh-CN" altLang="en-US" smtClean="0"/>
              <a:t>18</a:t>
            </a:fld>
            <a:endParaRPr lang="zh-CN" altLang="en-US"/>
          </a:p>
        </p:txBody>
      </p:sp>
    </p:spTree>
    <p:extLst>
      <p:ext uri="{BB962C8B-B14F-4D97-AF65-F5344CB8AC3E}">
        <p14:creationId xmlns:p14="http://schemas.microsoft.com/office/powerpoint/2010/main" val="3840239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Let's make a summary. This low-background charged particle detector combines the gas time projection chamber and the thermal-bonding Micromegas technology, and can greatly reduce the background by using particle track discrimination. It has the characteristics of a large area, high detection efficiency, and high sensitivity. The next step is to reduce the intrinsic background of the detector and improve the sensitivity through low-background techniques. At the same time, a shielding body will be installed to carry out the radioactive measurement and screening of low-background materials in the Jinping Underground Laboratory. </a:t>
                </a:r>
                <a:endParaRPr lang="zh-CN" altLang="zh-CN" sz="1200" kern="1200" dirty="0">
                  <a:solidFill>
                    <a:schemeClr val="tx1"/>
                  </a:solidFill>
                  <a:effectLst/>
                  <a:latin typeface="+mn-lt"/>
                  <a:ea typeface="+mn-ea"/>
                  <a:cs typeface="+mn-cs"/>
                </a:endParaRPr>
              </a:p>
              <a:p>
                <a:endParaRPr lang="zh-CN" altLang="en-US" dirty="0"/>
              </a:p>
            </p:txBody>
          </p:sp>
        </mc:Choice>
        <mc:Fallback xmlns="">
          <p:sp>
            <p:nvSpPr>
              <p:cNvPr id="3" name="备注占位符 2"/>
              <p:cNvSpPr>
                <a:spLocks noGrp="1"/>
              </p:cNvSpPr>
              <p:nvPr>
                <p:ph type="body" idx="1"/>
              </p:nvPr>
            </p:nvSpPr>
            <p:spPr/>
            <p:txBody>
              <a:bodyPr/>
              <a:lstStyle/>
              <a:p>
                <a:r>
                  <a:rPr lang="zh-CN" altLang="en-US" dirty="0"/>
                  <a:t>每天一个本底得到</a:t>
                </a:r>
                <a:r>
                  <a:rPr lang="zh-CN" altLang="en-US" b="0" i="0" dirty="0">
                    <a:latin typeface="Cambria Math" panose="02040503050406030204" pitchFamily="18" charset="0"/>
                  </a:rPr>
                  <a:t>预期灵敏度</a:t>
                </a:r>
                <a:r>
                  <a:rPr lang="en-US" altLang="zh-CN" b="0" i="0">
                    <a:latin typeface="Cambria Math" panose="02040503050406030204" pitchFamily="18" charset="0"/>
                  </a:rPr>
                  <a:t>100 </a:t>
                </a:r>
                <a:r>
                  <a:rPr lang="zh-CN" altLang="en-US" i="0">
                    <a:latin typeface="Cambria Math" panose="02040503050406030204" pitchFamily="18" charset="0"/>
                  </a:rPr>
                  <a:t>𝜇</a:t>
                </a:r>
                <a:r>
                  <a:rPr lang="en-US" altLang="zh-CN" b="0" i="0">
                    <a:latin typeface="Cambria Math" panose="02040503050406030204" pitchFamily="18" charset="0"/>
                  </a:rPr>
                  <a:t>𝐵𝑞</a:t>
                </a:r>
                <a:r>
                  <a:rPr lang="en-US" altLang="zh-CN" b="0" i="0">
                    <a:latin typeface="Cambria Math" panose="02040503050406030204" pitchFamily="18" charset="0"/>
                    <a:ea typeface="Cambria Math" panose="02040503050406030204" pitchFamily="18" charset="0"/>
                  </a:rPr>
                  <a:t>∙</a:t>
                </a:r>
                <a:r>
                  <a:rPr lang="en-US" altLang="zh-CN" i="0">
                    <a:latin typeface="Cambria Math" panose="02040503050406030204" pitchFamily="18" charset="0"/>
                  </a:rPr>
                  <a:t>m^(</a:t>
                </a:r>
                <a:r>
                  <a:rPr lang="en-US" altLang="zh-CN" b="0" i="0">
                    <a:latin typeface="Cambria Math" panose="02040503050406030204" pitchFamily="18" charset="0"/>
                  </a:rPr>
                  <a:t>−2)</a:t>
                </a:r>
                <a:endParaRPr lang="zh-CN" altLang="en-US" dirty="0"/>
              </a:p>
              <a:p>
                <a:endParaRPr lang="zh-CN" altLang="en-US" dirty="0"/>
              </a:p>
            </p:txBody>
          </p:sp>
        </mc:Fallback>
      </mc:AlternateContent>
      <p:sp>
        <p:nvSpPr>
          <p:cNvPr id="4" name="灯片编号占位符 3"/>
          <p:cNvSpPr>
            <a:spLocks noGrp="1"/>
          </p:cNvSpPr>
          <p:nvPr>
            <p:ph type="sldNum" sz="quarter" idx="5"/>
          </p:nvPr>
        </p:nvSpPr>
        <p:spPr/>
        <p:txBody>
          <a:bodyPr/>
          <a:lstStyle/>
          <a:p>
            <a:fld id="{4B30BCFF-188C-4B6C-8B7C-CD8C43F6C8AE}" type="slidenum">
              <a:rPr lang="zh-CN" altLang="en-US" smtClean="0"/>
              <a:t>19</a:t>
            </a:fld>
            <a:endParaRPr lang="zh-CN" altLang="en-US"/>
          </a:p>
        </p:txBody>
      </p:sp>
    </p:spTree>
    <p:extLst>
      <p:ext uri="{BB962C8B-B14F-4D97-AF65-F5344CB8AC3E}">
        <p14:creationId xmlns:p14="http://schemas.microsoft.com/office/powerpoint/2010/main" val="1187029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The presentation is divided into four parts. First, we will discuss the research background and current status of our topic. Then, we will delve into the technology of the low-background alpha detector. Next, we will present the setup and testing of the detector. Finally, we will draw conclusions from our research.</a:t>
            </a:r>
            <a:endParaRPr lang="zh-CN" altLang="en-US" dirty="0"/>
          </a:p>
        </p:txBody>
      </p:sp>
      <p:sp>
        <p:nvSpPr>
          <p:cNvPr id="4" name="灯片编号占位符 3"/>
          <p:cNvSpPr>
            <a:spLocks noGrp="1"/>
          </p:cNvSpPr>
          <p:nvPr>
            <p:ph type="sldNum" sz="quarter" idx="10"/>
          </p:nvPr>
        </p:nvSpPr>
        <p:spPr/>
        <p:txBody>
          <a:bodyPr/>
          <a:lstStyle/>
          <a:p>
            <a:fld id="{6E0D5545-95D4-489F-B8ED-7EAFA774B567}" type="slidenum">
              <a:rPr lang="zh-CN" altLang="en-US" smtClean="0"/>
              <a:t>2</a:t>
            </a:fld>
            <a:endParaRPr lang="zh-CN" altLang="en-US"/>
          </a:p>
        </p:txBody>
      </p:sp>
    </p:spTree>
    <p:extLst>
      <p:ext uri="{BB962C8B-B14F-4D97-AF65-F5344CB8AC3E}">
        <p14:creationId xmlns:p14="http://schemas.microsoft.com/office/powerpoint/2010/main" val="3455730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Thank you for your attention.</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4B30BCFF-188C-4B6C-8B7C-CD8C43F6C8AE}" type="slidenum">
              <a:rPr lang="zh-CN" altLang="en-US" smtClean="0"/>
              <a:t>20</a:t>
            </a:fld>
            <a:endParaRPr lang="zh-CN" altLang="en-US"/>
          </a:p>
        </p:txBody>
      </p:sp>
    </p:spTree>
    <p:extLst>
      <p:ext uri="{BB962C8B-B14F-4D97-AF65-F5344CB8AC3E}">
        <p14:creationId xmlns:p14="http://schemas.microsoft.com/office/powerpoint/2010/main" val="704970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lvl="0"/>
            <a:r>
              <a:rPr lang="en-US" altLang="zh-CN" sz="1200" kern="1200" dirty="0">
                <a:solidFill>
                  <a:schemeClr val="tx1"/>
                </a:solidFill>
                <a:effectLst/>
                <a:latin typeface="+mn-lt"/>
                <a:ea typeface="+mn-ea"/>
                <a:cs typeface="+mn-cs"/>
              </a:rPr>
              <a:t>For underground rare event detection experiments, the signals are extremely rare. For example, in the </a:t>
            </a:r>
            <a:r>
              <a:rPr lang="en-US" altLang="zh-CN" sz="1200" kern="1200" dirty="0" err="1">
                <a:solidFill>
                  <a:schemeClr val="tx1"/>
                </a:solidFill>
                <a:effectLst/>
                <a:latin typeface="+mn-lt"/>
                <a:ea typeface="+mn-ea"/>
                <a:cs typeface="+mn-cs"/>
              </a:rPr>
              <a:t>neutrinoless</a:t>
            </a:r>
            <a:r>
              <a:rPr lang="en-US" altLang="zh-CN" sz="1200" kern="1200" dirty="0">
                <a:solidFill>
                  <a:schemeClr val="tx1"/>
                </a:solidFill>
                <a:effectLst/>
                <a:latin typeface="+mn-lt"/>
                <a:ea typeface="+mn-ea"/>
                <a:cs typeface="+mn-cs"/>
              </a:rPr>
              <a:t> double beta decay experiment, the international collaboration group CUORE uses 200 kg of Te-130 to build a cryogenic calorimeter, expecting to find a possible decay signal within a few years. Another example is the dark matter detection experiment PandaX-4T, which uses 4T of liquid xenon to search for the dark matter candidate particle WIMP. Rn-222 has become one of its main backgrounds, and Rn-222 mainly comes from the outgassing on the surface of the detector materials and pipelines. For neutrino detection experiment JUNO, radon on organic glass sphere surface bring contamination and the contamination can easily enter the detection sensitive area. Therefore, for this type of rare signal experiment, the background level is crucial. The measurement and screening of the radioactivity on the surface of the detector materials have also become a real demand.</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4B30BCFF-188C-4B6C-8B7C-CD8C43F6C8AE}" type="slidenum">
              <a:rPr lang="zh-CN" altLang="en-US" smtClean="0"/>
              <a:t>3</a:t>
            </a:fld>
            <a:endParaRPr lang="zh-CN" altLang="en-US"/>
          </a:p>
        </p:txBody>
      </p:sp>
    </p:spTree>
    <p:extLst>
      <p:ext uri="{BB962C8B-B14F-4D97-AF65-F5344CB8AC3E}">
        <p14:creationId xmlns:p14="http://schemas.microsoft.com/office/powerpoint/2010/main" val="3480508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At present, there are various low-background measurement techniques, such as the well-known inductively coupled plasma mass spectrometer, neutron activation analysis, high-purity germanium detector, etc., which are mainly for the radioactive measurement of bulk materials. There are also measurement techniques for the radioactivity on the surface of materials, such as the </a:t>
            </a:r>
            <a:r>
              <a:rPr lang="en-US" altLang="zh-CN" sz="1200" kern="1200" dirty="0" err="1">
                <a:solidFill>
                  <a:schemeClr val="tx1"/>
                </a:solidFill>
                <a:effectLst/>
                <a:latin typeface="+mn-lt"/>
                <a:ea typeface="+mn-ea"/>
                <a:cs typeface="+mn-cs"/>
              </a:rPr>
              <a:t>betaCage</a:t>
            </a:r>
            <a:r>
              <a:rPr lang="en-US" altLang="zh-CN" sz="1200" kern="1200" dirty="0">
                <a:solidFill>
                  <a:schemeClr val="tx1"/>
                </a:solidFill>
                <a:effectLst/>
                <a:latin typeface="+mn-lt"/>
                <a:ea typeface="+mn-ea"/>
                <a:cs typeface="+mn-cs"/>
              </a:rPr>
              <a:t>, the BiPo-3 detector developed by the </a:t>
            </a:r>
            <a:r>
              <a:rPr lang="en-US" altLang="zh-CN" sz="1200" kern="1200" dirty="0" err="1">
                <a:solidFill>
                  <a:schemeClr val="tx1"/>
                </a:solidFill>
                <a:effectLst/>
                <a:latin typeface="+mn-lt"/>
                <a:ea typeface="+mn-ea"/>
                <a:cs typeface="+mn-cs"/>
              </a:rPr>
              <a:t>SuperNEMO</a:t>
            </a:r>
            <a:r>
              <a:rPr lang="en-US" altLang="zh-CN" sz="1200" kern="1200" dirty="0">
                <a:solidFill>
                  <a:schemeClr val="tx1"/>
                </a:solidFill>
                <a:effectLst/>
                <a:latin typeface="+mn-lt"/>
                <a:ea typeface="+mn-ea"/>
                <a:cs typeface="+mn-cs"/>
              </a:rPr>
              <a:t> collaboration group, and the commercial detector Ultralo-1800 in the United States.</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4B30BCFF-188C-4B6C-8B7C-CD8C43F6C8AE}" type="slidenum">
              <a:rPr lang="zh-CN" altLang="en-US" smtClean="0"/>
              <a:t>4</a:t>
            </a:fld>
            <a:endParaRPr lang="zh-CN" altLang="en-US"/>
          </a:p>
        </p:txBody>
      </p:sp>
    </p:spTree>
    <p:extLst>
      <p:ext uri="{BB962C8B-B14F-4D97-AF65-F5344CB8AC3E}">
        <p14:creationId xmlns:p14="http://schemas.microsoft.com/office/powerpoint/2010/main" val="3325385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Let me introduce these two detectors, Ultralo-1800 and BiPo-3. Ultralo-1800 is an ionization chamber with readout electrodes on both the anode at the top and the sidewalls of the ionization chamber. It uses pulse waveform technology to identify alpha signals from the sidewalls, anode, and cathode, and the measurement area reaches 1800 square centimeters. It is one of the charged particle spectrometers with the best background level at present. BiPo-3 is a plastic scintillator detector with many arrays of plastic scintillators arranged at the top and bottom. It uses the time-correlated alpha and beta signals generated by the cascade decay of Bi and Po elements to infer the radioactive content of the corresponding nuclides, and the measurement area reaches 3.6 square meters. </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4B30BCFF-188C-4B6C-8B7C-CD8C43F6C8AE}" type="slidenum">
              <a:rPr lang="zh-CN" altLang="en-US" smtClean="0"/>
              <a:t>5</a:t>
            </a:fld>
            <a:endParaRPr lang="zh-CN" altLang="en-US"/>
          </a:p>
        </p:txBody>
      </p:sp>
    </p:spTree>
    <p:extLst>
      <p:ext uri="{BB962C8B-B14F-4D97-AF65-F5344CB8AC3E}">
        <p14:creationId xmlns:p14="http://schemas.microsoft.com/office/powerpoint/2010/main" val="3003861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0D5545-95D4-489F-B8ED-7EAFA774B567}" type="slidenum">
              <a:rPr lang="zh-CN" altLang="en-US" smtClean="0"/>
              <a:t>6</a:t>
            </a:fld>
            <a:endParaRPr lang="zh-CN" altLang="en-US"/>
          </a:p>
        </p:txBody>
      </p:sp>
    </p:spTree>
    <p:extLst>
      <p:ext uri="{BB962C8B-B14F-4D97-AF65-F5344CB8AC3E}">
        <p14:creationId xmlns:p14="http://schemas.microsoft.com/office/powerpoint/2010/main" val="862403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Our goal is to build a charged particle spectrometer for the measurement and screening of radioactivity on the surface of materials, expecting to have better signal-background discrimination ability and better detection sensitivity compared to these previous detectors. Therefore, we combine the gas time projection chamber technology and the micromegas detector for research and development. When in use, the sample is placed inside the TPC, and the alpha and beta particles released from the surface of the sample deposit energy in the gas to leave tracks, and the ionization electrons are multiplied and collected by the micromegas detector at the readout plane. The micromegas detector used is the thermal-bonding Micromegas technology from the University of Science and Technology of China. The readout area of a single Micromegas module is 20 * 20 square centimeters, and there are 64 strip reads in each X and Y direction, with a spacing of 3 mm between the strips, and the thickness of the avalanche gap reaches 100 microns.</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4B30BCFF-188C-4B6C-8B7C-CD8C43F6C8AE}" type="slidenum">
              <a:rPr lang="zh-CN" altLang="en-US" smtClean="0"/>
              <a:t>7</a:t>
            </a:fld>
            <a:endParaRPr lang="zh-CN" altLang="en-US"/>
          </a:p>
        </p:txBody>
      </p:sp>
    </p:spTree>
    <p:extLst>
      <p:ext uri="{BB962C8B-B14F-4D97-AF65-F5344CB8AC3E}">
        <p14:creationId xmlns:p14="http://schemas.microsoft.com/office/powerpoint/2010/main" val="2657051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Based on these technologies, we have developed a signal-background screening method related to the track. We know that the track of an alpha particle is almost a straight line, and there is a Bragg peak at the end of the track. Using this feature, we can distinguish the starting point and direction of the track. For example, in the two track projection diagrams on the right, one is from top to bottom, and the other is from bottom to top. Firstly, by using the position of the track starting point, the background near the field cage can be removed, as shown in this red part. Then, by using the direction of the track, the background from the readout plane and half of the gas can be removed, as shown in the blue and green parts. Finally, some short-track particles can be removed according to the number of triggered strips.</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4B30BCFF-188C-4B6C-8B7C-CD8C43F6C8AE}" type="slidenum">
              <a:rPr lang="zh-CN" altLang="en-US" smtClean="0"/>
              <a:t>8</a:t>
            </a:fld>
            <a:endParaRPr lang="zh-CN" altLang="en-US"/>
          </a:p>
        </p:txBody>
      </p:sp>
    </p:spTree>
    <p:extLst>
      <p:ext uri="{BB962C8B-B14F-4D97-AF65-F5344CB8AC3E}">
        <p14:creationId xmlns:p14="http://schemas.microsoft.com/office/powerpoint/2010/main" val="1622174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At the same time, we have built subsystems for the detector, including a data acquisition system based on </a:t>
            </a:r>
            <a:r>
              <a:rPr lang="en-US" altLang="zh-CN" sz="1200" kern="1200" dirty="0" err="1">
                <a:solidFill>
                  <a:schemeClr val="tx1"/>
                </a:solidFill>
                <a:effectLst/>
                <a:latin typeface="+mn-lt"/>
                <a:ea typeface="+mn-ea"/>
                <a:cs typeface="+mn-cs"/>
              </a:rPr>
              <a:t>cobo-asad</a:t>
            </a:r>
            <a:r>
              <a:rPr lang="en-US" altLang="zh-CN" sz="1200" kern="1200" dirty="0">
                <a:solidFill>
                  <a:schemeClr val="tx1"/>
                </a:solidFill>
                <a:effectLst/>
                <a:latin typeface="+mn-lt"/>
                <a:ea typeface="+mn-ea"/>
                <a:cs typeface="+mn-cs"/>
              </a:rPr>
              <a:t> electronics, a slow control system for monitoring voltage and current, and a root-based data analysis framework REST. </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4B30BCFF-188C-4B6C-8B7C-CD8C43F6C8AE}" type="slidenum">
              <a:rPr lang="zh-CN" altLang="en-US" smtClean="0"/>
              <a:t>9</a:t>
            </a:fld>
            <a:endParaRPr lang="zh-CN" altLang="en-US"/>
          </a:p>
        </p:txBody>
      </p:sp>
    </p:spTree>
    <p:extLst>
      <p:ext uri="{BB962C8B-B14F-4D97-AF65-F5344CB8AC3E}">
        <p14:creationId xmlns:p14="http://schemas.microsoft.com/office/powerpoint/2010/main" val="3003737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8644C6-89F0-466C-949F-E70AD72679A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31844708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8644C6-89F0-466C-949F-E70AD72679A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1578633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8644C6-89F0-466C-949F-E70AD72679A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9554026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封面2">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4"/>
            <a:ext cx="9144000" cy="6857999"/>
          </a:xfrm>
          <a:prstGeom prst="rect">
            <a:avLst/>
          </a:prstGeom>
        </p:spPr>
      </p:pic>
      <p:pic>
        <p:nvPicPr>
          <p:cNvPr id="8" name="图片 7" descr="图片包含 建筑物&#10;&#10;自动生成的说明">
            <a:extLst>
              <a:ext uri="{FF2B5EF4-FFF2-40B4-BE49-F238E27FC236}">
                <a16:creationId xmlns:a16="http://schemas.microsoft.com/office/drawing/2014/main" id="{DC463E02-403D-4EDF-904F-C4102C9C3D8E}"/>
              </a:ext>
            </a:extLst>
          </p:cNvPr>
          <p:cNvPicPr>
            <a:picLocks noChangeAspect="1"/>
          </p:cNvPicPr>
          <p:nvPr userDrawn="1"/>
        </p:nvPicPr>
        <p:blipFill>
          <a:blip r:embed="rId3">
            <a:duotone>
              <a:prstClr val="black"/>
              <a:schemeClr val="accent1">
                <a:tint val="45000"/>
                <a:satMod val="400000"/>
              </a:schemeClr>
            </a:duotone>
            <a:alphaModFix amt="5000"/>
            <a:extLst>
              <a:ext uri="{28A0092B-C50C-407E-A947-70E740481C1C}">
                <a14:useLocalDpi xmlns:a14="http://schemas.microsoft.com/office/drawing/2010/main" val="0"/>
              </a:ext>
            </a:extLst>
          </a:blip>
          <a:stretch>
            <a:fillRect/>
          </a:stretch>
        </p:blipFill>
        <p:spPr>
          <a:xfrm>
            <a:off x="-37812" y="2900158"/>
            <a:ext cx="9219626" cy="3957851"/>
          </a:xfrm>
          <a:prstGeom prst="rect">
            <a:avLst/>
          </a:prstGeom>
        </p:spPr>
      </p:pic>
      <p:sp>
        <p:nvSpPr>
          <p:cNvPr id="22" name="标题 1">
            <a:extLst>
              <a:ext uri="{FF2B5EF4-FFF2-40B4-BE49-F238E27FC236}">
                <a16:creationId xmlns:a16="http://schemas.microsoft.com/office/drawing/2014/main" id="{9AF74CDA-19DD-45C1-88FF-2379736830CB}"/>
              </a:ext>
            </a:extLst>
          </p:cNvPr>
          <p:cNvSpPr>
            <a:spLocks noGrp="1"/>
          </p:cNvSpPr>
          <p:nvPr>
            <p:ph type="title" hasCustomPrompt="1"/>
          </p:nvPr>
        </p:nvSpPr>
        <p:spPr>
          <a:xfrm>
            <a:off x="802175" y="3383857"/>
            <a:ext cx="7539659" cy="1060855"/>
          </a:xfrm>
          <a:prstGeom prst="rect">
            <a:avLst/>
          </a:prstGeom>
          <a:solidFill>
            <a:schemeClr val="bg1"/>
          </a:solidFill>
          <a:effectLst>
            <a:outerShdw blurRad="50800" dist="38100" dir="2700000" algn="tl" rotWithShape="0">
              <a:prstClr val="black">
                <a:alpha val="40000"/>
              </a:prstClr>
            </a:outerShdw>
          </a:effectLst>
        </p:spPr>
        <p:txBody>
          <a:bodyPr anchor="ctr">
            <a:noAutofit/>
          </a:bodyPr>
          <a:lstStyle>
            <a:lvl1pPr algn="ctr">
              <a:defRPr sz="4050" b="1">
                <a:solidFill>
                  <a:schemeClr val="accent1"/>
                </a:solidFill>
              </a:defRPr>
            </a:lvl1pPr>
          </a:lstStyle>
          <a:p>
            <a:r>
              <a:rPr lang="zh-CN" altLang="en-US" dirty="0"/>
              <a:t>单击此处编辑标题样式</a:t>
            </a:r>
          </a:p>
        </p:txBody>
      </p:sp>
      <p:sp>
        <p:nvSpPr>
          <p:cNvPr id="26" name="内容占位符 25">
            <a:extLst>
              <a:ext uri="{FF2B5EF4-FFF2-40B4-BE49-F238E27FC236}">
                <a16:creationId xmlns:a16="http://schemas.microsoft.com/office/drawing/2014/main" id="{981273AB-3D30-4A7E-951D-B80D3185213B}"/>
              </a:ext>
            </a:extLst>
          </p:cNvPr>
          <p:cNvSpPr>
            <a:spLocks noGrp="1"/>
          </p:cNvSpPr>
          <p:nvPr>
            <p:ph sz="quarter" idx="10" hasCustomPrompt="1"/>
          </p:nvPr>
        </p:nvSpPr>
        <p:spPr>
          <a:xfrm>
            <a:off x="3483263" y="5798699"/>
            <a:ext cx="2177483" cy="454025"/>
          </a:xfrm>
          <a:prstGeom prst="rect">
            <a:avLst/>
          </a:prstGeom>
        </p:spPr>
        <p:txBody>
          <a:bodyPr anchor="ctr"/>
          <a:lstStyle>
            <a:lvl1pPr marL="0" indent="0" algn="ctr">
              <a:lnSpc>
                <a:spcPct val="100000"/>
              </a:lnSpc>
              <a:buNone/>
              <a:defRPr sz="1800">
                <a:solidFill>
                  <a:schemeClr val="accent2"/>
                </a:solidFill>
              </a:defRPr>
            </a:lvl1pPr>
          </a:lstStyle>
          <a:p>
            <a:pPr lvl="0"/>
            <a:fld id="{C6124F18-99FF-4E25-B026-C95B196756F6}" type="datetime2">
              <a:rPr lang="zh-CN" altLang="en-US" smtClean="0"/>
              <a:t>2019年1月28日</a:t>
            </a:fld>
            <a:endParaRPr lang="zh-CN" altLang="en-US" dirty="0"/>
          </a:p>
        </p:txBody>
      </p:sp>
      <p:sp>
        <p:nvSpPr>
          <p:cNvPr id="32" name="文本占位符 31">
            <a:extLst>
              <a:ext uri="{FF2B5EF4-FFF2-40B4-BE49-F238E27FC236}">
                <a16:creationId xmlns:a16="http://schemas.microsoft.com/office/drawing/2014/main" id="{F905EEBF-8ACE-4D30-A4F5-C5796F8343A2}"/>
              </a:ext>
            </a:extLst>
          </p:cNvPr>
          <p:cNvSpPr>
            <a:spLocks noGrp="1"/>
          </p:cNvSpPr>
          <p:nvPr>
            <p:ph type="body" sz="quarter" idx="11"/>
          </p:nvPr>
        </p:nvSpPr>
        <p:spPr>
          <a:xfrm>
            <a:off x="3026184" y="5052868"/>
            <a:ext cx="3091636" cy="598488"/>
          </a:xfrm>
          <a:prstGeom prst="rect">
            <a:avLst/>
          </a:prstGeom>
        </p:spPr>
        <p:txBody>
          <a:bodyPr anchor="ctr"/>
          <a:lstStyle>
            <a:lvl1pPr marL="0" indent="0" algn="ctr">
              <a:lnSpc>
                <a:spcPct val="100000"/>
              </a:lnSpc>
              <a:buNone/>
              <a:defRPr sz="2400" b="1">
                <a:solidFill>
                  <a:schemeClr val="accent2"/>
                </a:solidFill>
              </a:defRPr>
            </a:lvl1pPr>
          </a:lstStyle>
          <a:p>
            <a:pPr lvl="0"/>
            <a:endParaRPr lang="zh-CN" altLang="en-US" dirty="0"/>
          </a:p>
        </p:txBody>
      </p:sp>
      <p:pic>
        <p:nvPicPr>
          <p:cNvPr id="35" name="图片 34">
            <a:extLst>
              <a:ext uri="{FF2B5EF4-FFF2-40B4-BE49-F238E27FC236}">
                <a16:creationId xmlns:a16="http://schemas.microsoft.com/office/drawing/2014/main" id="{CE9FF532-F6D9-45BD-B501-EEC1CB82C010}"/>
              </a:ext>
            </a:extLst>
          </p:cNvPr>
          <p:cNvPicPr>
            <a:picLocks noChangeAspect="1"/>
          </p:cNvPicPr>
          <p:nvPr userDrawn="1"/>
        </p:nvPicPr>
        <p:blipFill rotWithShape="1">
          <a:blip r:embed="rId4" cstate="print"/>
          <a:srcRect l="74359" r="1346"/>
          <a:stretch/>
        </p:blipFill>
        <p:spPr>
          <a:xfrm>
            <a:off x="6652629" y="274187"/>
            <a:ext cx="2251710" cy="411617"/>
          </a:xfrm>
          <a:prstGeom prst="rect">
            <a:avLst/>
          </a:prstGeom>
        </p:spPr>
      </p:pic>
    </p:spTree>
    <p:extLst>
      <p:ext uri="{BB962C8B-B14F-4D97-AF65-F5344CB8AC3E}">
        <p14:creationId xmlns:p14="http://schemas.microsoft.com/office/powerpoint/2010/main" val="1721693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录-1">
    <p:spTree>
      <p:nvGrpSpPr>
        <p:cNvPr id="1" name=""/>
        <p:cNvGrpSpPr/>
        <p:nvPr/>
      </p:nvGrpSpPr>
      <p:grpSpPr>
        <a:xfrm>
          <a:off x="0" y="0"/>
          <a:ext cx="0" cy="0"/>
          <a:chOff x="0" y="0"/>
          <a:chExt cx="0" cy="0"/>
        </a:xfrm>
      </p:grpSpPr>
      <p:pic>
        <p:nvPicPr>
          <p:cNvPr id="14" name="图片 13" descr="图片包含 建筑物, 圆屋顶, 地板&#10;&#10;描述已自动生成">
            <a:extLst>
              <a:ext uri="{FF2B5EF4-FFF2-40B4-BE49-F238E27FC236}">
                <a16:creationId xmlns:a16="http://schemas.microsoft.com/office/drawing/2014/main" id="{7C66039A-3D15-4D27-8FD3-6ADF01C340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8" y="0"/>
            <a:ext cx="9141713" cy="6858000"/>
          </a:xfrm>
          <a:prstGeom prst="rect">
            <a:avLst/>
          </a:prstGeom>
        </p:spPr>
      </p:pic>
      <p:grpSp>
        <p:nvGrpSpPr>
          <p:cNvPr id="4" name="组合 3">
            <a:extLst>
              <a:ext uri="{FF2B5EF4-FFF2-40B4-BE49-F238E27FC236}">
                <a16:creationId xmlns:a16="http://schemas.microsoft.com/office/drawing/2014/main" id="{75D47FDF-63E1-442F-8001-E72FBC10D88D}"/>
              </a:ext>
            </a:extLst>
          </p:cNvPr>
          <p:cNvGrpSpPr/>
          <p:nvPr userDrawn="1"/>
        </p:nvGrpSpPr>
        <p:grpSpPr>
          <a:xfrm>
            <a:off x="228601" y="2455638"/>
            <a:ext cx="3091544" cy="1462680"/>
            <a:chOff x="304800" y="2709636"/>
            <a:chExt cx="4122059" cy="1462680"/>
          </a:xfrm>
        </p:grpSpPr>
        <p:grpSp>
          <p:nvGrpSpPr>
            <p:cNvPr id="5" name="组合 4">
              <a:extLst>
                <a:ext uri="{FF2B5EF4-FFF2-40B4-BE49-F238E27FC236}">
                  <a16:creationId xmlns:a16="http://schemas.microsoft.com/office/drawing/2014/main" id="{9022DE15-F0A7-4081-B20E-F56AF7E8D451}"/>
                </a:ext>
              </a:extLst>
            </p:cNvPr>
            <p:cNvGrpSpPr/>
            <p:nvPr/>
          </p:nvGrpSpPr>
          <p:grpSpPr>
            <a:xfrm>
              <a:off x="304800" y="2709636"/>
              <a:ext cx="4122059" cy="1462680"/>
              <a:chOff x="667656" y="1497651"/>
              <a:chExt cx="4122059" cy="1462680"/>
            </a:xfrm>
          </p:grpSpPr>
          <p:grpSp>
            <p:nvGrpSpPr>
              <p:cNvPr id="7" name="组合 6">
                <a:extLst>
                  <a:ext uri="{FF2B5EF4-FFF2-40B4-BE49-F238E27FC236}">
                    <a16:creationId xmlns:a16="http://schemas.microsoft.com/office/drawing/2014/main" id="{068AF075-1EBE-4100-82B6-D1B2511E27A3}"/>
                  </a:ext>
                </a:extLst>
              </p:cNvPr>
              <p:cNvGrpSpPr/>
              <p:nvPr/>
            </p:nvGrpSpPr>
            <p:grpSpPr>
              <a:xfrm>
                <a:off x="667656" y="1497651"/>
                <a:ext cx="4122059" cy="1438728"/>
                <a:chOff x="537028" y="1493158"/>
                <a:chExt cx="4122059" cy="1438728"/>
              </a:xfrm>
            </p:grpSpPr>
            <p:sp>
              <p:nvSpPr>
                <p:cNvPr id="10" name="矩形 9">
                  <a:extLst>
                    <a:ext uri="{FF2B5EF4-FFF2-40B4-BE49-F238E27FC236}">
                      <a16:creationId xmlns:a16="http://schemas.microsoft.com/office/drawing/2014/main" id="{CD1F02EB-A5F5-4A25-8E13-33D76C3997D5}"/>
                    </a:ext>
                  </a:extLst>
                </p:cNvPr>
                <p:cNvSpPr/>
                <p:nvPr/>
              </p:nvSpPr>
              <p:spPr>
                <a:xfrm>
                  <a:off x="537029" y="1493158"/>
                  <a:ext cx="4122058" cy="143872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pic>
              <p:nvPicPr>
                <p:cNvPr id="11" name="图片 10" descr="图片包含 建筑物&#10;&#10;自动生成的说明">
                  <a:extLst>
                    <a:ext uri="{FF2B5EF4-FFF2-40B4-BE49-F238E27FC236}">
                      <a16:creationId xmlns:a16="http://schemas.microsoft.com/office/drawing/2014/main" id="{27CDB2F7-E7B6-465A-921A-BD30952F7D41}"/>
                    </a:ext>
                  </a:extLst>
                </p:cNvPr>
                <p:cNvPicPr>
                  <a:picLocks noChangeAspect="1"/>
                </p:cNvPicPr>
                <p:nvPr/>
              </p:nvPicPr>
              <p:blipFill>
                <a:blip r:embed="rId3" cstate="print">
                  <a:duotone>
                    <a:schemeClr val="bg2">
                      <a:shade val="45000"/>
                      <a:satMod val="135000"/>
                    </a:schemeClr>
                    <a:prstClr val="white"/>
                  </a:duotone>
                  <a:alphaModFix amt="25000"/>
                  <a:extLst>
                    <a:ext uri="{28A0092B-C50C-407E-A947-70E740481C1C}">
                      <a14:useLocalDpi xmlns:a14="http://schemas.microsoft.com/office/drawing/2010/main" val="0"/>
                    </a:ext>
                  </a:extLst>
                </a:blip>
                <a:stretch>
                  <a:fillRect/>
                </a:stretch>
              </p:blipFill>
              <p:spPr>
                <a:xfrm>
                  <a:off x="537028" y="1604731"/>
                  <a:ext cx="4122058" cy="1327155"/>
                </a:xfrm>
                <a:prstGeom prst="rect">
                  <a:avLst/>
                </a:prstGeom>
                <a:effectLst/>
              </p:spPr>
            </p:pic>
          </p:grpSp>
          <p:sp>
            <p:nvSpPr>
              <p:cNvPr id="8" name="文本框 7">
                <a:extLst>
                  <a:ext uri="{FF2B5EF4-FFF2-40B4-BE49-F238E27FC236}">
                    <a16:creationId xmlns:a16="http://schemas.microsoft.com/office/drawing/2014/main" id="{0901EB5B-A305-4D12-8523-8654B0DF8D3C}"/>
                  </a:ext>
                </a:extLst>
              </p:cNvPr>
              <p:cNvSpPr txBox="1"/>
              <p:nvPr/>
            </p:nvSpPr>
            <p:spPr>
              <a:xfrm>
                <a:off x="2068283" y="1755350"/>
                <a:ext cx="2554514" cy="715581"/>
              </a:xfrm>
              <a:prstGeom prst="rect">
                <a:avLst/>
              </a:prstGeom>
              <a:noFill/>
            </p:spPr>
            <p:txBody>
              <a:bodyPr wrap="square" rtlCol="0">
                <a:spAutoFit/>
              </a:bodyPr>
              <a:lstStyle/>
              <a:p>
                <a:pPr algn="ctr"/>
                <a:r>
                  <a:rPr lang="en-US" altLang="zh-CN" sz="4050" b="1" dirty="0">
                    <a:solidFill>
                      <a:srgbClr val="C8161E"/>
                    </a:solidFill>
                  </a:rPr>
                  <a:t>Outline</a:t>
                </a:r>
                <a:endParaRPr lang="zh-CN" altLang="en-US" sz="4050" b="1" dirty="0">
                  <a:solidFill>
                    <a:srgbClr val="C8161E"/>
                  </a:solidFill>
                </a:endParaRPr>
              </a:p>
            </p:txBody>
          </p:sp>
          <p:sp>
            <p:nvSpPr>
              <p:cNvPr id="9" name="矩形 8">
                <a:extLst>
                  <a:ext uri="{FF2B5EF4-FFF2-40B4-BE49-F238E27FC236}">
                    <a16:creationId xmlns:a16="http://schemas.microsoft.com/office/drawing/2014/main" id="{9DBDFDE5-938B-46BA-BF04-52626678C645}"/>
                  </a:ext>
                </a:extLst>
              </p:cNvPr>
              <p:cNvSpPr/>
              <p:nvPr/>
            </p:nvSpPr>
            <p:spPr>
              <a:xfrm rot="16200000">
                <a:off x="2683685" y="854302"/>
                <a:ext cx="90000" cy="4122058"/>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grpSp>
        <p:pic>
          <p:nvPicPr>
            <p:cNvPr id="6" name="图片 5">
              <a:extLst>
                <a:ext uri="{FF2B5EF4-FFF2-40B4-BE49-F238E27FC236}">
                  <a16:creationId xmlns:a16="http://schemas.microsoft.com/office/drawing/2014/main" id="{DC96E7EA-26DC-40A9-97DD-57F90BFFB6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887" y="2871509"/>
              <a:ext cx="1590855" cy="1114981"/>
            </a:xfrm>
            <a:prstGeom prst="rect">
              <a:avLst/>
            </a:prstGeom>
          </p:spPr>
        </p:pic>
      </p:grpSp>
      <p:sp>
        <p:nvSpPr>
          <p:cNvPr id="13" name="图片占位符 12">
            <a:extLst>
              <a:ext uri="{FF2B5EF4-FFF2-40B4-BE49-F238E27FC236}">
                <a16:creationId xmlns:a16="http://schemas.microsoft.com/office/drawing/2014/main" id="{86D2A06B-94AC-4433-BBC3-A98A9F2FD48B}"/>
              </a:ext>
            </a:extLst>
          </p:cNvPr>
          <p:cNvSpPr>
            <a:spLocks noGrp="1"/>
          </p:cNvSpPr>
          <p:nvPr>
            <p:ph type="pic" sz="quarter" idx="10"/>
          </p:nvPr>
        </p:nvSpPr>
        <p:spPr>
          <a:xfrm>
            <a:off x="4329112" y="0"/>
            <a:ext cx="4814888" cy="6858000"/>
          </a:xfrm>
          <a:prstGeom prst="rect">
            <a:avLst/>
          </a:prstGeom>
        </p:spPr>
        <p:txBody>
          <a:bodyPr/>
          <a:lstStyle/>
          <a:p>
            <a:endParaRPr lang="zh-CN" altLang="en-US"/>
          </a:p>
        </p:txBody>
      </p:sp>
      <p:sp>
        <p:nvSpPr>
          <p:cNvPr id="22" name="矩形 21">
            <a:extLst>
              <a:ext uri="{FF2B5EF4-FFF2-40B4-BE49-F238E27FC236}">
                <a16:creationId xmlns:a16="http://schemas.microsoft.com/office/drawing/2014/main" id="{DE1AFFB6-310A-466D-BAD1-F84A11C9C967}"/>
              </a:ext>
            </a:extLst>
          </p:cNvPr>
          <p:cNvSpPr/>
          <p:nvPr userDrawn="1"/>
        </p:nvSpPr>
        <p:spPr>
          <a:xfrm flipV="1">
            <a:off x="4254468" y="0"/>
            <a:ext cx="675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Tree>
    <p:extLst>
      <p:ext uri="{BB962C8B-B14F-4D97-AF65-F5344CB8AC3E}">
        <p14:creationId xmlns:p14="http://schemas.microsoft.com/office/powerpoint/2010/main" val="1140451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封面3">
    <p:spTree>
      <p:nvGrpSpPr>
        <p:cNvPr id="1" name=""/>
        <p:cNvGrpSpPr/>
        <p:nvPr/>
      </p:nvGrpSpPr>
      <p:grpSpPr>
        <a:xfrm>
          <a:off x="0" y="0"/>
          <a:ext cx="0" cy="0"/>
          <a:chOff x="0" y="0"/>
          <a:chExt cx="0" cy="0"/>
        </a:xfrm>
      </p:grpSpPr>
      <p:pic>
        <p:nvPicPr>
          <p:cNvPr id="12" name="图片 11" descr="图片包含 建筑物, 圆屋顶, 地板&#10;&#10;描述已自动生成">
            <a:extLst>
              <a:ext uri="{FF2B5EF4-FFF2-40B4-BE49-F238E27FC236}">
                <a16:creationId xmlns:a16="http://schemas.microsoft.com/office/drawing/2014/main" id="{32C61E04-9C57-4412-9EA5-8082A6789B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8" y="0"/>
            <a:ext cx="9141713" cy="6858000"/>
          </a:xfrm>
          <a:prstGeom prst="rect">
            <a:avLst/>
          </a:prstGeom>
        </p:spPr>
      </p:pic>
      <p:sp>
        <p:nvSpPr>
          <p:cNvPr id="5" name="平行四边形 4">
            <a:extLst>
              <a:ext uri="{FF2B5EF4-FFF2-40B4-BE49-F238E27FC236}">
                <a16:creationId xmlns:a16="http://schemas.microsoft.com/office/drawing/2014/main" id="{C5A6C460-C718-4155-A390-E0273AFCB62A}"/>
              </a:ext>
            </a:extLst>
          </p:cNvPr>
          <p:cNvSpPr/>
          <p:nvPr userDrawn="1"/>
        </p:nvSpPr>
        <p:spPr>
          <a:xfrm>
            <a:off x="3108532" y="1537759"/>
            <a:ext cx="6035468" cy="3189811"/>
          </a:xfrm>
          <a:prstGeom prst="parallelogram">
            <a:avLst>
              <a:gd name="adj" fmla="val 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pic>
        <p:nvPicPr>
          <p:cNvPr id="8" name="图片 7" descr="图片包含 建筑物&#10;&#10;自动生成的说明">
            <a:extLst>
              <a:ext uri="{FF2B5EF4-FFF2-40B4-BE49-F238E27FC236}">
                <a16:creationId xmlns:a16="http://schemas.microsoft.com/office/drawing/2014/main" id="{DC463E02-403D-4EDF-904F-C4102C9C3D8E}"/>
              </a:ext>
            </a:extLst>
          </p:cNvPr>
          <p:cNvPicPr>
            <a:picLocks noChangeAspect="1"/>
          </p:cNvPicPr>
          <p:nvPr userDrawn="1"/>
        </p:nvPicPr>
        <p:blipFill>
          <a:blip r:embed="rId3" cstate="print">
            <a:duotone>
              <a:prstClr val="black"/>
              <a:schemeClr val="accent1">
                <a:tint val="45000"/>
                <a:satMod val="400000"/>
              </a:schemeClr>
            </a:duotone>
            <a:alphaModFix amt="10000"/>
            <a:extLst>
              <a:ext uri="{28A0092B-C50C-407E-A947-70E740481C1C}">
                <a14:useLocalDpi xmlns:a14="http://schemas.microsoft.com/office/drawing/2010/main" val="0"/>
              </a:ext>
            </a:extLst>
          </a:blip>
          <a:stretch>
            <a:fillRect/>
          </a:stretch>
        </p:blipFill>
        <p:spPr>
          <a:xfrm>
            <a:off x="3329989" y="2142500"/>
            <a:ext cx="6035468" cy="2590938"/>
          </a:xfrm>
          <a:prstGeom prst="rect">
            <a:avLst/>
          </a:prstGeom>
        </p:spPr>
      </p:pic>
      <p:sp>
        <p:nvSpPr>
          <p:cNvPr id="22" name="标题 1">
            <a:extLst>
              <a:ext uri="{FF2B5EF4-FFF2-40B4-BE49-F238E27FC236}">
                <a16:creationId xmlns:a16="http://schemas.microsoft.com/office/drawing/2014/main" id="{9AF74CDA-19DD-45C1-88FF-2379736830CB}"/>
              </a:ext>
            </a:extLst>
          </p:cNvPr>
          <p:cNvSpPr>
            <a:spLocks noGrp="1"/>
          </p:cNvSpPr>
          <p:nvPr>
            <p:ph type="title" hasCustomPrompt="1"/>
          </p:nvPr>
        </p:nvSpPr>
        <p:spPr>
          <a:xfrm>
            <a:off x="3960975" y="2602236"/>
            <a:ext cx="4819828" cy="1060855"/>
          </a:xfrm>
          <a:prstGeom prst="rect">
            <a:avLst/>
          </a:prstGeom>
          <a:noFill/>
          <a:effectLst/>
        </p:spPr>
        <p:txBody>
          <a:bodyPr anchor="ctr">
            <a:noAutofit/>
          </a:bodyPr>
          <a:lstStyle>
            <a:lvl1pPr algn="ctr">
              <a:defRPr sz="3000" b="1">
                <a:solidFill>
                  <a:schemeClr val="accent1"/>
                </a:solidFill>
              </a:defRPr>
            </a:lvl1pPr>
          </a:lstStyle>
          <a:p>
            <a:r>
              <a:rPr lang="zh-CN" altLang="en-US" dirty="0"/>
              <a:t>单击此处编辑标题样式</a:t>
            </a:r>
          </a:p>
        </p:txBody>
      </p:sp>
      <p:sp>
        <p:nvSpPr>
          <p:cNvPr id="26" name="内容占位符 25">
            <a:extLst>
              <a:ext uri="{FF2B5EF4-FFF2-40B4-BE49-F238E27FC236}">
                <a16:creationId xmlns:a16="http://schemas.microsoft.com/office/drawing/2014/main" id="{981273AB-3D30-4A7E-951D-B80D3185213B}"/>
              </a:ext>
            </a:extLst>
          </p:cNvPr>
          <p:cNvSpPr>
            <a:spLocks noGrp="1"/>
          </p:cNvSpPr>
          <p:nvPr>
            <p:ph sz="quarter" idx="10" hasCustomPrompt="1"/>
          </p:nvPr>
        </p:nvSpPr>
        <p:spPr>
          <a:xfrm>
            <a:off x="5505960" y="4870097"/>
            <a:ext cx="1683526" cy="454025"/>
          </a:xfrm>
          <a:prstGeom prst="rect">
            <a:avLst/>
          </a:prstGeom>
        </p:spPr>
        <p:txBody>
          <a:bodyPr anchor="ctr"/>
          <a:lstStyle>
            <a:lvl1pPr marL="0" indent="0" algn="ctr">
              <a:lnSpc>
                <a:spcPct val="100000"/>
              </a:lnSpc>
              <a:buNone/>
              <a:defRPr sz="1350">
                <a:solidFill>
                  <a:schemeClr val="accent2"/>
                </a:solidFill>
              </a:defRPr>
            </a:lvl1pPr>
          </a:lstStyle>
          <a:p>
            <a:pPr lvl="0"/>
            <a:fld id="{C6124F18-99FF-4E25-B026-C95B196756F6}" type="datetime2">
              <a:rPr lang="zh-CN" altLang="en-US" smtClean="0"/>
              <a:t>2019年1月28日</a:t>
            </a:fld>
            <a:endParaRPr lang="zh-CN" altLang="en-US" dirty="0"/>
          </a:p>
        </p:txBody>
      </p:sp>
      <p:sp>
        <p:nvSpPr>
          <p:cNvPr id="32" name="文本占位符 31">
            <a:extLst>
              <a:ext uri="{FF2B5EF4-FFF2-40B4-BE49-F238E27FC236}">
                <a16:creationId xmlns:a16="http://schemas.microsoft.com/office/drawing/2014/main" id="{F905EEBF-8ACE-4D30-A4F5-C5796F8343A2}"/>
              </a:ext>
            </a:extLst>
          </p:cNvPr>
          <p:cNvSpPr>
            <a:spLocks noGrp="1"/>
          </p:cNvSpPr>
          <p:nvPr>
            <p:ph type="body" sz="quarter" idx="11"/>
          </p:nvPr>
        </p:nvSpPr>
        <p:spPr>
          <a:xfrm>
            <a:off x="5114692" y="3810704"/>
            <a:ext cx="2512397" cy="598488"/>
          </a:xfrm>
          <a:prstGeom prst="rect">
            <a:avLst/>
          </a:prstGeom>
        </p:spPr>
        <p:txBody>
          <a:bodyPr anchor="ctr"/>
          <a:lstStyle>
            <a:lvl1pPr marL="0" indent="0" algn="ctr">
              <a:lnSpc>
                <a:spcPct val="100000"/>
              </a:lnSpc>
              <a:buNone/>
              <a:defRPr sz="1800" b="1">
                <a:solidFill>
                  <a:schemeClr val="accent2"/>
                </a:solidFill>
              </a:defRPr>
            </a:lvl1pPr>
          </a:lstStyle>
          <a:p>
            <a:pPr lvl="0"/>
            <a:endParaRPr lang="zh-CN" altLang="en-US" dirty="0"/>
          </a:p>
        </p:txBody>
      </p:sp>
      <p:sp>
        <p:nvSpPr>
          <p:cNvPr id="15" name="图片占位符 14">
            <a:extLst>
              <a:ext uri="{FF2B5EF4-FFF2-40B4-BE49-F238E27FC236}">
                <a16:creationId xmlns:a16="http://schemas.microsoft.com/office/drawing/2014/main" id="{73862409-EB7F-40D8-9600-B7C8CE927E66}"/>
              </a:ext>
            </a:extLst>
          </p:cNvPr>
          <p:cNvSpPr>
            <a:spLocks noGrp="1"/>
          </p:cNvSpPr>
          <p:nvPr>
            <p:ph type="pic" sz="quarter" idx="12"/>
          </p:nvPr>
        </p:nvSpPr>
        <p:spPr>
          <a:xfrm>
            <a:off x="0" y="1119391"/>
            <a:ext cx="4742916" cy="4026547"/>
          </a:xfrm>
          <a:custGeom>
            <a:avLst/>
            <a:gdLst>
              <a:gd name="connsiteX0" fmla="*/ 0 w 4827208"/>
              <a:gd name="connsiteY0" fmla="*/ 0 h 3236615"/>
              <a:gd name="connsiteX1" fmla="*/ 4827208 w 4827208"/>
              <a:gd name="connsiteY1" fmla="*/ 0 h 3236615"/>
              <a:gd name="connsiteX2" fmla="*/ 3218537 w 4827208"/>
              <a:gd name="connsiteY2" fmla="*/ 3236615 h 3236615"/>
              <a:gd name="connsiteX3" fmla="*/ 0 w 4827208"/>
              <a:gd name="connsiteY3" fmla="*/ 3236615 h 3236615"/>
            </a:gdLst>
            <a:ahLst/>
            <a:cxnLst>
              <a:cxn ang="0">
                <a:pos x="connsiteX0" y="connsiteY0"/>
              </a:cxn>
              <a:cxn ang="0">
                <a:pos x="connsiteX1" y="connsiteY1"/>
              </a:cxn>
              <a:cxn ang="0">
                <a:pos x="connsiteX2" y="connsiteY2"/>
              </a:cxn>
              <a:cxn ang="0">
                <a:pos x="connsiteX3" y="connsiteY3"/>
              </a:cxn>
            </a:cxnLst>
            <a:rect l="l" t="t" r="r" b="b"/>
            <a:pathLst>
              <a:path w="4827208" h="3236615">
                <a:moveTo>
                  <a:pt x="0" y="0"/>
                </a:moveTo>
                <a:lnTo>
                  <a:pt x="4827208" y="0"/>
                </a:lnTo>
                <a:lnTo>
                  <a:pt x="3218537" y="3236615"/>
                </a:lnTo>
                <a:lnTo>
                  <a:pt x="0" y="3236615"/>
                </a:lnTo>
                <a:close/>
              </a:path>
            </a:pathLst>
          </a:custGeom>
          <a:effectLst>
            <a:outerShdw blurRad="50800" dist="38100" dir="2700000" algn="tl" rotWithShape="0">
              <a:prstClr val="black">
                <a:alpha val="40000"/>
              </a:prstClr>
            </a:outerShdw>
          </a:effectLst>
        </p:spPr>
        <p:txBody>
          <a:bodyPr wrap="square">
            <a:noAutofit/>
          </a:bodyPr>
          <a:lstStyle/>
          <a:p>
            <a:endParaRPr lang="zh-CN" altLang="en-US"/>
          </a:p>
        </p:txBody>
      </p:sp>
      <p:pic>
        <p:nvPicPr>
          <p:cNvPr id="6" name="图片 5">
            <a:extLst>
              <a:ext uri="{FF2B5EF4-FFF2-40B4-BE49-F238E27FC236}">
                <a16:creationId xmlns:a16="http://schemas.microsoft.com/office/drawing/2014/main" id="{1A63D107-02BD-4A0D-9132-36E8D944F421}"/>
              </a:ext>
            </a:extLst>
          </p:cNvPr>
          <p:cNvPicPr>
            <a:picLocks noChangeAspect="1"/>
          </p:cNvPicPr>
          <p:nvPr userDrawn="1"/>
        </p:nvPicPr>
        <p:blipFill>
          <a:blip r:embed="rId4"/>
          <a:stretch>
            <a:fillRect/>
          </a:stretch>
        </p:blipFill>
        <p:spPr>
          <a:xfrm>
            <a:off x="4893419" y="4410390"/>
            <a:ext cx="2951472" cy="209291"/>
          </a:xfrm>
          <a:prstGeom prst="rect">
            <a:avLst/>
          </a:prstGeom>
        </p:spPr>
      </p:pic>
      <p:pic>
        <p:nvPicPr>
          <p:cNvPr id="24" name="图片 23">
            <a:extLst>
              <a:ext uri="{FF2B5EF4-FFF2-40B4-BE49-F238E27FC236}">
                <a16:creationId xmlns:a16="http://schemas.microsoft.com/office/drawing/2014/main" id="{3D92EBD5-2225-4D92-B6FB-5F42D4CF9A7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7189" y="51177"/>
            <a:ext cx="1626881" cy="713098"/>
          </a:xfrm>
          <a:prstGeom prst="rect">
            <a:avLst/>
          </a:prstGeom>
        </p:spPr>
      </p:pic>
      <p:pic>
        <p:nvPicPr>
          <p:cNvPr id="27" name="图片 26">
            <a:extLst>
              <a:ext uri="{FF2B5EF4-FFF2-40B4-BE49-F238E27FC236}">
                <a16:creationId xmlns:a16="http://schemas.microsoft.com/office/drawing/2014/main" id="{7F038EC1-5530-4400-9F4D-38CB7EE61EE1}"/>
              </a:ext>
            </a:extLst>
          </p:cNvPr>
          <p:cNvPicPr>
            <a:picLocks noChangeAspect="1"/>
          </p:cNvPicPr>
          <p:nvPr userDrawn="1"/>
        </p:nvPicPr>
        <p:blipFill rotWithShape="1">
          <a:blip r:embed="rId6" cstate="print"/>
          <a:srcRect r="1346"/>
          <a:stretch/>
        </p:blipFill>
        <p:spPr>
          <a:xfrm>
            <a:off x="392" y="6041806"/>
            <a:ext cx="9125177" cy="411617"/>
          </a:xfrm>
          <a:prstGeom prst="rect">
            <a:avLst/>
          </a:prstGeom>
        </p:spPr>
      </p:pic>
    </p:spTree>
    <p:extLst>
      <p:ext uri="{BB962C8B-B14F-4D97-AF65-F5344CB8AC3E}">
        <p14:creationId xmlns:p14="http://schemas.microsoft.com/office/powerpoint/2010/main" val="2860979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目录-2">
    <p:spTree>
      <p:nvGrpSpPr>
        <p:cNvPr id="1" name=""/>
        <p:cNvGrpSpPr/>
        <p:nvPr/>
      </p:nvGrpSpPr>
      <p:grpSpPr>
        <a:xfrm>
          <a:off x="0" y="0"/>
          <a:ext cx="0" cy="0"/>
          <a:chOff x="0" y="0"/>
          <a:chExt cx="0" cy="0"/>
        </a:xfrm>
      </p:grpSpPr>
      <p:pic>
        <p:nvPicPr>
          <p:cNvPr id="15" name="图片 14" descr="图片包含 建筑物, 圆屋顶, 地板&#10;&#10;描述已自动生成">
            <a:extLst>
              <a:ext uri="{FF2B5EF4-FFF2-40B4-BE49-F238E27FC236}">
                <a16:creationId xmlns:a16="http://schemas.microsoft.com/office/drawing/2014/main" id="{1CF278BF-7BDF-4094-9C1D-962B78BFDF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8" y="0"/>
            <a:ext cx="9141713" cy="6858000"/>
          </a:xfrm>
          <a:prstGeom prst="rect">
            <a:avLst/>
          </a:prstGeom>
        </p:spPr>
      </p:pic>
      <p:grpSp>
        <p:nvGrpSpPr>
          <p:cNvPr id="5" name="组合 4">
            <a:extLst>
              <a:ext uri="{FF2B5EF4-FFF2-40B4-BE49-F238E27FC236}">
                <a16:creationId xmlns:a16="http://schemas.microsoft.com/office/drawing/2014/main" id="{ACBE5229-6D64-4AB4-BD32-C5A9C0A25B3D}"/>
              </a:ext>
            </a:extLst>
          </p:cNvPr>
          <p:cNvGrpSpPr/>
          <p:nvPr/>
        </p:nvGrpSpPr>
        <p:grpSpPr>
          <a:xfrm>
            <a:off x="3026228" y="685804"/>
            <a:ext cx="3091545" cy="1462680"/>
            <a:chOff x="667655" y="1497651"/>
            <a:chExt cx="4122060" cy="1462680"/>
          </a:xfrm>
        </p:grpSpPr>
        <p:grpSp>
          <p:nvGrpSpPr>
            <p:cNvPr id="7" name="组合 6">
              <a:extLst>
                <a:ext uri="{FF2B5EF4-FFF2-40B4-BE49-F238E27FC236}">
                  <a16:creationId xmlns:a16="http://schemas.microsoft.com/office/drawing/2014/main" id="{56977AD1-FB29-49DB-B293-6E501C63653E}"/>
                </a:ext>
              </a:extLst>
            </p:cNvPr>
            <p:cNvGrpSpPr/>
            <p:nvPr/>
          </p:nvGrpSpPr>
          <p:grpSpPr>
            <a:xfrm>
              <a:off x="667656" y="1497651"/>
              <a:ext cx="4122059" cy="1438728"/>
              <a:chOff x="537028" y="1493158"/>
              <a:chExt cx="4122059" cy="1438728"/>
            </a:xfrm>
          </p:grpSpPr>
          <p:sp>
            <p:nvSpPr>
              <p:cNvPr id="10" name="矩形 9">
                <a:extLst>
                  <a:ext uri="{FF2B5EF4-FFF2-40B4-BE49-F238E27FC236}">
                    <a16:creationId xmlns:a16="http://schemas.microsoft.com/office/drawing/2014/main" id="{D2C25A7C-283B-4D59-8088-0D173FD791A1}"/>
                  </a:ext>
                </a:extLst>
              </p:cNvPr>
              <p:cNvSpPr/>
              <p:nvPr/>
            </p:nvSpPr>
            <p:spPr>
              <a:xfrm>
                <a:off x="537029" y="1493158"/>
                <a:ext cx="4122058" cy="143872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pic>
            <p:nvPicPr>
              <p:cNvPr id="11" name="图片 10" descr="图片包含 建筑物&#10;&#10;自动生成的说明">
                <a:extLst>
                  <a:ext uri="{FF2B5EF4-FFF2-40B4-BE49-F238E27FC236}">
                    <a16:creationId xmlns:a16="http://schemas.microsoft.com/office/drawing/2014/main" id="{909D8670-2666-4A27-A0FE-9BF4BFDA7DA3}"/>
                  </a:ext>
                </a:extLst>
              </p:cNvPr>
              <p:cNvPicPr>
                <a:picLocks noChangeAspect="1"/>
              </p:cNvPicPr>
              <p:nvPr/>
            </p:nvPicPr>
            <p:blipFill>
              <a:blip r:embed="rId3" cstate="print">
                <a:duotone>
                  <a:schemeClr val="bg2">
                    <a:shade val="45000"/>
                    <a:satMod val="135000"/>
                  </a:schemeClr>
                  <a:prstClr val="white"/>
                </a:duotone>
                <a:alphaModFix amt="25000"/>
                <a:extLst>
                  <a:ext uri="{28A0092B-C50C-407E-A947-70E740481C1C}">
                    <a14:useLocalDpi xmlns:a14="http://schemas.microsoft.com/office/drawing/2010/main" val="0"/>
                  </a:ext>
                </a:extLst>
              </a:blip>
              <a:stretch>
                <a:fillRect/>
              </a:stretch>
            </p:blipFill>
            <p:spPr>
              <a:xfrm>
                <a:off x="537028" y="1604731"/>
                <a:ext cx="4122058" cy="1327155"/>
              </a:xfrm>
              <a:prstGeom prst="rect">
                <a:avLst/>
              </a:prstGeom>
              <a:effectLst/>
            </p:spPr>
          </p:pic>
        </p:grpSp>
        <p:sp>
          <p:nvSpPr>
            <p:cNvPr id="8" name="文本框 7">
              <a:extLst>
                <a:ext uri="{FF2B5EF4-FFF2-40B4-BE49-F238E27FC236}">
                  <a16:creationId xmlns:a16="http://schemas.microsoft.com/office/drawing/2014/main" id="{10563126-3B82-41C3-959D-6EE0A64FB1C8}"/>
                </a:ext>
              </a:extLst>
            </p:cNvPr>
            <p:cNvSpPr txBox="1"/>
            <p:nvPr/>
          </p:nvSpPr>
          <p:spPr>
            <a:xfrm>
              <a:off x="667655" y="1755350"/>
              <a:ext cx="4122059" cy="784830"/>
            </a:xfrm>
            <a:prstGeom prst="rect">
              <a:avLst/>
            </a:prstGeom>
            <a:noFill/>
          </p:spPr>
          <p:txBody>
            <a:bodyPr wrap="square" rtlCol="0">
              <a:spAutoFit/>
            </a:bodyPr>
            <a:lstStyle/>
            <a:p>
              <a:pPr algn="ctr"/>
              <a:r>
                <a:rPr lang="zh-CN" altLang="en-US" sz="4500" b="1" dirty="0">
                  <a:solidFill>
                    <a:srgbClr val="C8161E"/>
                  </a:solidFill>
                </a:rPr>
                <a:t>目         录</a:t>
              </a:r>
            </a:p>
          </p:txBody>
        </p:sp>
        <p:sp>
          <p:nvSpPr>
            <p:cNvPr id="9" name="矩形 8">
              <a:extLst>
                <a:ext uri="{FF2B5EF4-FFF2-40B4-BE49-F238E27FC236}">
                  <a16:creationId xmlns:a16="http://schemas.microsoft.com/office/drawing/2014/main" id="{A1F06D8F-A998-4957-BCDD-C5D37E948A62}"/>
                </a:ext>
              </a:extLst>
            </p:cNvPr>
            <p:cNvSpPr/>
            <p:nvPr/>
          </p:nvSpPr>
          <p:spPr>
            <a:xfrm rot="16200000">
              <a:off x="2683685" y="854302"/>
              <a:ext cx="90000" cy="4122058"/>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grpSp>
      <p:pic>
        <p:nvPicPr>
          <p:cNvPr id="6" name="图片 5">
            <a:extLst>
              <a:ext uri="{FF2B5EF4-FFF2-40B4-BE49-F238E27FC236}">
                <a16:creationId xmlns:a16="http://schemas.microsoft.com/office/drawing/2014/main" id="{9F63F420-5C8B-4249-B74B-AB25DACFA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8290" y="797382"/>
            <a:ext cx="1193141" cy="1114981"/>
          </a:xfrm>
          <a:prstGeom prst="rect">
            <a:avLst/>
          </a:prstGeom>
        </p:spPr>
      </p:pic>
      <p:sp>
        <p:nvSpPr>
          <p:cNvPr id="13" name="图片占位符 12">
            <a:extLst>
              <a:ext uri="{FF2B5EF4-FFF2-40B4-BE49-F238E27FC236}">
                <a16:creationId xmlns:a16="http://schemas.microsoft.com/office/drawing/2014/main" id="{E9A5540C-0F48-4B7F-B5D6-F8A8EDA2E8C4}"/>
              </a:ext>
            </a:extLst>
          </p:cNvPr>
          <p:cNvSpPr>
            <a:spLocks noGrp="1"/>
          </p:cNvSpPr>
          <p:nvPr userDrawn="1">
            <p:ph type="pic" sz="quarter" idx="10"/>
          </p:nvPr>
        </p:nvSpPr>
        <p:spPr>
          <a:xfrm>
            <a:off x="-14288" y="3429008"/>
            <a:ext cx="9158288" cy="3428999"/>
          </a:xfrm>
          <a:prstGeom prst="rect">
            <a:avLst/>
          </a:prstGeom>
        </p:spPr>
        <p:txBody>
          <a:bodyPr/>
          <a:lstStyle/>
          <a:p>
            <a:endParaRPr lang="zh-CN" altLang="en-US"/>
          </a:p>
        </p:txBody>
      </p:sp>
      <p:sp>
        <p:nvSpPr>
          <p:cNvPr id="14" name="矩形 13">
            <a:extLst>
              <a:ext uri="{FF2B5EF4-FFF2-40B4-BE49-F238E27FC236}">
                <a16:creationId xmlns:a16="http://schemas.microsoft.com/office/drawing/2014/main" id="{9D9484F6-57FB-4D78-BAC6-3A0A97C9E850}"/>
              </a:ext>
            </a:extLst>
          </p:cNvPr>
          <p:cNvSpPr/>
          <p:nvPr userDrawn="1"/>
        </p:nvSpPr>
        <p:spPr>
          <a:xfrm rot="16200000" flipV="1">
            <a:off x="4527001" y="-1213481"/>
            <a:ext cx="90000" cy="91491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Tree>
    <p:extLst>
      <p:ext uri="{BB962C8B-B14F-4D97-AF65-F5344CB8AC3E}">
        <p14:creationId xmlns:p14="http://schemas.microsoft.com/office/powerpoint/2010/main" val="3915397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章节过渡页">
    <p:spTree>
      <p:nvGrpSpPr>
        <p:cNvPr id="1" name=""/>
        <p:cNvGrpSpPr/>
        <p:nvPr/>
      </p:nvGrpSpPr>
      <p:grpSpPr>
        <a:xfrm>
          <a:off x="0" y="0"/>
          <a:ext cx="0" cy="0"/>
          <a:chOff x="0" y="0"/>
          <a:chExt cx="0" cy="0"/>
        </a:xfrm>
      </p:grpSpPr>
      <p:pic>
        <p:nvPicPr>
          <p:cNvPr id="8" name="图片 7" descr="图片包含 建筑物, 圆屋顶, 地板&#10;&#10;描述已自动生成">
            <a:extLst>
              <a:ext uri="{FF2B5EF4-FFF2-40B4-BE49-F238E27FC236}">
                <a16:creationId xmlns:a16="http://schemas.microsoft.com/office/drawing/2014/main" id="{BCB8885F-CCB9-4EC9-AC5C-83B4329CC8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8" y="0"/>
            <a:ext cx="9141713" cy="6858000"/>
          </a:xfrm>
          <a:prstGeom prst="rect">
            <a:avLst/>
          </a:prstGeom>
        </p:spPr>
      </p:pic>
      <p:sp>
        <p:nvSpPr>
          <p:cNvPr id="42" name="矩形 41">
            <a:extLst>
              <a:ext uri="{FF2B5EF4-FFF2-40B4-BE49-F238E27FC236}">
                <a16:creationId xmlns:a16="http://schemas.microsoft.com/office/drawing/2014/main" id="{8BB665EA-8CD9-4D53-A4AF-D2B7101CE5DB}"/>
              </a:ext>
            </a:extLst>
          </p:cNvPr>
          <p:cNvSpPr/>
          <p:nvPr userDrawn="1"/>
        </p:nvSpPr>
        <p:spPr>
          <a:xfrm rot="16200000">
            <a:off x="4527000" y="-1092750"/>
            <a:ext cx="90000" cy="9144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34" name="图片占位符 33">
            <a:extLst>
              <a:ext uri="{FF2B5EF4-FFF2-40B4-BE49-F238E27FC236}">
                <a16:creationId xmlns:a16="http://schemas.microsoft.com/office/drawing/2014/main" id="{94A66D01-D8F9-449F-918E-8E0F01222D9D}"/>
              </a:ext>
            </a:extLst>
          </p:cNvPr>
          <p:cNvSpPr>
            <a:spLocks noGrp="1"/>
          </p:cNvSpPr>
          <p:nvPr>
            <p:ph type="pic" sz="quarter" idx="10"/>
          </p:nvPr>
        </p:nvSpPr>
        <p:spPr>
          <a:xfrm>
            <a:off x="0" y="-19050"/>
            <a:ext cx="9144000" cy="3442348"/>
          </a:xfrm>
          <a:prstGeom prst="rect">
            <a:avLst/>
          </a:prstGeom>
        </p:spPr>
        <p:txBody>
          <a:bodyPr/>
          <a:lstStyle/>
          <a:p>
            <a:endParaRPr lang="zh-CN" altLang="en-US" dirty="0"/>
          </a:p>
        </p:txBody>
      </p:sp>
      <p:sp>
        <p:nvSpPr>
          <p:cNvPr id="14" name="标题 13">
            <a:extLst>
              <a:ext uri="{FF2B5EF4-FFF2-40B4-BE49-F238E27FC236}">
                <a16:creationId xmlns:a16="http://schemas.microsoft.com/office/drawing/2014/main" id="{43182647-270A-4077-B505-0FC4222D150B}"/>
              </a:ext>
            </a:extLst>
          </p:cNvPr>
          <p:cNvSpPr>
            <a:spLocks noGrp="1"/>
          </p:cNvSpPr>
          <p:nvPr>
            <p:ph type="title"/>
          </p:nvPr>
        </p:nvSpPr>
        <p:spPr>
          <a:xfrm>
            <a:off x="3490556" y="3047035"/>
            <a:ext cx="4867275" cy="775349"/>
          </a:xfrm>
          <a:prstGeom prst="rect">
            <a:avLst/>
          </a:prstGeom>
          <a:solidFill>
            <a:schemeClr val="bg1"/>
          </a:solidFill>
          <a:effectLst>
            <a:outerShdw blurRad="50800" dist="38100" dir="2700000" algn="tl" rotWithShape="0">
              <a:prstClr val="black">
                <a:alpha val="40000"/>
              </a:prstClr>
            </a:outerShdw>
          </a:effectLst>
        </p:spPr>
        <p:txBody>
          <a:bodyPr anchor="ctr"/>
          <a:lstStyle>
            <a:lvl1pPr algn="ctr">
              <a:defRPr sz="3000" b="1">
                <a:solidFill>
                  <a:schemeClr val="accent1"/>
                </a:solidFill>
              </a:defRPr>
            </a:lvl1pPr>
          </a:lstStyle>
          <a:p>
            <a:r>
              <a:rPr lang="zh-CN" altLang="en-US" dirty="0"/>
              <a:t>单击此处编辑母版标题样式</a:t>
            </a:r>
          </a:p>
        </p:txBody>
      </p:sp>
      <p:pic>
        <p:nvPicPr>
          <p:cNvPr id="35" name="图片 34">
            <a:extLst>
              <a:ext uri="{FF2B5EF4-FFF2-40B4-BE49-F238E27FC236}">
                <a16:creationId xmlns:a16="http://schemas.microsoft.com/office/drawing/2014/main" id="{465DB092-56FD-4A68-9D16-CFF0FD3DE80D}"/>
              </a:ext>
            </a:extLst>
          </p:cNvPr>
          <p:cNvPicPr>
            <a:picLocks noChangeAspect="1"/>
          </p:cNvPicPr>
          <p:nvPr userDrawn="1"/>
        </p:nvPicPr>
        <p:blipFill rotWithShape="1">
          <a:blip r:embed="rId3" cstate="print"/>
          <a:srcRect r="1346"/>
          <a:stretch/>
        </p:blipFill>
        <p:spPr>
          <a:xfrm>
            <a:off x="392" y="6041806"/>
            <a:ext cx="9125177" cy="411617"/>
          </a:xfrm>
          <a:prstGeom prst="rect">
            <a:avLst/>
          </a:prstGeom>
        </p:spPr>
      </p:pic>
      <p:sp>
        <p:nvSpPr>
          <p:cNvPr id="39" name="文本占位符 38">
            <a:extLst>
              <a:ext uri="{FF2B5EF4-FFF2-40B4-BE49-F238E27FC236}">
                <a16:creationId xmlns:a16="http://schemas.microsoft.com/office/drawing/2014/main" id="{39166EE3-A8B8-4A65-AEC2-261BB698A785}"/>
              </a:ext>
            </a:extLst>
          </p:cNvPr>
          <p:cNvSpPr>
            <a:spLocks noGrp="1"/>
          </p:cNvSpPr>
          <p:nvPr>
            <p:ph type="body" sz="quarter" idx="11"/>
          </p:nvPr>
        </p:nvSpPr>
        <p:spPr>
          <a:xfrm>
            <a:off x="3490556" y="4054694"/>
            <a:ext cx="4867275" cy="1534265"/>
          </a:xfrm>
          <a:prstGeom prst="rect">
            <a:avLst/>
          </a:prstGeom>
        </p:spPr>
        <p:txBody>
          <a:bodyPr/>
          <a:lstStyle>
            <a:lvl1pPr marL="0" indent="0" algn="just">
              <a:lnSpc>
                <a:spcPct val="130000"/>
              </a:lnSpc>
              <a:buNone/>
              <a:defRPr sz="1650">
                <a:solidFill>
                  <a:schemeClr val="accent2"/>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编辑母版文本样式</a:t>
            </a:r>
          </a:p>
        </p:txBody>
      </p:sp>
    </p:spTree>
    <p:extLst>
      <p:ext uri="{BB962C8B-B14F-4D97-AF65-F5344CB8AC3E}">
        <p14:creationId xmlns:p14="http://schemas.microsoft.com/office/powerpoint/2010/main" val="3551358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章节过渡页-2">
    <p:spTree>
      <p:nvGrpSpPr>
        <p:cNvPr id="1" name=""/>
        <p:cNvGrpSpPr/>
        <p:nvPr/>
      </p:nvGrpSpPr>
      <p:grpSpPr>
        <a:xfrm>
          <a:off x="0" y="0"/>
          <a:ext cx="0" cy="0"/>
          <a:chOff x="0" y="0"/>
          <a:chExt cx="0" cy="0"/>
        </a:xfrm>
      </p:grpSpPr>
      <p:pic>
        <p:nvPicPr>
          <p:cNvPr id="9" name="图片 8" descr="图片包含 建筑物, 圆屋顶, 地板&#10;&#10;描述已自动生成">
            <a:extLst>
              <a:ext uri="{FF2B5EF4-FFF2-40B4-BE49-F238E27FC236}">
                <a16:creationId xmlns:a16="http://schemas.microsoft.com/office/drawing/2014/main" id="{CA20EC42-E2DC-453A-A334-D1D7BD3BE5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8" y="0"/>
            <a:ext cx="9141713" cy="6858000"/>
          </a:xfrm>
          <a:prstGeom prst="rect">
            <a:avLst/>
          </a:prstGeom>
        </p:spPr>
      </p:pic>
      <p:sp>
        <p:nvSpPr>
          <p:cNvPr id="42" name="矩形 41">
            <a:extLst>
              <a:ext uri="{FF2B5EF4-FFF2-40B4-BE49-F238E27FC236}">
                <a16:creationId xmlns:a16="http://schemas.microsoft.com/office/drawing/2014/main" id="{8BB665EA-8CD9-4D53-A4AF-D2B7101CE5DB}"/>
              </a:ext>
            </a:extLst>
          </p:cNvPr>
          <p:cNvSpPr/>
          <p:nvPr userDrawn="1"/>
        </p:nvSpPr>
        <p:spPr>
          <a:xfrm rot="10800000">
            <a:off x="4414426" y="-45000"/>
            <a:ext cx="67500" cy="694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34" name="图片占位符 33">
            <a:extLst>
              <a:ext uri="{FF2B5EF4-FFF2-40B4-BE49-F238E27FC236}">
                <a16:creationId xmlns:a16="http://schemas.microsoft.com/office/drawing/2014/main" id="{94A66D01-D8F9-449F-918E-8E0F01222D9D}"/>
              </a:ext>
            </a:extLst>
          </p:cNvPr>
          <p:cNvSpPr>
            <a:spLocks noGrp="1"/>
          </p:cNvSpPr>
          <p:nvPr>
            <p:ph type="pic" sz="quarter" idx="10"/>
          </p:nvPr>
        </p:nvSpPr>
        <p:spPr>
          <a:xfrm>
            <a:off x="0" y="-19050"/>
            <a:ext cx="4381500" cy="6877050"/>
          </a:xfrm>
          <a:prstGeom prst="rect">
            <a:avLst/>
          </a:prstGeom>
        </p:spPr>
        <p:txBody>
          <a:bodyPr/>
          <a:lstStyle/>
          <a:p>
            <a:endParaRPr lang="zh-CN" altLang="en-US" dirty="0"/>
          </a:p>
        </p:txBody>
      </p:sp>
      <p:sp>
        <p:nvSpPr>
          <p:cNvPr id="14" name="标题 13">
            <a:extLst>
              <a:ext uri="{FF2B5EF4-FFF2-40B4-BE49-F238E27FC236}">
                <a16:creationId xmlns:a16="http://schemas.microsoft.com/office/drawing/2014/main" id="{43182647-270A-4077-B505-0FC4222D150B}"/>
              </a:ext>
            </a:extLst>
          </p:cNvPr>
          <p:cNvSpPr>
            <a:spLocks noGrp="1"/>
          </p:cNvSpPr>
          <p:nvPr>
            <p:ph type="title"/>
          </p:nvPr>
        </p:nvSpPr>
        <p:spPr>
          <a:xfrm>
            <a:off x="4679157" y="3047035"/>
            <a:ext cx="4236244" cy="775349"/>
          </a:xfrm>
          <a:prstGeom prst="rect">
            <a:avLst/>
          </a:prstGeom>
          <a:solidFill>
            <a:schemeClr val="bg1"/>
          </a:solidFill>
          <a:effectLst>
            <a:outerShdw blurRad="50800" dist="38100" dir="2700000" algn="tl" rotWithShape="0">
              <a:prstClr val="black">
                <a:alpha val="40000"/>
              </a:prstClr>
            </a:outerShdw>
          </a:effectLst>
        </p:spPr>
        <p:txBody>
          <a:bodyPr anchor="ctr"/>
          <a:lstStyle>
            <a:lvl1pPr algn="ctr">
              <a:defRPr sz="3000" b="1">
                <a:solidFill>
                  <a:schemeClr val="accent1"/>
                </a:solidFill>
              </a:defRPr>
            </a:lvl1pPr>
          </a:lstStyle>
          <a:p>
            <a:r>
              <a:rPr lang="zh-CN" altLang="en-US" dirty="0"/>
              <a:t>单击此处编辑母版标题样式</a:t>
            </a:r>
          </a:p>
        </p:txBody>
      </p:sp>
      <p:sp>
        <p:nvSpPr>
          <p:cNvPr id="39" name="文本占位符 38">
            <a:extLst>
              <a:ext uri="{FF2B5EF4-FFF2-40B4-BE49-F238E27FC236}">
                <a16:creationId xmlns:a16="http://schemas.microsoft.com/office/drawing/2014/main" id="{39166EE3-A8B8-4A65-AEC2-261BB698A785}"/>
              </a:ext>
            </a:extLst>
          </p:cNvPr>
          <p:cNvSpPr>
            <a:spLocks noGrp="1"/>
          </p:cNvSpPr>
          <p:nvPr>
            <p:ph type="body" sz="quarter" idx="11"/>
          </p:nvPr>
        </p:nvSpPr>
        <p:spPr>
          <a:xfrm>
            <a:off x="4679157" y="4054694"/>
            <a:ext cx="4236244" cy="1534265"/>
          </a:xfrm>
          <a:prstGeom prst="rect">
            <a:avLst/>
          </a:prstGeom>
        </p:spPr>
        <p:txBody>
          <a:bodyPr/>
          <a:lstStyle>
            <a:lvl1pPr marL="0" indent="0" algn="just">
              <a:lnSpc>
                <a:spcPct val="130000"/>
              </a:lnSpc>
              <a:buNone/>
              <a:defRPr sz="1650">
                <a:solidFill>
                  <a:schemeClr val="accent2"/>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编辑母版文本样式</a:t>
            </a:r>
          </a:p>
        </p:txBody>
      </p:sp>
      <p:pic>
        <p:nvPicPr>
          <p:cNvPr id="7" name="图片 6">
            <a:extLst>
              <a:ext uri="{FF2B5EF4-FFF2-40B4-BE49-F238E27FC236}">
                <a16:creationId xmlns:a16="http://schemas.microsoft.com/office/drawing/2014/main" id="{7A251A89-E640-49C6-A3E7-63D966517577}"/>
              </a:ext>
            </a:extLst>
          </p:cNvPr>
          <p:cNvPicPr>
            <a:picLocks noChangeAspect="1"/>
          </p:cNvPicPr>
          <p:nvPr userDrawn="1"/>
        </p:nvPicPr>
        <p:blipFill rotWithShape="1">
          <a:blip r:embed="rId3" cstate="print"/>
          <a:srcRect l="49487" r="1345"/>
          <a:stretch/>
        </p:blipFill>
        <p:spPr>
          <a:xfrm>
            <a:off x="4678825" y="6041806"/>
            <a:ext cx="4440332" cy="411617"/>
          </a:xfrm>
          <a:prstGeom prst="rect">
            <a:avLst/>
          </a:prstGeom>
        </p:spPr>
      </p:pic>
    </p:spTree>
    <p:extLst>
      <p:ext uri="{BB962C8B-B14F-4D97-AF65-F5344CB8AC3E}">
        <p14:creationId xmlns:p14="http://schemas.microsoft.com/office/powerpoint/2010/main" val="3864662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14" name="图片 13" descr="图片包含 建筑物, 圆屋顶, 地板&#10;&#10;描述已自动生成">
            <a:extLst>
              <a:ext uri="{FF2B5EF4-FFF2-40B4-BE49-F238E27FC236}">
                <a16:creationId xmlns:a16="http://schemas.microsoft.com/office/drawing/2014/main" id="{B46500FD-D914-4D54-A821-0896603096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8" y="0"/>
            <a:ext cx="9141713" cy="6858000"/>
          </a:xfrm>
          <a:prstGeom prst="rect">
            <a:avLst/>
          </a:prstGeom>
        </p:spPr>
      </p:pic>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a:t>
            </a:fld>
            <a:endParaRPr lang="zh-CN" altLang="en-US" dirty="0">
              <a:solidFill>
                <a:srgbClr val="000000">
                  <a:tint val="75000"/>
                </a:srgbClr>
              </a:solidFill>
            </a:endParaRPr>
          </a:p>
        </p:txBody>
      </p:sp>
      <p:pic>
        <p:nvPicPr>
          <p:cNvPr id="4" name="图片 3">
            <a:extLst>
              <a:ext uri="{FF2B5EF4-FFF2-40B4-BE49-F238E27FC236}">
                <a16:creationId xmlns:a16="http://schemas.microsoft.com/office/drawing/2014/main" id="{64227868-C0F1-41FC-A8C9-A533B4E11486}"/>
              </a:ext>
            </a:extLst>
          </p:cNvPr>
          <p:cNvPicPr>
            <a:picLocks noChangeAspect="1"/>
          </p:cNvPicPr>
          <p:nvPr userDrawn="1"/>
        </p:nvPicPr>
        <p:blipFill rotWithShape="1">
          <a:blip r:embed="rId3" cstate="print"/>
          <a:srcRect r="1346"/>
          <a:stretch/>
        </p:blipFill>
        <p:spPr>
          <a:xfrm>
            <a:off x="392" y="6041806"/>
            <a:ext cx="9125177" cy="411617"/>
          </a:xfrm>
          <a:prstGeom prst="rect">
            <a:avLst/>
          </a:prstGeom>
        </p:spPr>
      </p:pic>
      <p:sp>
        <p:nvSpPr>
          <p:cNvPr id="9" name="文本占位符 31">
            <a:extLst>
              <a:ext uri="{FF2B5EF4-FFF2-40B4-BE49-F238E27FC236}">
                <a16:creationId xmlns:a16="http://schemas.microsoft.com/office/drawing/2014/main" id="{56FC8349-67FC-4E3B-B988-7A27FDAE9D24}"/>
              </a:ext>
            </a:extLst>
          </p:cNvPr>
          <p:cNvSpPr>
            <a:spLocks noGrp="1"/>
          </p:cNvSpPr>
          <p:nvPr>
            <p:ph type="body" sz="quarter" idx="12"/>
          </p:nvPr>
        </p:nvSpPr>
        <p:spPr>
          <a:xfrm>
            <a:off x="239292" y="6438900"/>
            <a:ext cx="3113508" cy="419100"/>
          </a:xfrm>
          <a:prstGeom prst="rect">
            <a:avLst/>
          </a:prstGeom>
        </p:spPr>
        <p:txBody>
          <a:bodyPr lIns="0" tIns="0" rIns="0" bIns="0" anchor="ctr"/>
          <a:lstStyle>
            <a:lvl1pPr marL="0" indent="0" algn="l">
              <a:lnSpc>
                <a:spcPct val="100000"/>
              </a:lnSpc>
              <a:buNone/>
              <a:defRPr sz="1500" b="0">
                <a:solidFill>
                  <a:schemeClr val="tx1">
                    <a:lumMod val="75000"/>
                    <a:lumOff val="25000"/>
                  </a:schemeClr>
                </a:solidFill>
              </a:defRPr>
            </a:lvl1pPr>
          </a:lstStyle>
          <a:p>
            <a:pPr lvl="0"/>
            <a:endParaRPr lang="zh-CN" altLang="en-US" dirty="0"/>
          </a:p>
        </p:txBody>
      </p:sp>
      <p:sp>
        <p:nvSpPr>
          <p:cNvPr id="10" name="文本占位符 31">
            <a:extLst>
              <a:ext uri="{FF2B5EF4-FFF2-40B4-BE49-F238E27FC236}">
                <a16:creationId xmlns:a16="http://schemas.microsoft.com/office/drawing/2014/main" id="{85368C87-925C-44AC-B001-5C4EE6F00645}"/>
              </a:ext>
            </a:extLst>
          </p:cNvPr>
          <p:cNvSpPr>
            <a:spLocks noGrp="1"/>
          </p:cNvSpPr>
          <p:nvPr>
            <p:ph type="body" sz="quarter" idx="13"/>
          </p:nvPr>
        </p:nvSpPr>
        <p:spPr>
          <a:xfrm>
            <a:off x="3591705" y="6438900"/>
            <a:ext cx="3113508" cy="419100"/>
          </a:xfrm>
          <a:prstGeom prst="rect">
            <a:avLst/>
          </a:prstGeom>
        </p:spPr>
        <p:txBody>
          <a:bodyPr lIns="0" tIns="0" rIns="0" bIns="0" anchor="ctr"/>
          <a:lstStyle>
            <a:lvl1pPr marL="0" indent="0" algn="l">
              <a:lnSpc>
                <a:spcPct val="100000"/>
              </a:lnSpc>
              <a:buNone/>
              <a:defRPr sz="1500" b="0">
                <a:solidFill>
                  <a:schemeClr val="tx1">
                    <a:lumMod val="75000"/>
                    <a:lumOff val="25000"/>
                  </a:schemeClr>
                </a:solidFill>
              </a:defRPr>
            </a:lvl1pPr>
          </a:lstStyle>
          <a:p>
            <a:pPr lvl="0"/>
            <a:endParaRPr lang="zh-CN" altLang="en-US" dirty="0"/>
          </a:p>
        </p:txBody>
      </p:sp>
      <p:sp>
        <p:nvSpPr>
          <p:cNvPr id="19" name="平行四边形 18">
            <a:extLst>
              <a:ext uri="{FF2B5EF4-FFF2-40B4-BE49-F238E27FC236}">
                <a16:creationId xmlns:a16="http://schemas.microsoft.com/office/drawing/2014/main" id="{9AE407FD-1006-4AC4-B10B-CB7686E66A86}"/>
              </a:ext>
            </a:extLst>
          </p:cNvPr>
          <p:cNvSpPr/>
          <p:nvPr userDrawn="1"/>
        </p:nvSpPr>
        <p:spPr>
          <a:xfrm>
            <a:off x="1" y="1"/>
            <a:ext cx="9143612" cy="685800"/>
          </a:xfrm>
          <a:prstGeom prst="parallelogram">
            <a:avLst>
              <a:gd name="adj" fmla="val 430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FF"/>
              </a:solidFill>
            </a:endParaRPr>
          </a:p>
        </p:txBody>
      </p:sp>
      <p:pic>
        <p:nvPicPr>
          <p:cNvPr id="20" name="图片 19" descr="图片包含 户外, 标牌, 黑色&#10;&#10;自动生成的说明">
            <a:extLst>
              <a:ext uri="{FF2B5EF4-FFF2-40B4-BE49-F238E27FC236}">
                <a16:creationId xmlns:a16="http://schemas.microsoft.com/office/drawing/2014/main" id="{D5338ABA-2308-412D-96F5-DE590FFF992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9296" y="73482"/>
            <a:ext cx="404129" cy="538838"/>
          </a:xfrm>
          <a:prstGeom prst="rect">
            <a:avLst/>
          </a:prstGeom>
        </p:spPr>
      </p:pic>
      <p:sp>
        <p:nvSpPr>
          <p:cNvPr id="21" name="文本占位符 31">
            <a:extLst>
              <a:ext uri="{FF2B5EF4-FFF2-40B4-BE49-F238E27FC236}">
                <a16:creationId xmlns:a16="http://schemas.microsoft.com/office/drawing/2014/main" id="{C2D49473-9331-4572-8AFC-3A905D765CF9}"/>
              </a:ext>
            </a:extLst>
          </p:cNvPr>
          <p:cNvSpPr>
            <a:spLocks noGrp="1"/>
          </p:cNvSpPr>
          <p:nvPr>
            <p:ph type="body" sz="quarter" idx="14"/>
          </p:nvPr>
        </p:nvSpPr>
        <p:spPr>
          <a:xfrm>
            <a:off x="806514" y="43657"/>
            <a:ext cx="5311258" cy="598488"/>
          </a:xfrm>
          <a:prstGeom prst="rect">
            <a:avLst/>
          </a:prstGeom>
        </p:spPr>
        <p:txBody>
          <a:bodyPr anchor="ctr"/>
          <a:lstStyle>
            <a:lvl1pPr marL="0" indent="0" algn="l">
              <a:lnSpc>
                <a:spcPct val="100000"/>
              </a:lnSpc>
              <a:buNone/>
              <a:defRPr sz="2400" b="1">
                <a:solidFill>
                  <a:schemeClr val="bg1"/>
                </a:solidFill>
              </a:defRPr>
            </a:lvl1pPr>
          </a:lstStyle>
          <a:p>
            <a:pPr lvl="0"/>
            <a:endParaRPr lang="zh-CN" altLang="en-US" dirty="0"/>
          </a:p>
        </p:txBody>
      </p:sp>
      <p:sp>
        <p:nvSpPr>
          <p:cNvPr id="11" name="平行四边形 10">
            <a:extLst>
              <a:ext uri="{FF2B5EF4-FFF2-40B4-BE49-F238E27FC236}">
                <a16:creationId xmlns:a16="http://schemas.microsoft.com/office/drawing/2014/main" id="{3E2A174E-0D40-4C44-A4CB-067A3AD3E27A}"/>
              </a:ext>
            </a:extLst>
          </p:cNvPr>
          <p:cNvSpPr/>
          <p:nvPr userDrawn="1"/>
        </p:nvSpPr>
        <p:spPr>
          <a:xfrm>
            <a:off x="8571627" y="119858"/>
            <a:ext cx="355174"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FF"/>
              </a:solidFill>
            </a:endParaRPr>
          </a:p>
        </p:txBody>
      </p:sp>
      <p:sp>
        <p:nvSpPr>
          <p:cNvPr id="12" name="平行四边形 11">
            <a:extLst>
              <a:ext uri="{FF2B5EF4-FFF2-40B4-BE49-F238E27FC236}">
                <a16:creationId xmlns:a16="http://schemas.microsoft.com/office/drawing/2014/main" id="{B6623D7A-6A25-4FAF-BE38-10BE0650BF71}"/>
              </a:ext>
            </a:extLst>
          </p:cNvPr>
          <p:cNvSpPr/>
          <p:nvPr userDrawn="1"/>
        </p:nvSpPr>
        <p:spPr>
          <a:xfrm>
            <a:off x="8262588" y="322602"/>
            <a:ext cx="355174"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FF"/>
              </a:solidFill>
            </a:endParaRPr>
          </a:p>
        </p:txBody>
      </p:sp>
    </p:spTree>
    <p:extLst>
      <p:ext uri="{BB962C8B-B14F-4D97-AF65-F5344CB8AC3E}">
        <p14:creationId xmlns:p14="http://schemas.microsoft.com/office/powerpoint/2010/main" val="3032504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标题(标题导航)">
    <p:spTree>
      <p:nvGrpSpPr>
        <p:cNvPr id="1" name=""/>
        <p:cNvGrpSpPr/>
        <p:nvPr/>
      </p:nvGrpSpPr>
      <p:grpSpPr>
        <a:xfrm>
          <a:off x="0" y="0"/>
          <a:ext cx="0" cy="0"/>
          <a:chOff x="0" y="0"/>
          <a:chExt cx="0" cy="0"/>
        </a:xfrm>
      </p:grpSpPr>
      <p:pic>
        <p:nvPicPr>
          <p:cNvPr id="24" name="图片 23" descr="图片包含 建筑物, 圆屋顶, 地板&#10;&#10;描述已自动生成">
            <a:extLst>
              <a:ext uri="{FF2B5EF4-FFF2-40B4-BE49-F238E27FC236}">
                <a16:creationId xmlns:a16="http://schemas.microsoft.com/office/drawing/2014/main" id="{FCB44420-1668-4CDF-B7B1-BF64940901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8" y="0"/>
            <a:ext cx="9141713" cy="6858000"/>
          </a:xfrm>
          <a:prstGeom prst="rect">
            <a:avLst/>
          </a:prstGeom>
        </p:spPr>
      </p:pic>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a:t>
            </a:fld>
            <a:endParaRPr lang="zh-CN" altLang="en-US" dirty="0">
              <a:solidFill>
                <a:srgbClr val="000000">
                  <a:tint val="75000"/>
                </a:srgbClr>
              </a:solidFill>
            </a:endParaRPr>
          </a:p>
        </p:txBody>
      </p:sp>
      <p:sp>
        <p:nvSpPr>
          <p:cNvPr id="9" name="文本占位符 31">
            <a:extLst>
              <a:ext uri="{FF2B5EF4-FFF2-40B4-BE49-F238E27FC236}">
                <a16:creationId xmlns:a16="http://schemas.microsoft.com/office/drawing/2014/main" id="{56FC8349-67FC-4E3B-B988-7A27FDAE9D24}"/>
              </a:ext>
            </a:extLst>
          </p:cNvPr>
          <p:cNvSpPr>
            <a:spLocks noGrp="1"/>
          </p:cNvSpPr>
          <p:nvPr>
            <p:ph type="body" sz="quarter" idx="12"/>
          </p:nvPr>
        </p:nvSpPr>
        <p:spPr>
          <a:xfrm>
            <a:off x="239292" y="6438900"/>
            <a:ext cx="3113508" cy="419100"/>
          </a:xfrm>
          <a:prstGeom prst="rect">
            <a:avLst/>
          </a:prstGeom>
        </p:spPr>
        <p:txBody>
          <a:bodyPr lIns="0" tIns="0" rIns="0" bIns="0" anchor="ctr"/>
          <a:lstStyle>
            <a:lvl1pPr marL="0" indent="0" algn="l">
              <a:lnSpc>
                <a:spcPct val="100000"/>
              </a:lnSpc>
              <a:buNone/>
              <a:defRPr sz="1500" b="0">
                <a:solidFill>
                  <a:schemeClr val="tx1">
                    <a:lumMod val="75000"/>
                    <a:lumOff val="25000"/>
                  </a:schemeClr>
                </a:solidFill>
              </a:defRPr>
            </a:lvl1pPr>
          </a:lstStyle>
          <a:p>
            <a:pPr lvl="0"/>
            <a:endParaRPr lang="zh-CN" altLang="en-US" dirty="0"/>
          </a:p>
        </p:txBody>
      </p:sp>
      <p:sp>
        <p:nvSpPr>
          <p:cNvPr id="10" name="文本占位符 31">
            <a:extLst>
              <a:ext uri="{FF2B5EF4-FFF2-40B4-BE49-F238E27FC236}">
                <a16:creationId xmlns:a16="http://schemas.microsoft.com/office/drawing/2014/main" id="{85368C87-925C-44AC-B001-5C4EE6F00645}"/>
              </a:ext>
            </a:extLst>
          </p:cNvPr>
          <p:cNvSpPr>
            <a:spLocks noGrp="1"/>
          </p:cNvSpPr>
          <p:nvPr>
            <p:ph type="body" sz="quarter" idx="13"/>
          </p:nvPr>
        </p:nvSpPr>
        <p:spPr>
          <a:xfrm>
            <a:off x="3591705" y="6438900"/>
            <a:ext cx="3113508" cy="419100"/>
          </a:xfrm>
          <a:prstGeom prst="rect">
            <a:avLst/>
          </a:prstGeom>
        </p:spPr>
        <p:txBody>
          <a:bodyPr lIns="0" tIns="0" rIns="0" bIns="0" anchor="ctr"/>
          <a:lstStyle>
            <a:lvl1pPr marL="0" indent="0" algn="l">
              <a:lnSpc>
                <a:spcPct val="100000"/>
              </a:lnSpc>
              <a:buNone/>
              <a:defRPr sz="1500" b="0">
                <a:solidFill>
                  <a:schemeClr val="tx1">
                    <a:lumMod val="75000"/>
                    <a:lumOff val="25000"/>
                  </a:schemeClr>
                </a:solidFill>
              </a:defRPr>
            </a:lvl1pPr>
          </a:lstStyle>
          <a:p>
            <a:pPr lvl="0"/>
            <a:endParaRPr lang="zh-CN" altLang="en-US" dirty="0"/>
          </a:p>
        </p:txBody>
      </p:sp>
      <p:sp>
        <p:nvSpPr>
          <p:cNvPr id="19" name="平行四边形 18">
            <a:extLst>
              <a:ext uri="{FF2B5EF4-FFF2-40B4-BE49-F238E27FC236}">
                <a16:creationId xmlns:a16="http://schemas.microsoft.com/office/drawing/2014/main" id="{9AE407FD-1006-4AC4-B10B-CB7686E66A86}"/>
              </a:ext>
            </a:extLst>
          </p:cNvPr>
          <p:cNvSpPr/>
          <p:nvPr userDrawn="1"/>
        </p:nvSpPr>
        <p:spPr>
          <a:xfrm>
            <a:off x="1" y="1"/>
            <a:ext cx="9143612" cy="685800"/>
          </a:xfrm>
          <a:prstGeom prst="parallelogram">
            <a:avLst>
              <a:gd name="adj" fmla="val 430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FF"/>
              </a:solidFill>
            </a:endParaRPr>
          </a:p>
        </p:txBody>
      </p:sp>
      <p:pic>
        <p:nvPicPr>
          <p:cNvPr id="20" name="图片 19" descr="图片包含 户外, 标牌, 黑色&#10;&#10;自动生成的说明">
            <a:extLst>
              <a:ext uri="{FF2B5EF4-FFF2-40B4-BE49-F238E27FC236}">
                <a16:creationId xmlns:a16="http://schemas.microsoft.com/office/drawing/2014/main" id="{D5338ABA-2308-412D-96F5-DE590FFF992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296" y="73482"/>
            <a:ext cx="404129" cy="538838"/>
          </a:xfrm>
          <a:prstGeom prst="rect">
            <a:avLst/>
          </a:prstGeom>
        </p:spPr>
      </p:pic>
      <p:sp>
        <p:nvSpPr>
          <p:cNvPr id="11" name="平行四边形 10">
            <a:extLst>
              <a:ext uri="{FF2B5EF4-FFF2-40B4-BE49-F238E27FC236}">
                <a16:creationId xmlns:a16="http://schemas.microsoft.com/office/drawing/2014/main" id="{B0646154-6233-4139-B550-A28CDF04E3FA}"/>
              </a:ext>
            </a:extLst>
          </p:cNvPr>
          <p:cNvSpPr/>
          <p:nvPr userDrawn="1"/>
        </p:nvSpPr>
        <p:spPr>
          <a:xfrm>
            <a:off x="746500" y="105519"/>
            <a:ext cx="1468064" cy="512879"/>
          </a:xfrm>
          <a:prstGeom prst="parallelogram">
            <a:avLst>
              <a:gd name="adj" fmla="val 4305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C8161E"/>
                </a:solidFill>
              </a:rPr>
              <a:t>标题一</a:t>
            </a:r>
          </a:p>
        </p:txBody>
      </p:sp>
      <p:sp>
        <p:nvSpPr>
          <p:cNvPr id="12" name="平行四边形 11">
            <a:extLst>
              <a:ext uri="{FF2B5EF4-FFF2-40B4-BE49-F238E27FC236}">
                <a16:creationId xmlns:a16="http://schemas.microsoft.com/office/drawing/2014/main" id="{DB662845-A8FE-4E13-82B8-ABEE9422A575}"/>
              </a:ext>
            </a:extLst>
          </p:cNvPr>
          <p:cNvSpPr/>
          <p:nvPr userDrawn="1"/>
        </p:nvSpPr>
        <p:spPr>
          <a:xfrm>
            <a:off x="2123641" y="105519"/>
            <a:ext cx="1468064" cy="512879"/>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C8161E">
                    <a:lumMod val="60000"/>
                    <a:lumOff val="40000"/>
                  </a:srgbClr>
                </a:solidFill>
              </a:rPr>
              <a:t>标题二</a:t>
            </a:r>
          </a:p>
        </p:txBody>
      </p:sp>
      <p:sp>
        <p:nvSpPr>
          <p:cNvPr id="15" name="平行四边形 14">
            <a:extLst>
              <a:ext uri="{FF2B5EF4-FFF2-40B4-BE49-F238E27FC236}">
                <a16:creationId xmlns:a16="http://schemas.microsoft.com/office/drawing/2014/main" id="{44330A7B-15B1-4D7C-8EFE-B8A0161426A0}"/>
              </a:ext>
            </a:extLst>
          </p:cNvPr>
          <p:cNvSpPr/>
          <p:nvPr userDrawn="1"/>
        </p:nvSpPr>
        <p:spPr>
          <a:xfrm>
            <a:off x="3483913" y="105519"/>
            <a:ext cx="1468064" cy="512879"/>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C8161E">
                    <a:lumMod val="60000"/>
                    <a:lumOff val="40000"/>
                  </a:srgbClr>
                </a:solidFill>
              </a:rPr>
              <a:t>标题三</a:t>
            </a:r>
          </a:p>
        </p:txBody>
      </p:sp>
      <p:sp>
        <p:nvSpPr>
          <p:cNvPr id="16" name="平行四边形 15">
            <a:extLst>
              <a:ext uri="{FF2B5EF4-FFF2-40B4-BE49-F238E27FC236}">
                <a16:creationId xmlns:a16="http://schemas.microsoft.com/office/drawing/2014/main" id="{FAB9E410-8F4C-4E41-B027-DFC233733AB7}"/>
              </a:ext>
            </a:extLst>
          </p:cNvPr>
          <p:cNvSpPr/>
          <p:nvPr userDrawn="1"/>
        </p:nvSpPr>
        <p:spPr>
          <a:xfrm>
            <a:off x="4861057" y="105519"/>
            <a:ext cx="1468064" cy="512879"/>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C8161E">
                    <a:lumMod val="60000"/>
                    <a:lumOff val="40000"/>
                  </a:srgbClr>
                </a:solidFill>
              </a:rPr>
              <a:t>标题四</a:t>
            </a:r>
          </a:p>
        </p:txBody>
      </p:sp>
      <p:sp>
        <p:nvSpPr>
          <p:cNvPr id="17" name="平行四边形 16">
            <a:extLst>
              <a:ext uri="{FF2B5EF4-FFF2-40B4-BE49-F238E27FC236}">
                <a16:creationId xmlns:a16="http://schemas.microsoft.com/office/drawing/2014/main" id="{9F88429B-B890-4CEE-A503-4E91AAB2562D}"/>
              </a:ext>
            </a:extLst>
          </p:cNvPr>
          <p:cNvSpPr/>
          <p:nvPr userDrawn="1"/>
        </p:nvSpPr>
        <p:spPr>
          <a:xfrm>
            <a:off x="6221326" y="105519"/>
            <a:ext cx="1468064" cy="512879"/>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C8161E">
                    <a:lumMod val="60000"/>
                    <a:lumOff val="40000"/>
                  </a:srgbClr>
                </a:solidFill>
              </a:rPr>
              <a:t>标题五</a:t>
            </a:r>
          </a:p>
        </p:txBody>
      </p:sp>
      <p:pic>
        <p:nvPicPr>
          <p:cNvPr id="18" name="图片 17">
            <a:extLst>
              <a:ext uri="{FF2B5EF4-FFF2-40B4-BE49-F238E27FC236}">
                <a16:creationId xmlns:a16="http://schemas.microsoft.com/office/drawing/2014/main" id="{8AC3C199-AD82-4263-B8E8-8D1CD35372A9}"/>
              </a:ext>
            </a:extLst>
          </p:cNvPr>
          <p:cNvPicPr>
            <a:picLocks noChangeAspect="1"/>
          </p:cNvPicPr>
          <p:nvPr userDrawn="1"/>
        </p:nvPicPr>
        <p:blipFill rotWithShape="1">
          <a:blip r:embed="rId4" cstate="print"/>
          <a:srcRect r="1346"/>
          <a:stretch/>
        </p:blipFill>
        <p:spPr>
          <a:xfrm>
            <a:off x="392" y="6041806"/>
            <a:ext cx="9125177" cy="411617"/>
          </a:xfrm>
          <a:prstGeom prst="rect">
            <a:avLst/>
          </a:prstGeom>
        </p:spPr>
      </p:pic>
      <p:sp>
        <p:nvSpPr>
          <p:cNvPr id="21" name="平行四边形 20">
            <a:extLst>
              <a:ext uri="{FF2B5EF4-FFF2-40B4-BE49-F238E27FC236}">
                <a16:creationId xmlns:a16="http://schemas.microsoft.com/office/drawing/2014/main" id="{2051FE92-34E2-4DFE-BC0D-28D53B1BE4ED}"/>
              </a:ext>
            </a:extLst>
          </p:cNvPr>
          <p:cNvSpPr/>
          <p:nvPr userDrawn="1"/>
        </p:nvSpPr>
        <p:spPr>
          <a:xfrm>
            <a:off x="8571627" y="119858"/>
            <a:ext cx="355174"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FF"/>
              </a:solidFill>
            </a:endParaRPr>
          </a:p>
        </p:txBody>
      </p:sp>
      <p:sp>
        <p:nvSpPr>
          <p:cNvPr id="22" name="平行四边形 21">
            <a:extLst>
              <a:ext uri="{FF2B5EF4-FFF2-40B4-BE49-F238E27FC236}">
                <a16:creationId xmlns:a16="http://schemas.microsoft.com/office/drawing/2014/main" id="{EE8F87D0-86D3-40A7-B41A-5B19E1D5D4CF}"/>
              </a:ext>
            </a:extLst>
          </p:cNvPr>
          <p:cNvSpPr/>
          <p:nvPr userDrawn="1"/>
        </p:nvSpPr>
        <p:spPr>
          <a:xfrm>
            <a:off x="8262588" y="322602"/>
            <a:ext cx="355174"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FF"/>
              </a:solidFill>
            </a:endParaRPr>
          </a:p>
        </p:txBody>
      </p:sp>
    </p:spTree>
    <p:extLst>
      <p:ext uri="{BB962C8B-B14F-4D97-AF65-F5344CB8AC3E}">
        <p14:creationId xmlns:p14="http://schemas.microsoft.com/office/powerpoint/2010/main" val="3463637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8644C6-89F0-466C-949F-E70AD72679A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74649352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4" name="图片 13" descr="图片包含 建筑物, 圆屋顶, 地板&#10;&#10;描述已自动生成">
            <a:extLst>
              <a:ext uri="{FF2B5EF4-FFF2-40B4-BE49-F238E27FC236}">
                <a16:creationId xmlns:a16="http://schemas.microsoft.com/office/drawing/2014/main" id="{AABAA2F6-CE8B-4D0C-9DA1-7AFD8C0E1F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8" y="0"/>
            <a:ext cx="9141713" cy="6858000"/>
          </a:xfrm>
          <a:prstGeom prst="rect">
            <a:avLst/>
          </a:prstGeom>
        </p:spPr>
      </p:pic>
      <p:sp>
        <p:nvSpPr>
          <p:cNvPr id="18" name="平行四边形 17">
            <a:extLst>
              <a:ext uri="{FF2B5EF4-FFF2-40B4-BE49-F238E27FC236}">
                <a16:creationId xmlns:a16="http://schemas.microsoft.com/office/drawing/2014/main" id="{55B5EF86-CD68-45F5-B469-E0C751A7F1CE}"/>
              </a:ext>
            </a:extLst>
          </p:cNvPr>
          <p:cNvSpPr/>
          <p:nvPr userDrawn="1"/>
        </p:nvSpPr>
        <p:spPr>
          <a:xfrm>
            <a:off x="1" y="1"/>
            <a:ext cx="9143612" cy="685800"/>
          </a:xfrm>
          <a:prstGeom prst="parallelogram">
            <a:avLst>
              <a:gd name="adj" fmla="val 444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FF"/>
              </a:solidFill>
            </a:endParaRPr>
          </a:p>
        </p:txBody>
      </p:sp>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a:t>
            </a:fld>
            <a:endParaRPr lang="zh-CN" altLang="en-US" dirty="0">
              <a:solidFill>
                <a:srgbClr val="000000">
                  <a:tint val="75000"/>
                </a:srgbClr>
              </a:solidFill>
            </a:endParaRPr>
          </a:p>
        </p:txBody>
      </p:sp>
      <p:pic>
        <p:nvPicPr>
          <p:cNvPr id="7" name="图片 6" descr="图片包含 户外, 标牌, 黑色&#10;&#10;自动生成的说明">
            <a:extLst>
              <a:ext uri="{FF2B5EF4-FFF2-40B4-BE49-F238E27FC236}">
                <a16:creationId xmlns:a16="http://schemas.microsoft.com/office/drawing/2014/main" id="{BBD19A13-D175-4468-834D-FE213A533A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296" y="73482"/>
            <a:ext cx="404129" cy="538838"/>
          </a:xfrm>
          <a:prstGeom prst="rect">
            <a:avLst/>
          </a:prstGeom>
        </p:spPr>
      </p:pic>
      <p:sp>
        <p:nvSpPr>
          <p:cNvPr id="8" name="文本占位符 31">
            <a:extLst>
              <a:ext uri="{FF2B5EF4-FFF2-40B4-BE49-F238E27FC236}">
                <a16:creationId xmlns:a16="http://schemas.microsoft.com/office/drawing/2014/main" id="{0E3A7107-0A14-4195-8DEB-51F0B46D6BB5}"/>
              </a:ext>
            </a:extLst>
          </p:cNvPr>
          <p:cNvSpPr>
            <a:spLocks noGrp="1"/>
          </p:cNvSpPr>
          <p:nvPr>
            <p:ph type="body" sz="quarter" idx="11"/>
          </p:nvPr>
        </p:nvSpPr>
        <p:spPr>
          <a:xfrm>
            <a:off x="806514" y="43657"/>
            <a:ext cx="5311258" cy="598488"/>
          </a:xfrm>
          <a:prstGeom prst="rect">
            <a:avLst/>
          </a:prstGeom>
        </p:spPr>
        <p:txBody>
          <a:bodyPr anchor="ctr"/>
          <a:lstStyle>
            <a:lvl1pPr marL="0" indent="0" algn="l">
              <a:lnSpc>
                <a:spcPct val="100000"/>
              </a:lnSpc>
              <a:buNone/>
              <a:defRPr sz="2400" b="1">
                <a:solidFill>
                  <a:schemeClr val="bg1"/>
                </a:solidFill>
              </a:defRPr>
            </a:lvl1pPr>
          </a:lstStyle>
          <a:p>
            <a:pPr lvl="0"/>
            <a:endParaRPr lang="zh-CN" altLang="en-US" dirty="0"/>
          </a:p>
        </p:txBody>
      </p:sp>
      <p:sp>
        <p:nvSpPr>
          <p:cNvPr id="9" name="文本占位符 31">
            <a:extLst>
              <a:ext uri="{FF2B5EF4-FFF2-40B4-BE49-F238E27FC236}">
                <a16:creationId xmlns:a16="http://schemas.microsoft.com/office/drawing/2014/main" id="{56FC8349-67FC-4E3B-B988-7A27FDAE9D24}"/>
              </a:ext>
            </a:extLst>
          </p:cNvPr>
          <p:cNvSpPr>
            <a:spLocks noGrp="1"/>
          </p:cNvSpPr>
          <p:nvPr>
            <p:ph type="body" sz="quarter" idx="12"/>
          </p:nvPr>
        </p:nvSpPr>
        <p:spPr>
          <a:xfrm>
            <a:off x="239292" y="6438900"/>
            <a:ext cx="3113508" cy="419100"/>
          </a:xfrm>
          <a:prstGeom prst="rect">
            <a:avLst/>
          </a:prstGeom>
        </p:spPr>
        <p:txBody>
          <a:bodyPr lIns="0" tIns="0" rIns="0" bIns="0" anchor="ctr"/>
          <a:lstStyle>
            <a:lvl1pPr marL="0" indent="0" algn="l">
              <a:lnSpc>
                <a:spcPct val="100000"/>
              </a:lnSpc>
              <a:buNone/>
              <a:defRPr sz="1500" b="0">
                <a:solidFill>
                  <a:schemeClr val="tx1">
                    <a:lumMod val="75000"/>
                    <a:lumOff val="25000"/>
                  </a:schemeClr>
                </a:solidFill>
              </a:defRPr>
            </a:lvl1pPr>
          </a:lstStyle>
          <a:p>
            <a:pPr lvl="0"/>
            <a:endParaRPr lang="zh-CN" altLang="en-US" dirty="0"/>
          </a:p>
        </p:txBody>
      </p:sp>
      <p:sp>
        <p:nvSpPr>
          <p:cNvPr id="10" name="文本占位符 31">
            <a:extLst>
              <a:ext uri="{FF2B5EF4-FFF2-40B4-BE49-F238E27FC236}">
                <a16:creationId xmlns:a16="http://schemas.microsoft.com/office/drawing/2014/main" id="{85368C87-925C-44AC-B001-5C4EE6F00645}"/>
              </a:ext>
            </a:extLst>
          </p:cNvPr>
          <p:cNvSpPr>
            <a:spLocks noGrp="1"/>
          </p:cNvSpPr>
          <p:nvPr>
            <p:ph type="body" sz="quarter" idx="13"/>
          </p:nvPr>
        </p:nvSpPr>
        <p:spPr>
          <a:xfrm>
            <a:off x="3591705" y="6438900"/>
            <a:ext cx="3113508" cy="419100"/>
          </a:xfrm>
          <a:prstGeom prst="rect">
            <a:avLst/>
          </a:prstGeom>
        </p:spPr>
        <p:txBody>
          <a:bodyPr lIns="0" tIns="0" rIns="0" bIns="0" anchor="ctr"/>
          <a:lstStyle>
            <a:lvl1pPr marL="0" indent="0" algn="l">
              <a:lnSpc>
                <a:spcPct val="100000"/>
              </a:lnSpc>
              <a:buNone/>
              <a:defRPr sz="1500" b="0">
                <a:solidFill>
                  <a:schemeClr val="tx1">
                    <a:lumMod val="75000"/>
                    <a:lumOff val="25000"/>
                  </a:schemeClr>
                </a:solidFill>
              </a:defRPr>
            </a:lvl1pPr>
          </a:lstStyle>
          <a:p>
            <a:pPr lvl="0"/>
            <a:endParaRPr lang="zh-CN" altLang="en-US" dirty="0"/>
          </a:p>
        </p:txBody>
      </p:sp>
      <p:sp>
        <p:nvSpPr>
          <p:cNvPr id="17" name="文本占位符 16">
            <a:extLst>
              <a:ext uri="{FF2B5EF4-FFF2-40B4-BE49-F238E27FC236}">
                <a16:creationId xmlns:a16="http://schemas.microsoft.com/office/drawing/2014/main" id="{2FF6FEE6-2A34-4756-8F6B-3232EC375278}"/>
              </a:ext>
            </a:extLst>
          </p:cNvPr>
          <p:cNvSpPr>
            <a:spLocks noGrp="1"/>
          </p:cNvSpPr>
          <p:nvPr>
            <p:ph type="body" sz="quarter" idx="14"/>
          </p:nvPr>
        </p:nvSpPr>
        <p:spPr>
          <a:xfrm>
            <a:off x="239292" y="766719"/>
            <a:ext cx="8676108" cy="4765791"/>
          </a:xfrm>
          <a:prstGeom prst="rect">
            <a:avLst/>
          </a:prstGeom>
        </p:spPr>
        <p:txBody>
          <a:bodyPr/>
          <a:lstStyle>
            <a:lvl1pPr marL="171442" indent="-171442">
              <a:lnSpc>
                <a:spcPct val="130000"/>
              </a:lnSpc>
              <a:buFontTx/>
              <a:buBlip>
                <a:blip r:embed="rId4"/>
              </a:buBlip>
              <a:defRPr sz="1500">
                <a:solidFill>
                  <a:schemeClr val="accent2"/>
                </a:solidFill>
              </a:defRPr>
            </a:lvl1pPr>
            <a:lvl2pPr>
              <a:lnSpc>
                <a:spcPct val="130000"/>
              </a:lnSpc>
              <a:defRPr sz="1500">
                <a:solidFill>
                  <a:schemeClr val="accent2"/>
                </a:solidFill>
              </a:defRPr>
            </a:lvl2pPr>
            <a:lvl3pPr>
              <a:lnSpc>
                <a:spcPct val="130000"/>
              </a:lnSpc>
              <a:defRPr sz="1350">
                <a:solidFill>
                  <a:schemeClr val="accent2"/>
                </a:solidFill>
              </a:defRPr>
            </a:lvl3pPr>
            <a:lvl4pPr>
              <a:lnSpc>
                <a:spcPct val="130000"/>
              </a:lnSpc>
              <a:defRPr sz="1200">
                <a:solidFill>
                  <a:schemeClr val="accent2"/>
                </a:solidFill>
              </a:defRPr>
            </a:lvl4pPr>
            <a:lvl5pPr>
              <a:lnSpc>
                <a:spcPct val="130000"/>
              </a:lnSpc>
              <a:defRPr sz="1200">
                <a:solidFill>
                  <a:schemeClr val="accent2"/>
                </a:solidFill>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1" name="平行四边形 20">
            <a:extLst>
              <a:ext uri="{FF2B5EF4-FFF2-40B4-BE49-F238E27FC236}">
                <a16:creationId xmlns:a16="http://schemas.microsoft.com/office/drawing/2014/main" id="{93235BFC-8F08-4C25-988C-FCB706C52ACD}"/>
              </a:ext>
            </a:extLst>
          </p:cNvPr>
          <p:cNvSpPr/>
          <p:nvPr userDrawn="1"/>
        </p:nvSpPr>
        <p:spPr>
          <a:xfrm>
            <a:off x="8571627" y="119858"/>
            <a:ext cx="355174" cy="242093"/>
          </a:xfrm>
          <a:prstGeom prst="parallelogram">
            <a:avLst>
              <a:gd name="adj" fmla="val 4444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FF"/>
              </a:solidFill>
            </a:endParaRPr>
          </a:p>
        </p:txBody>
      </p:sp>
      <p:sp>
        <p:nvSpPr>
          <p:cNvPr id="22" name="平行四边形 21">
            <a:extLst>
              <a:ext uri="{FF2B5EF4-FFF2-40B4-BE49-F238E27FC236}">
                <a16:creationId xmlns:a16="http://schemas.microsoft.com/office/drawing/2014/main" id="{A14A4014-5A08-40D8-A5CC-B2FF9962A739}"/>
              </a:ext>
            </a:extLst>
          </p:cNvPr>
          <p:cNvSpPr/>
          <p:nvPr userDrawn="1"/>
        </p:nvSpPr>
        <p:spPr>
          <a:xfrm>
            <a:off x="8262588" y="322602"/>
            <a:ext cx="355174" cy="242093"/>
          </a:xfrm>
          <a:prstGeom prst="parallelogram">
            <a:avLst>
              <a:gd name="adj" fmla="val 4444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FF"/>
              </a:solidFill>
            </a:endParaRPr>
          </a:p>
        </p:txBody>
      </p:sp>
      <p:pic>
        <p:nvPicPr>
          <p:cNvPr id="12" name="图片 11">
            <a:extLst>
              <a:ext uri="{FF2B5EF4-FFF2-40B4-BE49-F238E27FC236}">
                <a16:creationId xmlns:a16="http://schemas.microsoft.com/office/drawing/2014/main" id="{72C3C1CA-869D-4F70-8C72-BC72214F5E64}"/>
              </a:ext>
            </a:extLst>
          </p:cNvPr>
          <p:cNvPicPr>
            <a:picLocks noChangeAspect="1"/>
          </p:cNvPicPr>
          <p:nvPr userDrawn="1"/>
        </p:nvPicPr>
        <p:blipFill rotWithShape="1">
          <a:blip r:embed="rId5" cstate="print"/>
          <a:srcRect r="1346"/>
          <a:stretch/>
        </p:blipFill>
        <p:spPr>
          <a:xfrm>
            <a:off x="392" y="6041806"/>
            <a:ext cx="9125177" cy="411617"/>
          </a:xfrm>
          <a:prstGeom prst="rect">
            <a:avLst/>
          </a:prstGeom>
        </p:spPr>
      </p:pic>
    </p:spTree>
    <p:extLst>
      <p:ext uri="{BB962C8B-B14F-4D97-AF65-F5344CB8AC3E}">
        <p14:creationId xmlns:p14="http://schemas.microsoft.com/office/powerpoint/2010/main" val="4210724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封底">
    <p:bg>
      <p:bgPr>
        <a:solidFill>
          <a:schemeClr val="accent1"/>
        </a:solidFill>
        <a:effectLst/>
      </p:bgPr>
    </p:bg>
    <p:spTree>
      <p:nvGrpSpPr>
        <p:cNvPr id="1" name=""/>
        <p:cNvGrpSpPr/>
        <p:nvPr/>
      </p:nvGrpSpPr>
      <p:grpSpPr>
        <a:xfrm>
          <a:off x="0" y="0"/>
          <a:ext cx="0" cy="0"/>
          <a:chOff x="0" y="0"/>
          <a:chExt cx="0" cy="0"/>
        </a:xfrm>
      </p:grpSpPr>
      <p:pic>
        <p:nvPicPr>
          <p:cNvPr id="17" name="图片 16" descr="图片包含 建筑物&#10;&#10;自动生成的说明">
            <a:extLst>
              <a:ext uri="{FF2B5EF4-FFF2-40B4-BE49-F238E27FC236}">
                <a16:creationId xmlns:a16="http://schemas.microsoft.com/office/drawing/2014/main" id="{59C76395-F18A-42DC-A156-F93BFCD8E486}"/>
              </a:ext>
            </a:extLst>
          </p:cNvPr>
          <p:cNvPicPr>
            <a:picLocks noChangeAspect="1"/>
          </p:cNvPicPr>
          <p:nvPr userDrawn="1"/>
        </p:nvPicPr>
        <p:blipFill>
          <a:blip r:embed="rId2">
            <a:duotone>
              <a:prstClr val="black"/>
              <a:schemeClr val="accent1">
                <a:tint val="45000"/>
                <a:satMod val="400000"/>
              </a:schemeClr>
            </a:duotone>
            <a:alphaModFix amt="20000"/>
            <a:extLst>
              <a:ext uri="{28A0092B-C50C-407E-A947-70E740481C1C}">
                <a14:useLocalDpi xmlns:a14="http://schemas.microsoft.com/office/drawing/2010/main" val="0"/>
              </a:ext>
            </a:extLst>
          </a:blip>
          <a:stretch>
            <a:fillRect/>
          </a:stretch>
        </p:blipFill>
        <p:spPr>
          <a:xfrm>
            <a:off x="-37812" y="2900158"/>
            <a:ext cx="9219626" cy="3957851"/>
          </a:xfrm>
          <a:prstGeom prst="rect">
            <a:avLst/>
          </a:prstGeom>
        </p:spPr>
      </p:pic>
      <p:cxnSp>
        <p:nvCxnSpPr>
          <p:cNvPr id="13" name="直接连接符 12">
            <a:extLst>
              <a:ext uri="{FF2B5EF4-FFF2-40B4-BE49-F238E27FC236}">
                <a16:creationId xmlns:a16="http://schemas.microsoft.com/office/drawing/2014/main" id="{C8C8E8E9-B6E9-4C9E-A8E5-EC39920274FE}"/>
              </a:ext>
            </a:extLst>
          </p:cNvPr>
          <p:cNvCxnSpPr/>
          <p:nvPr userDrawn="1"/>
        </p:nvCxnSpPr>
        <p:spPr>
          <a:xfrm>
            <a:off x="228604" y="3429000"/>
            <a:ext cx="16481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DA6D4021-94E1-4E9F-90EB-E54E5216CA6E}"/>
              </a:ext>
            </a:extLst>
          </p:cNvPr>
          <p:cNvCxnSpPr/>
          <p:nvPr userDrawn="1"/>
        </p:nvCxnSpPr>
        <p:spPr>
          <a:xfrm>
            <a:off x="7267271" y="3429000"/>
            <a:ext cx="16481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图片 18" descr="图片包含 户外, 标牌, 黑色&#10;&#10;自动生成的说明">
            <a:extLst>
              <a:ext uri="{FF2B5EF4-FFF2-40B4-BE49-F238E27FC236}">
                <a16:creationId xmlns:a16="http://schemas.microsoft.com/office/drawing/2014/main" id="{EC48E4B1-8892-4D66-885C-B3B81823AF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0871" y="853340"/>
            <a:ext cx="1242258" cy="1656344"/>
          </a:xfrm>
          <a:prstGeom prst="rect">
            <a:avLst/>
          </a:prstGeom>
        </p:spPr>
      </p:pic>
      <p:sp>
        <p:nvSpPr>
          <p:cNvPr id="20" name="文本占位符 31">
            <a:extLst>
              <a:ext uri="{FF2B5EF4-FFF2-40B4-BE49-F238E27FC236}">
                <a16:creationId xmlns:a16="http://schemas.microsoft.com/office/drawing/2014/main" id="{4EB0A957-E3E4-47EE-9713-82509E17FD51}"/>
              </a:ext>
            </a:extLst>
          </p:cNvPr>
          <p:cNvSpPr>
            <a:spLocks noGrp="1"/>
          </p:cNvSpPr>
          <p:nvPr>
            <p:ph type="body" sz="quarter" idx="11"/>
          </p:nvPr>
        </p:nvSpPr>
        <p:spPr>
          <a:xfrm>
            <a:off x="1916373" y="3129756"/>
            <a:ext cx="5311258" cy="598488"/>
          </a:xfrm>
          <a:prstGeom prst="rect">
            <a:avLst/>
          </a:prstGeom>
        </p:spPr>
        <p:txBody>
          <a:bodyPr anchor="ctr"/>
          <a:lstStyle>
            <a:lvl1pPr marL="0" indent="0" algn="ctr">
              <a:lnSpc>
                <a:spcPct val="100000"/>
              </a:lnSpc>
              <a:buNone/>
              <a:defRPr sz="4500" b="1" spc="450">
                <a:solidFill>
                  <a:schemeClr val="bg1"/>
                </a:solidFill>
              </a:defRPr>
            </a:lvl1pPr>
          </a:lstStyle>
          <a:p>
            <a:pPr lvl="0"/>
            <a:endParaRPr lang="zh-CN" altLang="en-US" dirty="0"/>
          </a:p>
        </p:txBody>
      </p:sp>
      <p:pic>
        <p:nvPicPr>
          <p:cNvPr id="7" name="图片 6">
            <a:extLst>
              <a:ext uri="{FF2B5EF4-FFF2-40B4-BE49-F238E27FC236}">
                <a16:creationId xmlns:a16="http://schemas.microsoft.com/office/drawing/2014/main" id="{12079C22-C965-4A93-8C7F-F7C26F71D8DF}"/>
              </a:ext>
            </a:extLst>
          </p:cNvPr>
          <p:cNvPicPr>
            <a:picLocks noChangeAspect="1"/>
          </p:cNvPicPr>
          <p:nvPr userDrawn="1"/>
        </p:nvPicPr>
        <p:blipFill rotWithShape="1">
          <a:blip r:embed="rId4">
            <a:alphaModFix amt="20000"/>
            <a:duotone>
              <a:schemeClr val="accent4">
                <a:shade val="45000"/>
                <a:satMod val="135000"/>
              </a:schemeClr>
              <a:prstClr val="white"/>
            </a:duotone>
          </a:blip>
          <a:srcRect t="9831" b="36385"/>
          <a:stretch/>
        </p:blipFill>
        <p:spPr>
          <a:xfrm>
            <a:off x="2514422" y="6146610"/>
            <a:ext cx="4115157" cy="406590"/>
          </a:xfrm>
          <a:prstGeom prst="rect">
            <a:avLst/>
          </a:prstGeom>
        </p:spPr>
      </p:pic>
    </p:spTree>
    <p:extLst>
      <p:ext uri="{BB962C8B-B14F-4D97-AF65-F5344CB8AC3E}">
        <p14:creationId xmlns:p14="http://schemas.microsoft.com/office/powerpoint/2010/main" val="3362556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封底-2">
    <p:bg>
      <p:bgPr>
        <a:solidFill>
          <a:schemeClr val="accent1"/>
        </a:solidFill>
        <a:effectLst/>
      </p:bgPr>
    </p:bg>
    <p:spTree>
      <p:nvGrpSpPr>
        <p:cNvPr id="1" name=""/>
        <p:cNvGrpSpPr/>
        <p:nvPr/>
      </p:nvGrpSpPr>
      <p:grpSpPr>
        <a:xfrm>
          <a:off x="0" y="0"/>
          <a:ext cx="0" cy="0"/>
          <a:chOff x="0" y="0"/>
          <a:chExt cx="0" cy="0"/>
        </a:xfrm>
      </p:grpSpPr>
      <p:pic>
        <p:nvPicPr>
          <p:cNvPr id="9" name="图片 8" descr="图片包含 建筑物&#10;&#10;自动生成的说明">
            <a:extLst>
              <a:ext uri="{FF2B5EF4-FFF2-40B4-BE49-F238E27FC236}">
                <a16:creationId xmlns:a16="http://schemas.microsoft.com/office/drawing/2014/main" id="{D3C2EE1F-0BF9-49E9-859D-A8611895DEEE}"/>
              </a:ext>
            </a:extLst>
          </p:cNvPr>
          <p:cNvPicPr>
            <a:picLocks noChangeAspect="1"/>
          </p:cNvPicPr>
          <p:nvPr userDrawn="1"/>
        </p:nvPicPr>
        <p:blipFill>
          <a:blip r:embed="rId2">
            <a:duotone>
              <a:prstClr val="black"/>
              <a:schemeClr val="accent1">
                <a:tint val="45000"/>
                <a:satMod val="400000"/>
              </a:schemeClr>
            </a:duotone>
            <a:alphaModFix amt="20000"/>
            <a:extLst>
              <a:ext uri="{28A0092B-C50C-407E-A947-70E740481C1C}">
                <a14:useLocalDpi xmlns:a14="http://schemas.microsoft.com/office/drawing/2010/main" val="0"/>
              </a:ext>
            </a:extLst>
          </a:blip>
          <a:stretch>
            <a:fillRect/>
          </a:stretch>
        </p:blipFill>
        <p:spPr>
          <a:xfrm>
            <a:off x="-37812" y="2900158"/>
            <a:ext cx="9219626" cy="3957851"/>
          </a:xfrm>
          <a:prstGeom prst="rect">
            <a:avLst/>
          </a:prstGeom>
        </p:spPr>
      </p:pic>
      <p:cxnSp>
        <p:nvCxnSpPr>
          <p:cNvPr id="13" name="直接连接符 12">
            <a:extLst>
              <a:ext uri="{FF2B5EF4-FFF2-40B4-BE49-F238E27FC236}">
                <a16:creationId xmlns:a16="http://schemas.microsoft.com/office/drawing/2014/main" id="{C8C8E8E9-B6E9-4C9E-A8E5-EC39920274FE}"/>
              </a:ext>
            </a:extLst>
          </p:cNvPr>
          <p:cNvCxnSpPr/>
          <p:nvPr userDrawn="1"/>
        </p:nvCxnSpPr>
        <p:spPr>
          <a:xfrm>
            <a:off x="5491882" y="1488254"/>
            <a:ext cx="16481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DA6D4021-94E1-4E9F-90EB-E54E5216CA6E}"/>
              </a:ext>
            </a:extLst>
          </p:cNvPr>
          <p:cNvCxnSpPr/>
          <p:nvPr userDrawn="1"/>
        </p:nvCxnSpPr>
        <p:spPr>
          <a:xfrm>
            <a:off x="5491882" y="4146847"/>
            <a:ext cx="16481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文本占位符 31">
            <a:extLst>
              <a:ext uri="{FF2B5EF4-FFF2-40B4-BE49-F238E27FC236}">
                <a16:creationId xmlns:a16="http://schemas.microsoft.com/office/drawing/2014/main" id="{4EB0A957-E3E4-47EE-9713-82509E17FD51}"/>
              </a:ext>
            </a:extLst>
          </p:cNvPr>
          <p:cNvSpPr>
            <a:spLocks noGrp="1"/>
          </p:cNvSpPr>
          <p:nvPr>
            <p:ph type="body" sz="quarter" idx="11"/>
          </p:nvPr>
        </p:nvSpPr>
        <p:spPr>
          <a:xfrm>
            <a:off x="3775107" y="2496180"/>
            <a:ext cx="5311258" cy="598488"/>
          </a:xfrm>
          <a:prstGeom prst="rect">
            <a:avLst/>
          </a:prstGeom>
        </p:spPr>
        <p:txBody>
          <a:bodyPr anchor="ctr"/>
          <a:lstStyle>
            <a:lvl1pPr marL="0" indent="0" algn="ctr">
              <a:lnSpc>
                <a:spcPct val="100000"/>
              </a:lnSpc>
              <a:buNone/>
              <a:defRPr sz="4500" b="1" spc="450">
                <a:solidFill>
                  <a:schemeClr val="bg1"/>
                </a:solidFill>
              </a:defRPr>
            </a:lvl1pPr>
          </a:lstStyle>
          <a:p>
            <a:pPr lvl="0"/>
            <a:endParaRPr lang="zh-CN" altLang="en-US" dirty="0"/>
          </a:p>
        </p:txBody>
      </p:sp>
      <p:pic>
        <p:nvPicPr>
          <p:cNvPr id="3" name="图片 2">
            <a:extLst>
              <a:ext uri="{FF2B5EF4-FFF2-40B4-BE49-F238E27FC236}">
                <a16:creationId xmlns:a16="http://schemas.microsoft.com/office/drawing/2014/main" id="{B5861CDE-5CCC-4EC9-AAE6-4DDC185E1B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2505" y="1860735"/>
            <a:ext cx="2144183" cy="2332270"/>
          </a:xfrm>
          <a:prstGeom prst="rect">
            <a:avLst/>
          </a:prstGeom>
        </p:spPr>
      </p:pic>
      <p:pic>
        <p:nvPicPr>
          <p:cNvPr id="7" name="图片 6">
            <a:extLst>
              <a:ext uri="{FF2B5EF4-FFF2-40B4-BE49-F238E27FC236}">
                <a16:creationId xmlns:a16="http://schemas.microsoft.com/office/drawing/2014/main" id="{697B15C4-0524-4A21-A6CE-F7DA7DA15B84}"/>
              </a:ext>
            </a:extLst>
          </p:cNvPr>
          <p:cNvPicPr>
            <a:picLocks noChangeAspect="1"/>
          </p:cNvPicPr>
          <p:nvPr userDrawn="1"/>
        </p:nvPicPr>
        <p:blipFill rotWithShape="1">
          <a:blip r:embed="rId4">
            <a:alphaModFix amt="20000"/>
            <a:duotone>
              <a:schemeClr val="accent4">
                <a:shade val="45000"/>
                <a:satMod val="135000"/>
              </a:schemeClr>
              <a:prstClr val="white"/>
            </a:duotone>
          </a:blip>
          <a:srcRect t="9831" b="36385"/>
          <a:stretch/>
        </p:blipFill>
        <p:spPr>
          <a:xfrm>
            <a:off x="2514422" y="6146610"/>
            <a:ext cx="4115157" cy="406590"/>
          </a:xfrm>
          <a:prstGeom prst="rect">
            <a:avLst/>
          </a:prstGeom>
        </p:spPr>
      </p:pic>
    </p:spTree>
    <p:extLst>
      <p:ext uri="{BB962C8B-B14F-4D97-AF65-F5344CB8AC3E}">
        <p14:creationId xmlns:p14="http://schemas.microsoft.com/office/powerpoint/2010/main" val="2171202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封底-3">
    <p:bg>
      <p:bgPr>
        <a:solidFill>
          <a:schemeClr val="accent1"/>
        </a:solidFill>
        <a:effectLst/>
      </p:bgPr>
    </p:bg>
    <p:spTree>
      <p:nvGrpSpPr>
        <p:cNvPr id="1" name=""/>
        <p:cNvGrpSpPr/>
        <p:nvPr/>
      </p:nvGrpSpPr>
      <p:grpSpPr>
        <a:xfrm>
          <a:off x="0" y="0"/>
          <a:ext cx="0" cy="0"/>
          <a:chOff x="0" y="0"/>
          <a:chExt cx="0" cy="0"/>
        </a:xfrm>
      </p:grpSpPr>
      <p:sp>
        <p:nvSpPr>
          <p:cNvPr id="2" name="流程图: 离页连接符 1">
            <a:extLst>
              <a:ext uri="{FF2B5EF4-FFF2-40B4-BE49-F238E27FC236}">
                <a16:creationId xmlns:a16="http://schemas.microsoft.com/office/drawing/2014/main" id="{3D05038B-8A32-4BD0-A068-AFE03E6FF8D3}"/>
              </a:ext>
            </a:extLst>
          </p:cNvPr>
          <p:cNvSpPr/>
          <p:nvPr userDrawn="1"/>
        </p:nvSpPr>
        <p:spPr>
          <a:xfrm>
            <a:off x="2564541" y="9"/>
            <a:ext cx="4014922" cy="5219695"/>
          </a:xfrm>
          <a:prstGeom prst="flowChartOffpage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20" name="文本占位符 31">
            <a:extLst>
              <a:ext uri="{FF2B5EF4-FFF2-40B4-BE49-F238E27FC236}">
                <a16:creationId xmlns:a16="http://schemas.microsoft.com/office/drawing/2014/main" id="{4EB0A957-E3E4-47EE-9713-82509E17FD51}"/>
              </a:ext>
            </a:extLst>
          </p:cNvPr>
          <p:cNvSpPr>
            <a:spLocks noGrp="1"/>
          </p:cNvSpPr>
          <p:nvPr>
            <p:ph type="body" sz="quarter" idx="11"/>
          </p:nvPr>
        </p:nvSpPr>
        <p:spPr>
          <a:xfrm>
            <a:off x="2214430" y="2609847"/>
            <a:ext cx="4715144" cy="598488"/>
          </a:xfrm>
          <a:prstGeom prst="rect">
            <a:avLst/>
          </a:prstGeom>
        </p:spPr>
        <p:txBody>
          <a:bodyPr anchor="ctr"/>
          <a:lstStyle>
            <a:lvl1pPr marL="0" indent="0" algn="ctr">
              <a:lnSpc>
                <a:spcPct val="100000"/>
              </a:lnSpc>
              <a:buNone/>
              <a:defRPr sz="4050" b="1" spc="450">
                <a:solidFill>
                  <a:schemeClr val="accent1"/>
                </a:solidFill>
              </a:defRPr>
            </a:lvl1pPr>
          </a:lstStyle>
          <a:p>
            <a:pPr lvl="0"/>
            <a:endParaRPr lang="zh-CN" altLang="en-US" dirty="0"/>
          </a:p>
        </p:txBody>
      </p:sp>
      <p:pic>
        <p:nvPicPr>
          <p:cNvPr id="7" name="图片 6">
            <a:extLst>
              <a:ext uri="{FF2B5EF4-FFF2-40B4-BE49-F238E27FC236}">
                <a16:creationId xmlns:a16="http://schemas.microsoft.com/office/drawing/2014/main" id="{709B0529-EE67-44AA-BAF8-7E78156B3DE4}"/>
              </a:ext>
            </a:extLst>
          </p:cNvPr>
          <p:cNvPicPr>
            <a:picLocks noChangeAspect="1"/>
          </p:cNvPicPr>
          <p:nvPr userDrawn="1"/>
        </p:nvPicPr>
        <p:blipFill rotWithShape="1">
          <a:blip r:embed="rId2">
            <a:alphaModFix amt="20000"/>
            <a:duotone>
              <a:schemeClr val="accent4">
                <a:shade val="45000"/>
                <a:satMod val="135000"/>
              </a:schemeClr>
              <a:prstClr val="white"/>
            </a:duotone>
          </a:blip>
          <a:srcRect t="9831" b="36385"/>
          <a:stretch/>
        </p:blipFill>
        <p:spPr>
          <a:xfrm>
            <a:off x="2514422" y="6146610"/>
            <a:ext cx="4115157" cy="406590"/>
          </a:xfrm>
          <a:prstGeom prst="rect">
            <a:avLst/>
          </a:prstGeom>
        </p:spPr>
      </p:pic>
      <p:pic>
        <p:nvPicPr>
          <p:cNvPr id="5" name="图片 4">
            <a:extLst>
              <a:ext uri="{FF2B5EF4-FFF2-40B4-BE49-F238E27FC236}">
                <a16:creationId xmlns:a16="http://schemas.microsoft.com/office/drawing/2014/main" id="{DFA12E6D-1EC4-4BB8-BCAB-668C213B8F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39808" y="188997"/>
            <a:ext cx="2264385" cy="2116050"/>
          </a:xfrm>
          <a:prstGeom prst="rect">
            <a:avLst/>
          </a:prstGeom>
        </p:spPr>
      </p:pic>
      <p:sp>
        <p:nvSpPr>
          <p:cNvPr id="18" name="任意多边形: 形状 17">
            <a:extLst>
              <a:ext uri="{FF2B5EF4-FFF2-40B4-BE49-F238E27FC236}">
                <a16:creationId xmlns:a16="http://schemas.microsoft.com/office/drawing/2014/main" id="{5B543617-7E5E-4360-A155-0CA2B7AF9E10}"/>
              </a:ext>
            </a:extLst>
          </p:cNvPr>
          <p:cNvSpPr/>
          <p:nvPr userDrawn="1"/>
        </p:nvSpPr>
        <p:spPr>
          <a:xfrm>
            <a:off x="2564541" y="4393629"/>
            <a:ext cx="4014922" cy="1461642"/>
          </a:xfrm>
          <a:custGeom>
            <a:avLst/>
            <a:gdLst>
              <a:gd name="connsiteX0" fmla="*/ 0 w 5353229"/>
              <a:gd name="connsiteY0" fmla="*/ 0 h 1461642"/>
              <a:gd name="connsiteX1" fmla="*/ 2676615 w 5353229"/>
              <a:gd name="connsiteY1" fmla="*/ 1043939 h 1461642"/>
              <a:gd name="connsiteX2" fmla="*/ 5353229 w 5353229"/>
              <a:gd name="connsiteY2" fmla="*/ 0 h 1461642"/>
              <a:gd name="connsiteX3" fmla="*/ 5353229 w 5353229"/>
              <a:gd name="connsiteY3" fmla="*/ 417703 h 1461642"/>
              <a:gd name="connsiteX4" fmla="*/ 2676615 w 5353229"/>
              <a:gd name="connsiteY4" fmla="*/ 1461642 h 1461642"/>
              <a:gd name="connsiteX5" fmla="*/ 0 w 5353229"/>
              <a:gd name="connsiteY5" fmla="*/ 417703 h 146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3229" h="1461642">
                <a:moveTo>
                  <a:pt x="0" y="0"/>
                </a:moveTo>
                <a:lnTo>
                  <a:pt x="2676615" y="1043939"/>
                </a:lnTo>
                <a:lnTo>
                  <a:pt x="5353229" y="0"/>
                </a:lnTo>
                <a:lnTo>
                  <a:pt x="5353229" y="417703"/>
                </a:lnTo>
                <a:lnTo>
                  <a:pt x="2676615" y="1461642"/>
                </a:lnTo>
                <a:lnTo>
                  <a:pt x="0" y="41770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solidFill>
                <a:srgbClr val="FFFFFF"/>
              </a:solidFill>
            </a:endParaRPr>
          </a:p>
        </p:txBody>
      </p:sp>
      <p:pic>
        <p:nvPicPr>
          <p:cNvPr id="9" name="图片 8" descr="图片包含 建筑物&#10;&#10;自动生成的说明">
            <a:extLst>
              <a:ext uri="{FF2B5EF4-FFF2-40B4-BE49-F238E27FC236}">
                <a16:creationId xmlns:a16="http://schemas.microsoft.com/office/drawing/2014/main" id="{D3C2EE1F-0BF9-49E9-859D-A8611895DEEE}"/>
              </a:ext>
            </a:extLst>
          </p:cNvPr>
          <p:cNvPicPr>
            <a:picLocks noChangeAspect="1"/>
          </p:cNvPicPr>
          <p:nvPr userDrawn="1"/>
        </p:nvPicPr>
        <p:blipFill>
          <a:blip r:embed="rId4">
            <a:duotone>
              <a:prstClr val="black"/>
              <a:schemeClr val="accent1">
                <a:tint val="45000"/>
                <a:satMod val="400000"/>
              </a:schemeClr>
            </a:duotone>
            <a:alphaModFix amt="20000"/>
            <a:extLst>
              <a:ext uri="{28A0092B-C50C-407E-A947-70E740481C1C}">
                <a14:useLocalDpi xmlns:a14="http://schemas.microsoft.com/office/drawing/2010/main" val="0"/>
              </a:ext>
            </a:extLst>
          </a:blip>
          <a:stretch>
            <a:fillRect/>
          </a:stretch>
        </p:blipFill>
        <p:spPr>
          <a:xfrm>
            <a:off x="-37812" y="2900158"/>
            <a:ext cx="9219626" cy="3957851"/>
          </a:xfrm>
          <a:prstGeom prst="rect">
            <a:avLst/>
          </a:prstGeom>
        </p:spPr>
      </p:pic>
    </p:spTree>
    <p:extLst>
      <p:ext uri="{BB962C8B-B14F-4D97-AF65-F5344CB8AC3E}">
        <p14:creationId xmlns:p14="http://schemas.microsoft.com/office/powerpoint/2010/main" val="2019333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9826300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空白（lowpoly）">
    <p:spTree>
      <p:nvGrpSpPr>
        <p:cNvPr id="1" name=""/>
        <p:cNvGrpSpPr/>
        <p:nvPr/>
      </p:nvGrpSpPr>
      <p:grpSpPr>
        <a:xfrm>
          <a:off x="0" y="0"/>
          <a:ext cx="0" cy="0"/>
          <a:chOff x="0" y="0"/>
          <a:chExt cx="0" cy="0"/>
        </a:xfrm>
      </p:grpSpPr>
      <p:pic>
        <p:nvPicPr>
          <p:cNvPr id="5" name="图片 4" descr="图片包含 建筑物, 圆屋顶, 地板&#10;&#10;描述已自动生成">
            <a:extLst>
              <a:ext uri="{FF2B5EF4-FFF2-40B4-BE49-F238E27FC236}">
                <a16:creationId xmlns:a16="http://schemas.microsoft.com/office/drawing/2014/main" id="{0E7CEFF4-3933-40D2-928B-A28B021C14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8" y="0"/>
            <a:ext cx="9141713" cy="6858000"/>
          </a:xfrm>
          <a:prstGeom prst="rect">
            <a:avLst/>
          </a:prstGeom>
        </p:spPr>
      </p:pic>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7577114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330456" y="759873"/>
            <a:ext cx="530915" cy="300082"/>
          </a:xfrm>
          <a:prstGeom prst="rect">
            <a:avLst/>
          </a:prstGeom>
        </p:spPr>
        <p:txBody>
          <a:bodyPr wrap="none">
            <a:spAutoFit/>
          </a:bodyPr>
          <a:lstStyle/>
          <a:p>
            <a:pPr defTabSz="457166">
              <a:defRPr/>
            </a:pPr>
            <a:r>
              <a:rPr lang="zh-CN" altLang="en-US" sz="1350" kern="0">
                <a:solidFill>
                  <a:srgbClr val="FFFFFF"/>
                </a:solidFill>
                <a:latin typeface="Segoe UI Light"/>
                <a:cs typeface="Segoe UI Light"/>
              </a:rPr>
              <a:t>标注</a:t>
            </a:r>
            <a:endParaRPr lang="zh-CN" altLang="en-US" sz="1350" kern="0" dirty="0">
              <a:solidFill>
                <a:srgbClr val="FFFFFF"/>
              </a:solidFill>
              <a:latin typeface="Segoe UI Light"/>
              <a:cs typeface="Segoe UI Light"/>
            </a:endParaRPr>
          </a:p>
        </p:txBody>
      </p:sp>
      <p:sp>
        <p:nvSpPr>
          <p:cNvPr id="11" name="矩形 10"/>
          <p:cNvSpPr/>
          <p:nvPr userDrawn="1"/>
        </p:nvSpPr>
        <p:spPr>
          <a:xfrm>
            <a:off x="1929446" y="759876"/>
            <a:ext cx="1051501" cy="1541961"/>
          </a:xfrm>
          <a:prstGeom prst="rect">
            <a:avLst/>
          </a:prstGeom>
        </p:spPr>
        <p:txBody>
          <a:bodyPr wrap="square">
            <a:spAutoFit/>
          </a:bodyPr>
          <a:lstStyle/>
          <a:p>
            <a:pPr defTabSz="457166">
              <a:lnSpc>
                <a:spcPct val="130000"/>
              </a:lnSpc>
              <a:defRPr/>
            </a:pPr>
            <a:r>
              <a:rPr lang="zh-CN" altLang="en-US" sz="1050" kern="0">
                <a:solidFill>
                  <a:srgbClr val="FFFFFF"/>
                </a:solidFill>
                <a:latin typeface="Segoe UI Light"/>
                <a:cs typeface="Segoe UI Light"/>
              </a:rPr>
              <a:t>使用说明 </a:t>
            </a:r>
            <a:endParaRPr lang="en-US" altLang="zh-CN" sz="1050" kern="0" dirty="0">
              <a:solidFill>
                <a:srgbClr val="FFFFFF"/>
              </a:solidFill>
              <a:latin typeface="Segoe UI Light"/>
              <a:cs typeface="Segoe UI Light"/>
            </a:endParaRPr>
          </a:p>
          <a:p>
            <a:pPr defTabSz="457166">
              <a:lnSpc>
                <a:spcPct val="130000"/>
              </a:lnSpc>
              <a:defRPr/>
            </a:pPr>
            <a:endParaRPr lang="en-US" altLang="zh-CN" sz="1050" kern="0" dirty="0">
              <a:solidFill>
                <a:srgbClr val="FFFFFF"/>
              </a:solidFill>
              <a:latin typeface="Segoe UI Light"/>
              <a:cs typeface="Segoe UI Light"/>
            </a:endParaRPr>
          </a:p>
          <a:p>
            <a:pPr defTabSz="457166">
              <a:lnSpc>
                <a:spcPct val="130000"/>
              </a:lnSpc>
              <a:defRPr/>
            </a:pPr>
            <a:endParaRPr lang="en-US" altLang="zh-CN" sz="1050" kern="0">
              <a:solidFill>
                <a:srgbClr val="FFFFFF"/>
              </a:solidFill>
              <a:latin typeface="Segoe UI Light"/>
              <a:cs typeface="Segoe UI Light"/>
            </a:endParaRPr>
          </a:p>
          <a:p>
            <a:pPr defTabSz="457166">
              <a:lnSpc>
                <a:spcPct val="130000"/>
              </a:lnSpc>
              <a:defRPr/>
            </a:pPr>
            <a:endParaRPr lang="en-US" altLang="zh-CN" sz="1050" kern="0" dirty="0">
              <a:solidFill>
                <a:srgbClr val="FFFFFF"/>
              </a:solidFill>
              <a:latin typeface="Segoe UI Light"/>
              <a:cs typeface="Segoe UI Light"/>
            </a:endParaRPr>
          </a:p>
          <a:p>
            <a:pPr defTabSz="457166">
              <a:lnSpc>
                <a:spcPct val="130000"/>
              </a:lnSpc>
              <a:defRPr/>
            </a:pPr>
            <a:endParaRPr lang="en-US" altLang="zh-CN" sz="1050" kern="0">
              <a:solidFill>
                <a:srgbClr val="FFFFFF"/>
              </a:solidFill>
              <a:latin typeface="Segoe UI Light"/>
              <a:cs typeface="Segoe UI Light"/>
            </a:endParaRPr>
          </a:p>
          <a:p>
            <a:pPr defTabSz="457166">
              <a:lnSpc>
                <a:spcPct val="130000"/>
              </a:lnSpc>
              <a:defRPr/>
            </a:pPr>
            <a:endParaRPr lang="en-US" altLang="zh-CN" sz="1050" kern="0">
              <a:solidFill>
                <a:srgbClr val="FFFFFF"/>
              </a:solidFill>
              <a:latin typeface="Segoe UI Light"/>
              <a:cs typeface="Segoe UI Light"/>
            </a:endParaRPr>
          </a:p>
          <a:p>
            <a:pPr defTabSz="457166">
              <a:lnSpc>
                <a:spcPct val="130000"/>
              </a:lnSpc>
              <a:defRPr/>
            </a:pPr>
            <a:r>
              <a:rPr lang="zh-CN" altLang="en-US" sz="1050" kern="0">
                <a:solidFill>
                  <a:srgbClr val="FFFFFF"/>
                </a:solidFill>
                <a:latin typeface="Segoe UI Light"/>
                <a:cs typeface="Segoe UI Light"/>
              </a:rPr>
              <a:t>声明</a:t>
            </a:r>
            <a:endParaRPr lang="en-US" altLang="zh-CN" sz="1050" kern="0" dirty="0">
              <a:solidFill>
                <a:srgbClr val="FFFFFF"/>
              </a:solidFill>
              <a:latin typeface="Segoe UI Light"/>
              <a:cs typeface="Segoe UI Light"/>
            </a:endParaRPr>
          </a:p>
        </p:txBody>
      </p:sp>
      <p:sp>
        <p:nvSpPr>
          <p:cNvPr id="12" name="矩形 11"/>
          <p:cNvSpPr/>
          <p:nvPr userDrawn="1"/>
        </p:nvSpPr>
        <p:spPr>
          <a:xfrm>
            <a:off x="3114762" y="759873"/>
            <a:ext cx="5305759" cy="1962076"/>
          </a:xfrm>
          <a:prstGeom prst="rect">
            <a:avLst/>
          </a:prstGeom>
        </p:spPr>
        <p:txBody>
          <a:bodyPr wrap="square">
            <a:spAutoFit/>
          </a:bodyPr>
          <a:lstStyle/>
          <a:p>
            <a:pPr>
              <a:lnSpc>
                <a:spcPct val="130000"/>
              </a:lnSpc>
              <a:defRPr/>
            </a:pPr>
            <a:r>
              <a:rPr lang="zh-CN" altLang="en-US" sz="1050" kern="0">
                <a:solidFill>
                  <a:srgbClr val="FFFFFF"/>
                </a:solidFill>
                <a:latin typeface="Segoe UI Light"/>
                <a:cs typeface="Segoe UI Light"/>
              </a:rPr>
              <a:t>本</a:t>
            </a:r>
            <a:r>
              <a:rPr lang="en-US" altLang="zh-CN" sz="1050" kern="0">
                <a:solidFill>
                  <a:srgbClr val="FFFFFF"/>
                </a:solidFill>
                <a:latin typeface="Segoe UI Light"/>
                <a:cs typeface="Segoe UI Light"/>
              </a:rPr>
              <a:t>PPT</a:t>
            </a:r>
            <a:r>
              <a:rPr lang="zh-CN" altLang="en-US" sz="1050" kern="0">
                <a:solidFill>
                  <a:srgbClr val="FFFFFF"/>
                </a:solidFill>
                <a:latin typeface="Segoe UI Light"/>
                <a:cs typeface="Segoe UI Light"/>
              </a:rPr>
              <a:t>模板为作者原创，著作权归作者所有。</a:t>
            </a:r>
            <a:endParaRPr lang="en-US" altLang="zh-CN" sz="1050" kern="0">
              <a:solidFill>
                <a:srgbClr val="FFFFFF"/>
              </a:solidFill>
              <a:latin typeface="Segoe UI Light"/>
              <a:cs typeface="Segoe UI Light"/>
            </a:endParaRPr>
          </a:p>
          <a:p>
            <a:pPr>
              <a:lnSpc>
                <a:spcPct val="130000"/>
              </a:lnSpc>
              <a:defRPr/>
            </a:pPr>
            <a:r>
              <a:rPr lang="zh-CN" altLang="en-US" sz="1050" kern="0">
                <a:solidFill>
                  <a:srgbClr val="FFFFFF"/>
                </a:solidFill>
                <a:latin typeface="Segoe UI Light"/>
                <a:cs typeface="Segoe UI Light"/>
              </a:rPr>
              <a:t>您仅可以个人非商业用途使用本</a:t>
            </a:r>
            <a:r>
              <a:rPr lang="en-US" altLang="zh-CN" sz="1050" kern="0">
                <a:solidFill>
                  <a:srgbClr val="FFFFFF"/>
                </a:solidFill>
                <a:latin typeface="Segoe UI Light"/>
                <a:cs typeface="Segoe UI Light"/>
              </a:rPr>
              <a:t>PPT</a:t>
            </a:r>
            <a:r>
              <a:rPr lang="zh-CN" altLang="en-US" sz="1050" kern="0">
                <a:solidFill>
                  <a:srgbClr val="FFFFFF"/>
                </a:solidFill>
                <a:latin typeface="Segoe UI Light"/>
                <a:cs typeface="Segoe UI Light"/>
              </a:rPr>
              <a:t>模板，</a:t>
            </a:r>
            <a:r>
              <a:rPr lang="zh-CN" altLang="en-US" sz="1050">
                <a:solidFill>
                  <a:prstClr val="white"/>
                </a:solidFill>
              </a:rPr>
              <a:t>未经权利人书面明确授权，不可将信息内容的全部或部分用于出售，或以出租、出借、转让、分销、发布等其他任何方式供他人使用</a:t>
            </a:r>
            <a:r>
              <a:rPr lang="zh-CN" altLang="en-US" sz="1050" kern="0">
                <a:solidFill>
                  <a:srgbClr val="FFFFFF"/>
                </a:solidFill>
                <a:latin typeface="Segoe UI Light"/>
                <a:cs typeface="Segoe UI Light"/>
              </a:rPr>
              <a:t>，</a:t>
            </a:r>
            <a:r>
              <a:rPr lang="zh-CN" altLang="en-US" sz="1050">
                <a:solidFill>
                  <a:prstClr val="white"/>
                </a:solidFill>
              </a:rPr>
              <a:t>否则将承担法律责任。</a:t>
            </a:r>
            <a:endParaRPr lang="en-US" altLang="zh-CN" sz="1050" kern="0">
              <a:solidFill>
                <a:srgbClr val="FFFFFF"/>
              </a:solidFill>
              <a:latin typeface="Segoe UI Light"/>
              <a:cs typeface="Segoe UI Light"/>
            </a:endParaRPr>
          </a:p>
          <a:p>
            <a:pPr defTabSz="457166">
              <a:lnSpc>
                <a:spcPct val="130000"/>
              </a:lnSpc>
              <a:defRPr/>
            </a:pPr>
            <a:endParaRPr lang="en-US" altLang="zh-CN" sz="1050" kern="0" dirty="0">
              <a:solidFill>
                <a:srgbClr val="FFFFFF"/>
              </a:solidFill>
              <a:latin typeface="Segoe UI Light"/>
              <a:cs typeface="Segoe UI Light"/>
            </a:endParaRPr>
          </a:p>
          <a:p>
            <a:pPr defTabSz="457166">
              <a:lnSpc>
                <a:spcPct val="130000"/>
              </a:lnSpc>
              <a:defRPr/>
            </a:pPr>
            <a:endParaRPr lang="en-US" altLang="zh-CN" sz="1050" kern="0">
              <a:solidFill>
                <a:srgbClr val="FFFFFF"/>
              </a:solidFill>
              <a:latin typeface="Segoe UI Light"/>
              <a:cs typeface="Segoe UI Light"/>
            </a:endParaRPr>
          </a:p>
          <a:p>
            <a:pPr defTabSz="457166">
              <a:lnSpc>
                <a:spcPct val="130000"/>
              </a:lnSpc>
              <a:defRPr/>
            </a:pPr>
            <a:r>
              <a:rPr lang="en-US" altLang="zh-CN" sz="1050" kern="0">
                <a:solidFill>
                  <a:srgbClr val="FFFFFF"/>
                </a:solidFill>
                <a:latin typeface="Segoe UI Light"/>
                <a:cs typeface="Segoe UI Light"/>
              </a:rPr>
              <a:t>OfficePLUS</a:t>
            </a:r>
            <a:r>
              <a:rPr lang="zh-CN" altLang="en-US" sz="1050" kern="0">
                <a:solidFill>
                  <a:srgbClr val="FFFFFF"/>
                </a:solidFill>
                <a:latin typeface="Segoe UI Light"/>
                <a:cs typeface="Segoe UI Light"/>
              </a:rPr>
              <a:t>尊重知识产权并注重保护用户享有的各项权利。</a:t>
            </a:r>
            <a:endParaRPr lang="en-US" altLang="zh-CN" sz="1050" kern="0">
              <a:solidFill>
                <a:srgbClr val="FFFFFF"/>
              </a:solidFill>
              <a:latin typeface="Segoe UI Light"/>
              <a:cs typeface="Segoe UI Light"/>
            </a:endParaRPr>
          </a:p>
          <a:p>
            <a:pPr defTabSz="457166">
              <a:lnSpc>
                <a:spcPct val="130000"/>
              </a:lnSpc>
              <a:defRPr/>
            </a:pPr>
            <a:r>
              <a:rPr lang="en-US" altLang="zh-CN" sz="1050" kern="0">
                <a:solidFill>
                  <a:srgbClr val="FFFFFF"/>
                </a:solidFill>
                <a:latin typeface="Segoe UI Light"/>
                <a:cs typeface="Segoe UI Light"/>
              </a:rPr>
              <a:t>OfficePLUS</a:t>
            </a:r>
            <a:r>
              <a:rPr lang="zh-CN" altLang="en-US" sz="1050" kern="0">
                <a:solidFill>
                  <a:srgbClr val="FFFFFF"/>
                </a:solidFill>
                <a:latin typeface="Segoe UI Light"/>
                <a:cs typeface="Segoe UI Light"/>
              </a:rPr>
              <a:t>拥有对本</a:t>
            </a:r>
            <a:r>
              <a:rPr lang="en-US" altLang="zh-CN" sz="1050" kern="0">
                <a:solidFill>
                  <a:srgbClr val="FFFFFF"/>
                </a:solidFill>
                <a:latin typeface="Segoe UI Light"/>
                <a:cs typeface="Segoe UI Light"/>
              </a:rPr>
              <a:t>PPT</a:t>
            </a:r>
            <a:r>
              <a:rPr lang="zh-CN" altLang="en-US" sz="1050" kern="0">
                <a:solidFill>
                  <a:srgbClr val="FFFFFF"/>
                </a:solidFill>
                <a:latin typeface="Segoe UI Light"/>
                <a:cs typeface="Segoe UI Light"/>
              </a:rPr>
              <a:t>模板进行展示、报道、宣传及用于市场活动的权利，若在比赛或商业应用过程中发生版权纠纷，其法律责任由作者本人承担。</a:t>
            </a:r>
            <a:endParaRPr lang="zh-CN" altLang="en-US" sz="1050" kern="0" dirty="0">
              <a:solidFill>
                <a:srgbClr val="FFFFFF"/>
              </a:solidFill>
              <a:latin typeface="Segoe UI Light"/>
              <a:cs typeface="Segoe UI Light"/>
            </a:endParaRPr>
          </a:p>
        </p:txBody>
      </p:sp>
      <p:sp>
        <p:nvSpPr>
          <p:cNvPr id="13" name="矩形 12"/>
          <p:cNvSpPr/>
          <p:nvPr userDrawn="1"/>
        </p:nvSpPr>
        <p:spPr>
          <a:xfrm>
            <a:off x="330457" y="182454"/>
            <a:ext cx="630301" cy="207749"/>
          </a:xfrm>
          <a:prstGeom prst="rect">
            <a:avLst/>
          </a:prstGeom>
        </p:spPr>
        <p:txBody>
          <a:bodyPr wrap="none">
            <a:spAutoFit/>
          </a:bodyPr>
          <a:lstStyle/>
          <a:p>
            <a:pPr defTabSz="457166">
              <a:defRPr/>
            </a:pPr>
            <a:r>
              <a:rPr kumimoji="1" lang="en-US" altLang="zh-CN" sz="750" kern="0" dirty="0">
                <a:solidFill>
                  <a:prstClr val="white"/>
                </a:solidFill>
                <a:latin typeface="Segoe UI Light"/>
                <a:cs typeface="Segoe UI Light"/>
              </a:rPr>
              <a:t>OfficePLUS</a:t>
            </a:r>
            <a:endParaRPr lang="zh-CN" altLang="en-US" sz="750" kern="0" dirty="0">
              <a:solidFill>
                <a:prstClr val="white"/>
              </a:solidFill>
              <a:latin typeface="Segoe UI Light"/>
              <a:cs typeface="Segoe UI Light"/>
            </a:endParaRPr>
          </a:p>
        </p:txBody>
      </p:sp>
    </p:spTree>
    <p:extLst>
      <p:ext uri="{BB962C8B-B14F-4D97-AF65-F5344CB8AC3E}">
        <p14:creationId xmlns:p14="http://schemas.microsoft.com/office/powerpoint/2010/main" val="2371818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8644C6-89F0-466C-949F-E70AD72679A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18974741"/>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8644C6-89F0-466C-949F-E70AD72679A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560849841"/>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8644C6-89F0-466C-949F-E70AD72679A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99707575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8644C6-89F0-466C-949F-E70AD72679A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170464429"/>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8644C6-89F0-466C-949F-E70AD72679A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437750206"/>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48644C6-89F0-466C-949F-E70AD72679A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27085321"/>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48644C6-89F0-466C-949F-E70AD72679A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062163128"/>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53781C-E1F6-4315-A39D-61273F2E0596}" type="slidenum">
              <a:rPr lang="zh-CN" altLang="en-US" smtClean="0">
                <a:solidFill>
                  <a:srgbClr val="000000">
                    <a:tint val="75000"/>
                  </a:srgbClr>
                </a:solidFill>
              </a: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21126591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8644C6-89F0-466C-949F-E70AD72679A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031451332"/>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8644C6-89F0-466C-949F-E70AD72679A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060839832"/>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8644C6-89F0-466C-949F-E70AD72679A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85463310"/>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8644C6-89F0-466C-949F-E70AD72679A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130880369"/>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4" name="图片 13" descr="图片包含 建筑物, 圆屋顶, 地板&#10;&#10;描述已自动生成">
            <a:extLst>
              <a:ext uri="{FF2B5EF4-FFF2-40B4-BE49-F238E27FC236}">
                <a16:creationId xmlns:a16="http://schemas.microsoft.com/office/drawing/2014/main" id="{AABAA2F6-CE8B-4D0C-9DA1-7AFD8C0E1F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8" y="0"/>
            <a:ext cx="9141713" cy="6858000"/>
          </a:xfrm>
          <a:prstGeom prst="rect">
            <a:avLst/>
          </a:prstGeom>
        </p:spPr>
      </p:pic>
      <p:sp>
        <p:nvSpPr>
          <p:cNvPr id="18" name="平行四边形 17">
            <a:extLst>
              <a:ext uri="{FF2B5EF4-FFF2-40B4-BE49-F238E27FC236}">
                <a16:creationId xmlns:a16="http://schemas.microsoft.com/office/drawing/2014/main" id="{55B5EF86-CD68-45F5-B469-E0C751A7F1CE}"/>
              </a:ext>
            </a:extLst>
          </p:cNvPr>
          <p:cNvSpPr/>
          <p:nvPr userDrawn="1"/>
        </p:nvSpPr>
        <p:spPr>
          <a:xfrm>
            <a:off x="1" y="1"/>
            <a:ext cx="9143612" cy="685800"/>
          </a:xfrm>
          <a:prstGeom prst="parallelogram">
            <a:avLst>
              <a:gd name="adj" fmla="val 444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FF"/>
              </a:solidFill>
            </a:endParaRPr>
          </a:p>
        </p:txBody>
      </p:sp>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a:t>
            </a:fld>
            <a:endParaRPr lang="zh-CN" altLang="en-US" dirty="0">
              <a:solidFill>
                <a:srgbClr val="000000">
                  <a:tint val="75000"/>
                </a:srgbClr>
              </a:solidFill>
            </a:endParaRPr>
          </a:p>
        </p:txBody>
      </p:sp>
      <p:pic>
        <p:nvPicPr>
          <p:cNvPr id="7" name="图片 6" descr="图片包含 户外, 标牌, 黑色&#10;&#10;自动生成的说明">
            <a:extLst>
              <a:ext uri="{FF2B5EF4-FFF2-40B4-BE49-F238E27FC236}">
                <a16:creationId xmlns:a16="http://schemas.microsoft.com/office/drawing/2014/main" id="{BBD19A13-D175-4468-834D-FE213A533A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296" y="73482"/>
            <a:ext cx="404129" cy="538838"/>
          </a:xfrm>
          <a:prstGeom prst="rect">
            <a:avLst/>
          </a:prstGeom>
        </p:spPr>
      </p:pic>
      <p:sp>
        <p:nvSpPr>
          <p:cNvPr id="8" name="文本占位符 31">
            <a:extLst>
              <a:ext uri="{FF2B5EF4-FFF2-40B4-BE49-F238E27FC236}">
                <a16:creationId xmlns:a16="http://schemas.microsoft.com/office/drawing/2014/main" id="{0E3A7107-0A14-4195-8DEB-51F0B46D6BB5}"/>
              </a:ext>
            </a:extLst>
          </p:cNvPr>
          <p:cNvSpPr>
            <a:spLocks noGrp="1"/>
          </p:cNvSpPr>
          <p:nvPr>
            <p:ph type="body" sz="quarter" idx="11"/>
          </p:nvPr>
        </p:nvSpPr>
        <p:spPr>
          <a:xfrm>
            <a:off x="806514" y="43657"/>
            <a:ext cx="5311258" cy="598488"/>
          </a:xfrm>
          <a:prstGeom prst="rect">
            <a:avLst/>
          </a:prstGeom>
        </p:spPr>
        <p:txBody>
          <a:bodyPr anchor="ctr"/>
          <a:lstStyle>
            <a:lvl1pPr marL="0" indent="0" algn="l">
              <a:lnSpc>
                <a:spcPct val="100000"/>
              </a:lnSpc>
              <a:buNone/>
              <a:defRPr sz="2400" b="1">
                <a:solidFill>
                  <a:schemeClr val="bg1"/>
                </a:solidFill>
              </a:defRPr>
            </a:lvl1pPr>
          </a:lstStyle>
          <a:p>
            <a:pPr lvl="0"/>
            <a:endParaRPr lang="zh-CN" altLang="en-US" dirty="0"/>
          </a:p>
        </p:txBody>
      </p:sp>
      <p:sp>
        <p:nvSpPr>
          <p:cNvPr id="17" name="文本占位符 16">
            <a:extLst>
              <a:ext uri="{FF2B5EF4-FFF2-40B4-BE49-F238E27FC236}">
                <a16:creationId xmlns:a16="http://schemas.microsoft.com/office/drawing/2014/main" id="{2FF6FEE6-2A34-4756-8F6B-3232EC375278}"/>
              </a:ext>
            </a:extLst>
          </p:cNvPr>
          <p:cNvSpPr>
            <a:spLocks noGrp="1"/>
          </p:cNvSpPr>
          <p:nvPr>
            <p:ph type="body" sz="quarter" idx="14"/>
          </p:nvPr>
        </p:nvSpPr>
        <p:spPr>
          <a:xfrm>
            <a:off x="239292" y="766719"/>
            <a:ext cx="8676108" cy="4765791"/>
          </a:xfrm>
          <a:prstGeom prst="rect">
            <a:avLst/>
          </a:prstGeom>
        </p:spPr>
        <p:txBody>
          <a:bodyPr/>
          <a:lstStyle>
            <a:lvl1pPr marL="171442" indent="-171442">
              <a:lnSpc>
                <a:spcPct val="130000"/>
              </a:lnSpc>
              <a:buFontTx/>
              <a:buBlip>
                <a:blip r:embed="rId4"/>
              </a:buBlip>
              <a:defRPr sz="1500">
                <a:solidFill>
                  <a:schemeClr val="accent2"/>
                </a:solidFill>
              </a:defRPr>
            </a:lvl1pPr>
            <a:lvl2pPr>
              <a:lnSpc>
                <a:spcPct val="130000"/>
              </a:lnSpc>
              <a:defRPr sz="1500">
                <a:solidFill>
                  <a:schemeClr val="accent2"/>
                </a:solidFill>
              </a:defRPr>
            </a:lvl2pPr>
            <a:lvl3pPr>
              <a:lnSpc>
                <a:spcPct val="130000"/>
              </a:lnSpc>
              <a:defRPr sz="1350">
                <a:solidFill>
                  <a:schemeClr val="accent2"/>
                </a:solidFill>
              </a:defRPr>
            </a:lvl3pPr>
            <a:lvl4pPr>
              <a:lnSpc>
                <a:spcPct val="130000"/>
              </a:lnSpc>
              <a:defRPr sz="1200">
                <a:solidFill>
                  <a:schemeClr val="accent2"/>
                </a:solidFill>
              </a:defRPr>
            </a:lvl4pPr>
            <a:lvl5pPr>
              <a:lnSpc>
                <a:spcPct val="130000"/>
              </a:lnSpc>
              <a:defRPr sz="1200">
                <a:solidFill>
                  <a:schemeClr val="accent2"/>
                </a:solidFill>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1" name="平行四边形 20">
            <a:extLst>
              <a:ext uri="{FF2B5EF4-FFF2-40B4-BE49-F238E27FC236}">
                <a16:creationId xmlns:a16="http://schemas.microsoft.com/office/drawing/2014/main" id="{93235BFC-8F08-4C25-988C-FCB706C52ACD}"/>
              </a:ext>
            </a:extLst>
          </p:cNvPr>
          <p:cNvSpPr/>
          <p:nvPr userDrawn="1"/>
        </p:nvSpPr>
        <p:spPr>
          <a:xfrm>
            <a:off x="8571627" y="119858"/>
            <a:ext cx="355174" cy="242093"/>
          </a:xfrm>
          <a:prstGeom prst="parallelogram">
            <a:avLst>
              <a:gd name="adj" fmla="val 4444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FF"/>
              </a:solidFill>
            </a:endParaRPr>
          </a:p>
        </p:txBody>
      </p:sp>
      <p:sp>
        <p:nvSpPr>
          <p:cNvPr id="22" name="平行四边形 21">
            <a:extLst>
              <a:ext uri="{FF2B5EF4-FFF2-40B4-BE49-F238E27FC236}">
                <a16:creationId xmlns:a16="http://schemas.microsoft.com/office/drawing/2014/main" id="{A14A4014-5A08-40D8-A5CC-B2FF9962A739}"/>
              </a:ext>
            </a:extLst>
          </p:cNvPr>
          <p:cNvSpPr/>
          <p:nvPr userDrawn="1"/>
        </p:nvSpPr>
        <p:spPr>
          <a:xfrm>
            <a:off x="8262588" y="322602"/>
            <a:ext cx="355174" cy="242093"/>
          </a:xfrm>
          <a:prstGeom prst="parallelogram">
            <a:avLst>
              <a:gd name="adj" fmla="val 4444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FF"/>
              </a:solidFill>
            </a:endParaRPr>
          </a:p>
        </p:txBody>
      </p:sp>
      <p:pic>
        <p:nvPicPr>
          <p:cNvPr id="12" name="图片 11">
            <a:extLst>
              <a:ext uri="{FF2B5EF4-FFF2-40B4-BE49-F238E27FC236}">
                <a16:creationId xmlns:a16="http://schemas.microsoft.com/office/drawing/2014/main" id="{72C3C1CA-869D-4F70-8C72-BC72214F5E64}"/>
              </a:ext>
            </a:extLst>
          </p:cNvPr>
          <p:cNvPicPr>
            <a:picLocks noChangeAspect="1"/>
          </p:cNvPicPr>
          <p:nvPr userDrawn="1"/>
        </p:nvPicPr>
        <p:blipFill rotWithShape="1">
          <a:blip r:embed="rId5" cstate="print"/>
          <a:srcRect r="1346"/>
          <a:stretch/>
        </p:blipFill>
        <p:spPr>
          <a:xfrm>
            <a:off x="392" y="6041806"/>
            <a:ext cx="9125177" cy="411617"/>
          </a:xfrm>
          <a:prstGeom prst="rect">
            <a:avLst/>
          </a:prstGeom>
        </p:spPr>
      </p:pic>
    </p:spTree>
    <p:extLst>
      <p:ext uri="{BB962C8B-B14F-4D97-AF65-F5344CB8AC3E}">
        <p14:creationId xmlns:p14="http://schemas.microsoft.com/office/powerpoint/2010/main" val="5718869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封底-3">
    <p:bg>
      <p:bgPr>
        <a:solidFill>
          <a:schemeClr val="accent1"/>
        </a:solidFill>
        <a:effectLst/>
      </p:bgPr>
    </p:bg>
    <p:spTree>
      <p:nvGrpSpPr>
        <p:cNvPr id="1" name=""/>
        <p:cNvGrpSpPr/>
        <p:nvPr/>
      </p:nvGrpSpPr>
      <p:grpSpPr>
        <a:xfrm>
          <a:off x="0" y="0"/>
          <a:ext cx="0" cy="0"/>
          <a:chOff x="0" y="0"/>
          <a:chExt cx="0" cy="0"/>
        </a:xfrm>
      </p:grpSpPr>
      <p:sp>
        <p:nvSpPr>
          <p:cNvPr id="2" name="流程图: 离页连接符 1">
            <a:extLst>
              <a:ext uri="{FF2B5EF4-FFF2-40B4-BE49-F238E27FC236}">
                <a16:creationId xmlns:a16="http://schemas.microsoft.com/office/drawing/2014/main" id="{3D05038B-8A32-4BD0-A068-AFE03E6FF8D3}"/>
              </a:ext>
            </a:extLst>
          </p:cNvPr>
          <p:cNvSpPr/>
          <p:nvPr userDrawn="1"/>
        </p:nvSpPr>
        <p:spPr>
          <a:xfrm>
            <a:off x="2564541" y="9"/>
            <a:ext cx="4014922" cy="5219695"/>
          </a:xfrm>
          <a:prstGeom prst="flowChartOffpage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20" name="文本占位符 31">
            <a:extLst>
              <a:ext uri="{FF2B5EF4-FFF2-40B4-BE49-F238E27FC236}">
                <a16:creationId xmlns:a16="http://schemas.microsoft.com/office/drawing/2014/main" id="{4EB0A957-E3E4-47EE-9713-82509E17FD51}"/>
              </a:ext>
            </a:extLst>
          </p:cNvPr>
          <p:cNvSpPr>
            <a:spLocks noGrp="1"/>
          </p:cNvSpPr>
          <p:nvPr>
            <p:ph type="body" sz="quarter" idx="11"/>
          </p:nvPr>
        </p:nvSpPr>
        <p:spPr>
          <a:xfrm>
            <a:off x="2214430" y="2609847"/>
            <a:ext cx="4715144" cy="598488"/>
          </a:xfrm>
          <a:prstGeom prst="rect">
            <a:avLst/>
          </a:prstGeom>
        </p:spPr>
        <p:txBody>
          <a:bodyPr anchor="ctr"/>
          <a:lstStyle>
            <a:lvl1pPr marL="0" indent="0" algn="ctr">
              <a:lnSpc>
                <a:spcPct val="100000"/>
              </a:lnSpc>
              <a:buNone/>
              <a:defRPr sz="4050" b="1" spc="450">
                <a:solidFill>
                  <a:schemeClr val="accent1"/>
                </a:solidFill>
              </a:defRPr>
            </a:lvl1pPr>
          </a:lstStyle>
          <a:p>
            <a:pPr lvl="0"/>
            <a:endParaRPr lang="zh-CN" altLang="en-US" dirty="0"/>
          </a:p>
        </p:txBody>
      </p:sp>
      <p:pic>
        <p:nvPicPr>
          <p:cNvPr id="7" name="图片 6">
            <a:extLst>
              <a:ext uri="{FF2B5EF4-FFF2-40B4-BE49-F238E27FC236}">
                <a16:creationId xmlns:a16="http://schemas.microsoft.com/office/drawing/2014/main" id="{709B0529-EE67-44AA-BAF8-7E78156B3DE4}"/>
              </a:ext>
            </a:extLst>
          </p:cNvPr>
          <p:cNvPicPr>
            <a:picLocks noChangeAspect="1"/>
          </p:cNvPicPr>
          <p:nvPr userDrawn="1"/>
        </p:nvPicPr>
        <p:blipFill rotWithShape="1">
          <a:blip r:embed="rId2">
            <a:alphaModFix amt="20000"/>
            <a:duotone>
              <a:schemeClr val="accent4">
                <a:shade val="45000"/>
                <a:satMod val="135000"/>
              </a:schemeClr>
              <a:prstClr val="white"/>
            </a:duotone>
          </a:blip>
          <a:srcRect t="9831" b="36385"/>
          <a:stretch/>
        </p:blipFill>
        <p:spPr>
          <a:xfrm>
            <a:off x="2514422" y="6146610"/>
            <a:ext cx="4115157" cy="406590"/>
          </a:xfrm>
          <a:prstGeom prst="rect">
            <a:avLst/>
          </a:prstGeom>
        </p:spPr>
      </p:pic>
      <p:sp>
        <p:nvSpPr>
          <p:cNvPr id="18" name="任意多边形: 形状 17">
            <a:extLst>
              <a:ext uri="{FF2B5EF4-FFF2-40B4-BE49-F238E27FC236}">
                <a16:creationId xmlns:a16="http://schemas.microsoft.com/office/drawing/2014/main" id="{5B543617-7E5E-4360-A155-0CA2B7AF9E10}"/>
              </a:ext>
            </a:extLst>
          </p:cNvPr>
          <p:cNvSpPr/>
          <p:nvPr userDrawn="1"/>
        </p:nvSpPr>
        <p:spPr>
          <a:xfrm>
            <a:off x="2564541" y="4393629"/>
            <a:ext cx="4014922" cy="1461642"/>
          </a:xfrm>
          <a:custGeom>
            <a:avLst/>
            <a:gdLst>
              <a:gd name="connsiteX0" fmla="*/ 0 w 5353229"/>
              <a:gd name="connsiteY0" fmla="*/ 0 h 1461642"/>
              <a:gd name="connsiteX1" fmla="*/ 2676615 w 5353229"/>
              <a:gd name="connsiteY1" fmla="*/ 1043939 h 1461642"/>
              <a:gd name="connsiteX2" fmla="*/ 5353229 w 5353229"/>
              <a:gd name="connsiteY2" fmla="*/ 0 h 1461642"/>
              <a:gd name="connsiteX3" fmla="*/ 5353229 w 5353229"/>
              <a:gd name="connsiteY3" fmla="*/ 417703 h 1461642"/>
              <a:gd name="connsiteX4" fmla="*/ 2676615 w 5353229"/>
              <a:gd name="connsiteY4" fmla="*/ 1461642 h 1461642"/>
              <a:gd name="connsiteX5" fmla="*/ 0 w 5353229"/>
              <a:gd name="connsiteY5" fmla="*/ 417703 h 146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3229" h="1461642">
                <a:moveTo>
                  <a:pt x="0" y="0"/>
                </a:moveTo>
                <a:lnTo>
                  <a:pt x="2676615" y="1043939"/>
                </a:lnTo>
                <a:lnTo>
                  <a:pt x="5353229" y="0"/>
                </a:lnTo>
                <a:lnTo>
                  <a:pt x="5353229" y="417703"/>
                </a:lnTo>
                <a:lnTo>
                  <a:pt x="2676615" y="1461642"/>
                </a:lnTo>
                <a:lnTo>
                  <a:pt x="0" y="41770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solidFill>
                <a:srgbClr val="FFFFFF"/>
              </a:solidFill>
            </a:endParaRPr>
          </a:p>
        </p:txBody>
      </p:sp>
      <p:pic>
        <p:nvPicPr>
          <p:cNvPr id="9" name="图片 8" descr="图片包含 建筑物&#10;&#10;自动生成的说明">
            <a:extLst>
              <a:ext uri="{FF2B5EF4-FFF2-40B4-BE49-F238E27FC236}">
                <a16:creationId xmlns:a16="http://schemas.microsoft.com/office/drawing/2014/main" id="{D3C2EE1F-0BF9-49E9-859D-A8611895DEEE}"/>
              </a:ext>
            </a:extLst>
          </p:cNvPr>
          <p:cNvPicPr>
            <a:picLocks noChangeAspect="1"/>
          </p:cNvPicPr>
          <p:nvPr userDrawn="1"/>
        </p:nvPicPr>
        <p:blipFill>
          <a:blip r:embed="rId3">
            <a:duotone>
              <a:prstClr val="black"/>
              <a:schemeClr val="accent1">
                <a:tint val="45000"/>
                <a:satMod val="400000"/>
              </a:schemeClr>
            </a:duotone>
            <a:alphaModFix amt="20000"/>
            <a:extLst>
              <a:ext uri="{28A0092B-C50C-407E-A947-70E740481C1C}">
                <a14:useLocalDpi xmlns:a14="http://schemas.microsoft.com/office/drawing/2010/main" val="0"/>
              </a:ext>
            </a:extLst>
          </a:blip>
          <a:stretch>
            <a:fillRect/>
          </a:stretch>
        </p:blipFill>
        <p:spPr>
          <a:xfrm>
            <a:off x="-37812" y="2900158"/>
            <a:ext cx="9219626" cy="3957851"/>
          </a:xfrm>
          <a:prstGeom prst="rect">
            <a:avLst/>
          </a:prstGeom>
        </p:spPr>
      </p:pic>
    </p:spTree>
    <p:extLst>
      <p:ext uri="{BB962C8B-B14F-4D97-AF65-F5344CB8AC3E}">
        <p14:creationId xmlns:p14="http://schemas.microsoft.com/office/powerpoint/2010/main" val="1957968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8644C6-89F0-466C-949F-E70AD72679A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510107689"/>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pic>
        <p:nvPicPr>
          <p:cNvPr id="8" name="图片 7" descr="图片包含 建筑物&#10;&#10;自动生成的说明">
            <a:extLst>
              <a:ext uri="{FF2B5EF4-FFF2-40B4-BE49-F238E27FC236}">
                <a16:creationId xmlns:a16="http://schemas.microsoft.com/office/drawing/2014/main" id="{DC463E02-403D-4EDF-904F-C4102C9C3D8E}"/>
              </a:ext>
            </a:extLst>
          </p:cNvPr>
          <p:cNvPicPr>
            <a:picLocks noChangeAspect="1"/>
          </p:cNvPicPr>
          <p:nvPr userDrawn="1"/>
        </p:nvPicPr>
        <p:blipFill>
          <a:blip r:embed="rId2">
            <a:duotone>
              <a:prstClr val="black"/>
              <a:schemeClr val="accent1">
                <a:tint val="45000"/>
                <a:satMod val="400000"/>
              </a:schemeClr>
            </a:duotone>
            <a:alphaModFix amt="5000"/>
            <a:extLst>
              <a:ext uri="{28A0092B-C50C-407E-A947-70E740481C1C}">
                <a14:useLocalDpi xmlns:a14="http://schemas.microsoft.com/office/drawing/2010/main" val="0"/>
              </a:ext>
            </a:extLst>
          </a:blip>
          <a:stretch>
            <a:fillRect/>
          </a:stretch>
        </p:blipFill>
        <p:spPr>
          <a:xfrm>
            <a:off x="-37812" y="2900158"/>
            <a:ext cx="9219626" cy="3957851"/>
          </a:xfrm>
          <a:prstGeom prst="rect">
            <a:avLst/>
          </a:prstGeom>
        </p:spPr>
      </p:pic>
      <p:pic>
        <p:nvPicPr>
          <p:cNvPr id="10" name="图片 9">
            <a:extLst>
              <a:ext uri="{FF2B5EF4-FFF2-40B4-BE49-F238E27FC236}">
                <a16:creationId xmlns:a16="http://schemas.microsoft.com/office/drawing/2014/main" id="{E72915E0-7E7B-4E91-A2E6-50DB32FFA4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7189" y="51177"/>
            <a:ext cx="1626881" cy="713098"/>
          </a:xfrm>
          <a:prstGeom prst="rect">
            <a:avLst/>
          </a:prstGeom>
        </p:spPr>
      </p:pic>
      <p:sp>
        <p:nvSpPr>
          <p:cNvPr id="22" name="标题 1">
            <a:extLst>
              <a:ext uri="{FF2B5EF4-FFF2-40B4-BE49-F238E27FC236}">
                <a16:creationId xmlns:a16="http://schemas.microsoft.com/office/drawing/2014/main" id="{9AF74CDA-19DD-45C1-88FF-2379736830CB}"/>
              </a:ext>
            </a:extLst>
          </p:cNvPr>
          <p:cNvSpPr>
            <a:spLocks noGrp="1"/>
          </p:cNvSpPr>
          <p:nvPr>
            <p:ph type="title" hasCustomPrompt="1"/>
          </p:nvPr>
        </p:nvSpPr>
        <p:spPr>
          <a:xfrm>
            <a:off x="802175" y="2016183"/>
            <a:ext cx="7539659" cy="1060855"/>
          </a:xfrm>
          <a:prstGeom prst="rect">
            <a:avLst/>
          </a:prstGeom>
        </p:spPr>
        <p:txBody>
          <a:bodyPr anchor="ctr">
            <a:noAutofit/>
          </a:bodyPr>
          <a:lstStyle>
            <a:lvl1pPr algn="ctr">
              <a:defRPr sz="4050" b="1">
                <a:solidFill>
                  <a:schemeClr val="accent1"/>
                </a:solidFill>
              </a:defRPr>
            </a:lvl1pPr>
          </a:lstStyle>
          <a:p>
            <a:r>
              <a:rPr lang="zh-CN" altLang="en-US" dirty="0"/>
              <a:t>单击此处编辑标题样式</a:t>
            </a:r>
          </a:p>
        </p:txBody>
      </p:sp>
      <p:sp>
        <p:nvSpPr>
          <p:cNvPr id="26" name="内容占位符 25">
            <a:extLst>
              <a:ext uri="{FF2B5EF4-FFF2-40B4-BE49-F238E27FC236}">
                <a16:creationId xmlns:a16="http://schemas.microsoft.com/office/drawing/2014/main" id="{981273AB-3D30-4A7E-951D-B80D3185213B}"/>
              </a:ext>
            </a:extLst>
          </p:cNvPr>
          <p:cNvSpPr>
            <a:spLocks noGrp="1"/>
          </p:cNvSpPr>
          <p:nvPr>
            <p:ph sz="quarter" idx="10" hasCustomPrompt="1"/>
          </p:nvPr>
        </p:nvSpPr>
        <p:spPr>
          <a:xfrm>
            <a:off x="3483263" y="5196933"/>
            <a:ext cx="2177483" cy="454025"/>
          </a:xfrm>
          <a:prstGeom prst="rect">
            <a:avLst/>
          </a:prstGeom>
        </p:spPr>
        <p:txBody>
          <a:bodyPr anchor="ctr"/>
          <a:lstStyle>
            <a:lvl1pPr marL="0" indent="0" algn="ctr">
              <a:lnSpc>
                <a:spcPct val="100000"/>
              </a:lnSpc>
              <a:buNone/>
              <a:defRPr sz="1800">
                <a:solidFill>
                  <a:schemeClr val="accent2"/>
                </a:solidFill>
              </a:defRPr>
            </a:lvl1pPr>
          </a:lstStyle>
          <a:p>
            <a:pPr lvl="0"/>
            <a:fld id="{DE506FFD-8B27-444A-964F-E64D0BB3DAF0}" type="datetime2">
              <a:rPr lang="zh-CN" altLang="en-US" smtClean="0"/>
              <a:t>2019年1月28日</a:t>
            </a:fld>
            <a:endParaRPr lang="zh-CN" altLang="en-US" dirty="0"/>
          </a:p>
        </p:txBody>
      </p:sp>
      <p:sp>
        <p:nvSpPr>
          <p:cNvPr id="32" name="文本占位符 31">
            <a:extLst>
              <a:ext uri="{FF2B5EF4-FFF2-40B4-BE49-F238E27FC236}">
                <a16:creationId xmlns:a16="http://schemas.microsoft.com/office/drawing/2014/main" id="{F905EEBF-8ACE-4D30-A4F5-C5796F8343A2}"/>
              </a:ext>
            </a:extLst>
          </p:cNvPr>
          <p:cNvSpPr>
            <a:spLocks noGrp="1"/>
          </p:cNvSpPr>
          <p:nvPr>
            <p:ph type="body" sz="quarter" idx="11"/>
          </p:nvPr>
        </p:nvSpPr>
        <p:spPr>
          <a:xfrm>
            <a:off x="3026184" y="4407403"/>
            <a:ext cx="3091636" cy="598488"/>
          </a:xfrm>
          <a:prstGeom prst="rect">
            <a:avLst/>
          </a:prstGeom>
        </p:spPr>
        <p:txBody>
          <a:bodyPr anchor="ctr"/>
          <a:lstStyle>
            <a:lvl1pPr marL="0" indent="0" algn="ctr">
              <a:lnSpc>
                <a:spcPct val="100000"/>
              </a:lnSpc>
              <a:buNone/>
              <a:defRPr sz="2400" b="1">
                <a:solidFill>
                  <a:schemeClr val="accent2"/>
                </a:solidFill>
              </a:defRPr>
            </a:lvl1pPr>
          </a:lstStyle>
          <a:p>
            <a:pPr lvl="0"/>
            <a:endParaRPr lang="zh-CN" altLang="en-US" dirty="0"/>
          </a:p>
        </p:txBody>
      </p:sp>
      <p:pic>
        <p:nvPicPr>
          <p:cNvPr id="35" name="图片 34">
            <a:extLst>
              <a:ext uri="{FF2B5EF4-FFF2-40B4-BE49-F238E27FC236}">
                <a16:creationId xmlns:a16="http://schemas.microsoft.com/office/drawing/2014/main" id="{CE9FF532-F6D9-45BD-B501-EEC1CB82C010}"/>
              </a:ext>
            </a:extLst>
          </p:cNvPr>
          <p:cNvPicPr>
            <a:picLocks noChangeAspect="1"/>
          </p:cNvPicPr>
          <p:nvPr userDrawn="1"/>
        </p:nvPicPr>
        <p:blipFill rotWithShape="1">
          <a:blip r:embed="rId4" cstate="print"/>
          <a:srcRect l="74359" r="1346"/>
          <a:stretch/>
        </p:blipFill>
        <p:spPr>
          <a:xfrm>
            <a:off x="6652629" y="274187"/>
            <a:ext cx="2251710" cy="411617"/>
          </a:xfrm>
          <a:prstGeom prst="rect">
            <a:avLst/>
          </a:prstGeom>
        </p:spPr>
      </p:pic>
      <p:grpSp>
        <p:nvGrpSpPr>
          <p:cNvPr id="2" name="组合 1">
            <a:extLst>
              <a:ext uri="{FF2B5EF4-FFF2-40B4-BE49-F238E27FC236}">
                <a16:creationId xmlns:a16="http://schemas.microsoft.com/office/drawing/2014/main" id="{AF7A6D04-2810-44D7-A07D-0AA2596107F1}"/>
              </a:ext>
            </a:extLst>
          </p:cNvPr>
          <p:cNvGrpSpPr/>
          <p:nvPr userDrawn="1"/>
        </p:nvGrpSpPr>
        <p:grpSpPr>
          <a:xfrm>
            <a:off x="2514422" y="6244170"/>
            <a:ext cx="4115157" cy="406590"/>
            <a:chOff x="3352562" y="6073254"/>
            <a:chExt cx="5486876" cy="406590"/>
          </a:xfrm>
        </p:grpSpPr>
        <p:pic>
          <p:nvPicPr>
            <p:cNvPr id="18" name="图片 17">
              <a:extLst>
                <a:ext uri="{FF2B5EF4-FFF2-40B4-BE49-F238E27FC236}">
                  <a16:creationId xmlns:a16="http://schemas.microsoft.com/office/drawing/2014/main" id="{AA839E5E-CB67-421E-974F-278CCBCFB8C5}"/>
                </a:ext>
              </a:extLst>
            </p:cNvPr>
            <p:cNvPicPr>
              <a:picLocks noChangeAspect="1"/>
            </p:cNvPicPr>
            <p:nvPr userDrawn="1"/>
          </p:nvPicPr>
          <p:blipFill rotWithShape="1">
            <a:blip r:embed="rId5">
              <a:alphaModFix amt="35000"/>
            </a:blip>
            <a:srcRect t="9831" b="36385"/>
            <a:stretch/>
          </p:blipFill>
          <p:spPr>
            <a:xfrm>
              <a:off x="3352562" y="6073254"/>
              <a:ext cx="5486876" cy="406590"/>
            </a:xfrm>
            <a:prstGeom prst="rect">
              <a:avLst/>
            </a:prstGeom>
          </p:spPr>
        </p:pic>
        <p:sp>
          <p:nvSpPr>
            <p:cNvPr id="37" name="椭圆 36">
              <a:extLst>
                <a:ext uri="{FF2B5EF4-FFF2-40B4-BE49-F238E27FC236}">
                  <a16:creationId xmlns:a16="http://schemas.microsoft.com/office/drawing/2014/main" id="{53D809C0-A4EF-44AF-AECA-4A85E4BA2C9D}"/>
                </a:ext>
              </a:extLst>
            </p:cNvPr>
            <p:cNvSpPr/>
            <p:nvPr userDrawn="1"/>
          </p:nvSpPr>
          <p:spPr>
            <a:xfrm>
              <a:off x="6051000" y="6259222"/>
              <a:ext cx="90000" cy="90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grpSp>
      <p:cxnSp>
        <p:nvCxnSpPr>
          <p:cNvPr id="12" name="直接连接符 11">
            <a:extLst>
              <a:ext uri="{FF2B5EF4-FFF2-40B4-BE49-F238E27FC236}">
                <a16:creationId xmlns:a16="http://schemas.microsoft.com/office/drawing/2014/main" id="{F6E58E8B-64DD-4CB6-9A0A-016E581D3E4C}"/>
              </a:ext>
            </a:extLst>
          </p:cNvPr>
          <p:cNvCxnSpPr/>
          <p:nvPr userDrawn="1"/>
        </p:nvCxnSpPr>
        <p:spPr>
          <a:xfrm>
            <a:off x="1534500" y="1712549"/>
            <a:ext cx="6075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443D3B54-A2E0-47EA-82F0-8A5C219B17CC}"/>
              </a:ext>
            </a:extLst>
          </p:cNvPr>
          <p:cNvCxnSpPr/>
          <p:nvPr userDrawn="1"/>
        </p:nvCxnSpPr>
        <p:spPr>
          <a:xfrm>
            <a:off x="1534500" y="3428810"/>
            <a:ext cx="6075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274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封面2">
    <p:spTree>
      <p:nvGrpSpPr>
        <p:cNvPr id="1" name=""/>
        <p:cNvGrpSpPr/>
        <p:nvPr/>
      </p:nvGrpSpPr>
      <p:grpSpPr>
        <a:xfrm>
          <a:off x="0" y="0"/>
          <a:ext cx="0" cy="0"/>
          <a:chOff x="0" y="0"/>
          <a:chExt cx="0" cy="0"/>
        </a:xfrm>
      </p:grpSpPr>
      <p:sp>
        <p:nvSpPr>
          <p:cNvPr id="4" name="图片占位符 3">
            <a:extLst>
              <a:ext uri="{FF2B5EF4-FFF2-40B4-BE49-F238E27FC236}">
                <a16:creationId xmlns:a16="http://schemas.microsoft.com/office/drawing/2014/main" id="{ECA0A7A8-52A5-4508-9B7C-8E9F070AF3A8}"/>
              </a:ext>
            </a:extLst>
          </p:cNvPr>
          <p:cNvSpPr>
            <a:spLocks noGrp="1"/>
          </p:cNvSpPr>
          <p:nvPr>
            <p:ph type="pic" sz="quarter" idx="12"/>
          </p:nvPr>
        </p:nvSpPr>
        <p:spPr>
          <a:xfrm>
            <a:off x="0" y="749300"/>
            <a:ext cx="9152546" cy="3191932"/>
          </a:xfrm>
          <a:prstGeom prst="rect">
            <a:avLst/>
          </a:prstGeom>
        </p:spPr>
        <p:txBody>
          <a:bodyPr/>
          <a:lstStyle/>
          <a:p>
            <a:endParaRPr lang="zh-CN" altLang="en-US"/>
          </a:p>
        </p:txBody>
      </p:sp>
      <p:pic>
        <p:nvPicPr>
          <p:cNvPr id="8" name="图片 7" descr="图片包含 建筑物&#10;&#10;自动生成的说明">
            <a:extLst>
              <a:ext uri="{FF2B5EF4-FFF2-40B4-BE49-F238E27FC236}">
                <a16:creationId xmlns:a16="http://schemas.microsoft.com/office/drawing/2014/main" id="{DC463E02-403D-4EDF-904F-C4102C9C3D8E}"/>
              </a:ext>
            </a:extLst>
          </p:cNvPr>
          <p:cNvPicPr>
            <a:picLocks noChangeAspect="1"/>
          </p:cNvPicPr>
          <p:nvPr userDrawn="1"/>
        </p:nvPicPr>
        <p:blipFill>
          <a:blip r:embed="rId2">
            <a:duotone>
              <a:prstClr val="black"/>
              <a:schemeClr val="accent1">
                <a:tint val="45000"/>
                <a:satMod val="400000"/>
              </a:schemeClr>
            </a:duotone>
            <a:alphaModFix amt="5000"/>
            <a:extLst>
              <a:ext uri="{28A0092B-C50C-407E-A947-70E740481C1C}">
                <a14:useLocalDpi xmlns:a14="http://schemas.microsoft.com/office/drawing/2010/main" val="0"/>
              </a:ext>
            </a:extLst>
          </a:blip>
          <a:stretch>
            <a:fillRect/>
          </a:stretch>
        </p:blipFill>
        <p:spPr>
          <a:xfrm>
            <a:off x="-37812" y="2900158"/>
            <a:ext cx="9219626" cy="3957851"/>
          </a:xfrm>
          <a:prstGeom prst="rect">
            <a:avLst/>
          </a:prstGeom>
        </p:spPr>
      </p:pic>
      <p:pic>
        <p:nvPicPr>
          <p:cNvPr id="10" name="图片 9">
            <a:extLst>
              <a:ext uri="{FF2B5EF4-FFF2-40B4-BE49-F238E27FC236}">
                <a16:creationId xmlns:a16="http://schemas.microsoft.com/office/drawing/2014/main" id="{E72915E0-7E7B-4E91-A2E6-50DB32FFA4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7189" y="51177"/>
            <a:ext cx="1626881" cy="713098"/>
          </a:xfrm>
          <a:prstGeom prst="rect">
            <a:avLst/>
          </a:prstGeom>
        </p:spPr>
      </p:pic>
      <p:sp>
        <p:nvSpPr>
          <p:cNvPr id="22" name="标题 1">
            <a:extLst>
              <a:ext uri="{FF2B5EF4-FFF2-40B4-BE49-F238E27FC236}">
                <a16:creationId xmlns:a16="http://schemas.microsoft.com/office/drawing/2014/main" id="{9AF74CDA-19DD-45C1-88FF-2379736830CB}"/>
              </a:ext>
            </a:extLst>
          </p:cNvPr>
          <p:cNvSpPr>
            <a:spLocks noGrp="1"/>
          </p:cNvSpPr>
          <p:nvPr>
            <p:ph type="title" hasCustomPrompt="1"/>
          </p:nvPr>
        </p:nvSpPr>
        <p:spPr>
          <a:xfrm>
            <a:off x="802175" y="3383857"/>
            <a:ext cx="7539659" cy="1060855"/>
          </a:xfrm>
          <a:prstGeom prst="rect">
            <a:avLst/>
          </a:prstGeom>
          <a:solidFill>
            <a:schemeClr val="bg1"/>
          </a:solidFill>
          <a:effectLst>
            <a:outerShdw blurRad="50800" dist="38100" dir="2700000" algn="tl" rotWithShape="0">
              <a:prstClr val="black">
                <a:alpha val="40000"/>
              </a:prstClr>
            </a:outerShdw>
          </a:effectLst>
        </p:spPr>
        <p:txBody>
          <a:bodyPr anchor="ctr">
            <a:noAutofit/>
          </a:bodyPr>
          <a:lstStyle>
            <a:lvl1pPr algn="ctr">
              <a:defRPr sz="4050" b="1">
                <a:solidFill>
                  <a:schemeClr val="accent1"/>
                </a:solidFill>
              </a:defRPr>
            </a:lvl1pPr>
          </a:lstStyle>
          <a:p>
            <a:r>
              <a:rPr lang="zh-CN" altLang="en-US" dirty="0"/>
              <a:t>单击此处编辑标题样式</a:t>
            </a:r>
          </a:p>
        </p:txBody>
      </p:sp>
      <p:sp>
        <p:nvSpPr>
          <p:cNvPr id="26" name="内容占位符 25">
            <a:extLst>
              <a:ext uri="{FF2B5EF4-FFF2-40B4-BE49-F238E27FC236}">
                <a16:creationId xmlns:a16="http://schemas.microsoft.com/office/drawing/2014/main" id="{981273AB-3D30-4A7E-951D-B80D3185213B}"/>
              </a:ext>
            </a:extLst>
          </p:cNvPr>
          <p:cNvSpPr>
            <a:spLocks noGrp="1"/>
          </p:cNvSpPr>
          <p:nvPr>
            <p:ph sz="quarter" idx="10" hasCustomPrompt="1"/>
          </p:nvPr>
        </p:nvSpPr>
        <p:spPr>
          <a:xfrm>
            <a:off x="3483263" y="5798699"/>
            <a:ext cx="2177483" cy="454025"/>
          </a:xfrm>
          <a:prstGeom prst="rect">
            <a:avLst/>
          </a:prstGeom>
        </p:spPr>
        <p:txBody>
          <a:bodyPr anchor="ctr"/>
          <a:lstStyle>
            <a:lvl1pPr marL="0" indent="0" algn="ctr">
              <a:lnSpc>
                <a:spcPct val="100000"/>
              </a:lnSpc>
              <a:buNone/>
              <a:defRPr sz="1800">
                <a:solidFill>
                  <a:schemeClr val="accent2"/>
                </a:solidFill>
              </a:defRPr>
            </a:lvl1pPr>
          </a:lstStyle>
          <a:p>
            <a:pPr lvl="0"/>
            <a:fld id="{C6124F18-99FF-4E25-B026-C95B196756F6}" type="datetime2">
              <a:rPr lang="zh-CN" altLang="en-US" smtClean="0"/>
              <a:t>2019年1月28日</a:t>
            </a:fld>
            <a:endParaRPr lang="zh-CN" altLang="en-US" dirty="0"/>
          </a:p>
        </p:txBody>
      </p:sp>
      <p:sp>
        <p:nvSpPr>
          <p:cNvPr id="32" name="文本占位符 31">
            <a:extLst>
              <a:ext uri="{FF2B5EF4-FFF2-40B4-BE49-F238E27FC236}">
                <a16:creationId xmlns:a16="http://schemas.microsoft.com/office/drawing/2014/main" id="{F905EEBF-8ACE-4D30-A4F5-C5796F8343A2}"/>
              </a:ext>
            </a:extLst>
          </p:cNvPr>
          <p:cNvSpPr>
            <a:spLocks noGrp="1"/>
          </p:cNvSpPr>
          <p:nvPr>
            <p:ph type="body" sz="quarter" idx="11"/>
          </p:nvPr>
        </p:nvSpPr>
        <p:spPr>
          <a:xfrm>
            <a:off x="3026184" y="5052868"/>
            <a:ext cx="3091636" cy="598488"/>
          </a:xfrm>
          <a:prstGeom prst="rect">
            <a:avLst/>
          </a:prstGeom>
        </p:spPr>
        <p:txBody>
          <a:bodyPr anchor="ctr"/>
          <a:lstStyle>
            <a:lvl1pPr marL="0" indent="0" algn="ctr">
              <a:lnSpc>
                <a:spcPct val="100000"/>
              </a:lnSpc>
              <a:buNone/>
              <a:defRPr sz="2400" b="1">
                <a:solidFill>
                  <a:schemeClr val="accent2"/>
                </a:solidFill>
              </a:defRPr>
            </a:lvl1pPr>
          </a:lstStyle>
          <a:p>
            <a:pPr lvl="0"/>
            <a:endParaRPr lang="zh-CN" altLang="en-US" dirty="0"/>
          </a:p>
        </p:txBody>
      </p:sp>
      <p:pic>
        <p:nvPicPr>
          <p:cNvPr id="35" name="图片 34">
            <a:extLst>
              <a:ext uri="{FF2B5EF4-FFF2-40B4-BE49-F238E27FC236}">
                <a16:creationId xmlns:a16="http://schemas.microsoft.com/office/drawing/2014/main" id="{CE9FF532-F6D9-45BD-B501-EEC1CB82C010}"/>
              </a:ext>
            </a:extLst>
          </p:cNvPr>
          <p:cNvPicPr>
            <a:picLocks noChangeAspect="1"/>
          </p:cNvPicPr>
          <p:nvPr userDrawn="1"/>
        </p:nvPicPr>
        <p:blipFill rotWithShape="1">
          <a:blip r:embed="rId4" cstate="print"/>
          <a:srcRect l="74359" r="1346"/>
          <a:stretch/>
        </p:blipFill>
        <p:spPr>
          <a:xfrm>
            <a:off x="6652629" y="274187"/>
            <a:ext cx="2251710" cy="411617"/>
          </a:xfrm>
          <a:prstGeom prst="rect">
            <a:avLst/>
          </a:prstGeom>
        </p:spPr>
      </p:pic>
      <p:grpSp>
        <p:nvGrpSpPr>
          <p:cNvPr id="2" name="组合 1">
            <a:extLst>
              <a:ext uri="{FF2B5EF4-FFF2-40B4-BE49-F238E27FC236}">
                <a16:creationId xmlns:a16="http://schemas.microsoft.com/office/drawing/2014/main" id="{3E0947F5-F302-4DA0-B1F5-30EE10CF1F22}"/>
              </a:ext>
            </a:extLst>
          </p:cNvPr>
          <p:cNvGrpSpPr/>
          <p:nvPr userDrawn="1"/>
        </p:nvGrpSpPr>
        <p:grpSpPr>
          <a:xfrm>
            <a:off x="2514422" y="6252715"/>
            <a:ext cx="4115157" cy="406590"/>
            <a:chOff x="3352562" y="6073254"/>
            <a:chExt cx="5486876" cy="406590"/>
          </a:xfrm>
        </p:grpSpPr>
        <p:pic>
          <p:nvPicPr>
            <p:cNvPr id="18" name="图片 17">
              <a:extLst>
                <a:ext uri="{FF2B5EF4-FFF2-40B4-BE49-F238E27FC236}">
                  <a16:creationId xmlns:a16="http://schemas.microsoft.com/office/drawing/2014/main" id="{AA839E5E-CB67-421E-974F-278CCBCFB8C5}"/>
                </a:ext>
              </a:extLst>
            </p:cNvPr>
            <p:cNvPicPr>
              <a:picLocks noChangeAspect="1"/>
            </p:cNvPicPr>
            <p:nvPr userDrawn="1"/>
          </p:nvPicPr>
          <p:blipFill rotWithShape="1">
            <a:blip r:embed="rId5">
              <a:alphaModFix amt="35000"/>
            </a:blip>
            <a:srcRect t="9831" b="36385"/>
            <a:stretch/>
          </p:blipFill>
          <p:spPr>
            <a:xfrm>
              <a:off x="3352562" y="6073254"/>
              <a:ext cx="5486876" cy="406590"/>
            </a:xfrm>
            <a:prstGeom prst="rect">
              <a:avLst/>
            </a:prstGeom>
          </p:spPr>
        </p:pic>
        <p:sp>
          <p:nvSpPr>
            <p:cNvPr id="37" name="椭圆 36">
              <a:extLst>
                <a:ext uri="{FF2B5EF4-FFF2-40B4-BE49-F238E27FC236}">
                  <a16:creationId xmlns:a16="http://schemas.microsoft.com/office/drawing/2014/main" id="{53D809C0-A4EF-44AF-AECA-4A85E4BA2C9D}"/>
                </a:ext>
              </a:extLst>
            </p:cNvPr>
            <p:cNvSpPr/>
            <p:nvPr userDrawn="1"/>
          </p:nvSpPr>
          <p:spPr>
            <a:xfrm>
              <a:off x="6051000" y="6259222"/>
              <a:ext cx="90000" cy="90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grpSp>
    </p:spTree>
    <p:extLst>
      <p:ext uri="{BB962C8B-B14F-4D97-AF65-F5344CB8AC3E}">
        <p14:creationId xmlns:p14="http://schemas.microsoft.com/office/powerpoint/2010/main" val="7588460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封面3">
    <p:spTree>
      <p:nvGrpSpPr>
        <p:cNvPr id="1" name=""/>
        <p:cNvGrpSpPr/>
        <p:nvPr/>
      </p:nvGrpSpPr>
      <p:grpSpPr>
        <a:xfrm>
          <a:off x="0" y="0"/>
          <a:ext cx="0" cy="0"/>
          <a:chOff x="0" y="0"/>
          <a:chExt cx="0" cy="0"/>
        </a:xfrm>
      </p:grpSpPr>
      <p:pic>
        <p:nvPicPr>
          <p:cNvPr id="12" name="图片 11" descr="图片包含 建筑物, 圆屋顶, 地板&#10;&#10;描述已自动生成">
            <a:extLst>
              <a:ext uri="{FF2B5EF4-FFF2-40B4-BE49-F238E27FC236}">
                <a16:creationId xmlns:a16="http://schemas.microsoft.com/office/drawing/2014/main" id="{32C61E04-9C57-4412-9EA5-8082A6789B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8" y="0"/>
            <a:ext cx="9141713" cy="6858000"/>
          </a:xfrm>
          <a:prstGeom prst="rect">
            <a:avLst/>
          </a:prstGeom>
        </p:spPr>
      </p:pic>
      <p:sp>
        <p:nvSpPr>
          <p:cNvPr id="5" name="平行四边形 4">
            <a:extLst>
              <a:ext uri="{FF2B5EF4-FFF2-40B4-BE49-F238E27FC236}">
                <a16:creationId xmlns:a16="http://schemas.microsoft.com/office/drawing/2014/main" id="{C5A6C460-C718-4155-A390-E0273AFCB62A}"/>
              </a:ext>
            </a:extLst>
          </p:cNvPr>
          <p:cNvSpPr/>
          <p:nvPr userDrawn="1"/>
        </p:nvSpPr>
        <p:spPr>
          <a:xfrm>
            <a:off x="3108532" y="1537759"/>
            <a:ext cx="6035468" cy="3189811"/>
          </a:xfrm>
          <a:prstGeom prst="parallelogram">
            <a:avLst>
              <a:gd name="adj" fmla="val 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pic>
        <p:nvPicPr>
          <p:cNvPr id="8" name="图片 7" descr="图片包含 建筑物&#10;&#10;自动生成的说明">
            <a:extLst>
              <a:ext uri="{FF2B5EF4-FFF2-40B4-BE49-F238E27FC236}">
                <a16:creationId xmlns:a16="http://schemas.microsoft.com/office/drawing/2014/main" id="{DC463E02-403D-4EDF-904F-C4102C9C3D8E}"/>
              </a:ext>
            </a:extLst>
          </p:cNvPr>
          <p:cNvPicPr>
            <a:picLocks noChangeAspect="1"/>
          </p:cNvPicPr>
          <p:nvPr userDrawn="1"/>
        </p:nvPicPr>
        <p:blipFill>
          <a:blip r:embed="rId3" cstate="print">
            <a:duotone>
              <a:prstClr val="black"/>
              <a:schemeClr val="accent1">
                <a:tint val="45000"/>
                <a:satMod val="400000"/>
              </a:schemeClr>
            </a:duotone>
            <a:alphaModFix amt="10000"/>
            <a:extLst>
              <a:ext uri="{28A0092B-C50C-407E-A947-70E740481C1C}">
                <a14:useLocalDpi xmlns:a14="http://schemas.microsoft.com/office/drawing/2010/main" val="0"/>
              </a:ext>
            </a:extLst>
          </a:blip>
          <a:stretch>
            <a:fillRect/>
          </a:stretch>
        </p:blipFill>
        <p:spPr>
          <a:xfrm>
            <a:off x="3329989" y="2142500"/>
            <a:ext cx="6035468" cy="2590938"/>
          </a:xfrm>
          <a:prstGeom prst="rect">
            <a:avLst/>
          </a:prstGeom>
        </p:spPr>
      </p:pic>
      <p:sp>
        <p:nvSpPr>
          <p:cNvPr id="22" name="标题 1">
            <a:extLst>
              <a:ext uri="{FF2B5EF4-FFF2-40B4-BE49-F238E27FC236}">
                <a16:creationId xmlns:a16="http://schemas.microsoft.com/office/drawing/2014/main" id="{9AF74CDA-19DD-45C1-88FF-2379736830CB}"/>
              </a:ext>
            </a:extLst>
          </p:cNvPr>
          <p:cNvSpPr>
            <a:spLocks noGrp="1"/>
          </p:cNvSpPr>
          <p:nvPr>
            <p:ph type="title" hasCustomPrompt="1"/>
          </p:nvPr>
        </p:nvSpPr>
        <p:spPr>
          <a:xfrm>
            <a:off x="3960975" y="2602236"/>
            <a:ext cx="4819828" cy="1060855"/>
          </a:xfrm>
          <a:prstGeom prst="rect">
            <a:avLst/>
          </a:prstGeom>
          <a:noFill/>
          <a:effectLst/>
        </p:spPr>
        <p:txBody>
          <a:bodyPr anchor="ctr">
            <a:noAutofit/>
          </a:bodyPr>
          <a:lstStyle>
            <a:lvl1pPr algn="ctr">
              <a:defRPr sz="3000" b="1">
                <a:solidFill>
                  <a:schemeClr val="accent1"/>
                </a:solidFill>
              </a:defRPr>
            </a:lvl1pPr>
          </a:lstStyle>
          <a:p>
            <a:r>
              <a:rPr lang="zh-CN" altLang="en-US" dirty="0"/>
              <a:t>单击此处编辑标题样式</a:t>
            </a:r>
          </a:p>
        </p:txBody>
      </p:sp>
      <p:sp>
        <p:nvSpPr>
          <p:cNvPr id="26" name="内容占位符 25">
            <a:extLst>
              <a:ext uri="{FF2B5EF4-FFF2-40B4-BE49-F238E27FC236}">
                <a16:creationId xmlns:a16="http://schemas.microsoft.com/office/drawing/2014/main" id="{981273AB-3D30-4A7E-951D-B80D3185213B}"/>
              </a:ext>
            </a:extLst>
          </p:cNvPr>
          <p:cNvSpPr>
            <a:spLocks noGrp="1"/>
          </p:cNvSpPr>
          <p:nvPr>
            <p:ph sz="quarter" idx="10" hasCustomPrompt="1"/>
          </p:nvPr>
        </p:nvSpPr>
        <p:spPr>
          <a:xfrm>
            <a:off x="5505960" y="4870097"/>
            <a:ext cx="1683526" cy="454025"/>
          </a:xfrm>
          <a:prstGeom prst="rect">
            <a:avLst/>
          </a:prstGeom>
        </p:spPr>
        <p:txBody>
          <a:bodyPr anchor="ctr"/>
          <a:lstStyle>
            <a:lvl1pPr marL="0" indent="0" algn="ctr">
              <a:lnSpc>
                <a:spcPct val="100000"/>
              </a:lnSpc>
              <a:buNone/>
              <a:defRPr sz="1350">
                <a:solidFill>
                  <a:schemeClr val="accent2"/>
                </a:solidFill>
              </a:defRPr>
            </a:lvl1pPr>
          </a:lstStyle>
          <a:p>
            <a:pPr lvl="0"/>
            <a:fld id="{C6124F18-99FF-4E25-B026-C95B196756F6}" type="datetime2">
              <a:rPr lang="zh-CN" altLang="en-US" smtClean="0"/>
              <a:t>2019年1月28日</a:t>
            </a:fld>
            <a:endParaRPr lang="zh-CN" altLang="en-US" dirty="0"/>
          </a:p>
        </p:txBody>
      </p:sp>
      <p:sp>
        <p:nvSpPr>
          <p:cNvPr id="32" name="文本占位符 31">
            <a:extLst>
              <a:ext uri="{FF2B5EF4-FFF2-40B4-BE49-F238E27FC236}">
                <a16:creationId xmlns:a16="http://schemas.microsoft.com/office/drawing/2014/main" id="{F905EEBF-8ACE-4D30-A4F5-C5796F8343A2}"/>
              </a:ext>
            </a:extLst>
          </p:cNvPr>
          <p:cNvSpPr>
            <a:spLocks noGrp="1"/>
          </p:cNvSpPr>
          <p:nvPr>
            <p:ph type="body" sz="quarter" idx="11"/>
          </p:nvPr>
        </p:nvSpPr>
        <p:spPr>
          <a:xfrm>
            <a:off x="5114692" y="3810704"/>
            <a:ext cx="2512397" cy="598488"/>
          </a:xfrm>
          <a:prstGeom prst="rect">
            <a:avLst/>
          </a:prstGeom>
        </p:spPr>
        <p:txBody>
          <a:bodyPr anchor="ctr"/>
          <a:lstStyle>
            <a:lvl1pPr marL="0" indent="0" algn="ctr">
              <a:lnSpc>
                <a:spcPct val="100000"/>
              </a:lnSpc>
              <a:buNone/>
              <a:defRPr sz="1800" b="1">
                <a:solidFill>
                  <a:schemeClr val="accent2"/>
                </a:solidFill>
              </a:defRPr>
            </a:lvl1pPr>
          </a:lstStyle>
          <a:p>
            <a:pPr lvl="0"/>
            <a:endParaRPr lang="zh-CN" altLang="en-US" dirty="0"/>
          </a:p>
        </p:txBody>
      </p:sp>
      <p:sp>
        <p:nvSpPr>
          <p:cNvPr id="15" name="图片占位符 14">
            <a:extLst>
              <a:ext uri="{FF2B5EF4-FFF2-40B4-BE49-F238E27FC236}">
                <a16:creationId xmlns:a16="http://schemas.microsoft.com/office/drawing/2014/main" id="{73862409-EB7F-40D8-9600-B7C8CE927E66}"/>
              </a:ext>
            </a:extLst>
          </p:cNvPr>
          <p:cNvSpPr>
            <a:spLocks noGrp="1"/>
          </p:cNvSpPr>
          <p:nvPr>
            <p:ph type="pic" sz="quarter" idx="12"/>
          </p:nvPr>
        </p:nvSpPr>
        <p:spPr>
          <a:xfrm>
            <a:off x="0" y="1119391"/>
            <a:ext cx="4742916" cy="4026547"/>
          </a:xfrm>
          <a:custGeom>
            <a:avLst/>
            <a:gdLst>
              <a:gd name="connsiteX0" fmla="*/ 0 w 4827208"/>
              <a:gd name="connsiteY0" fmla="*/ 0 h 3236615"/>
              <a:gd name="connsiteX1" fmla="*/ 4827208 w 4827208"/>
              <a:gd name="connsiteY1" fmla="*/ 0 h 3236615"/>
              <a:gd name="connsiteX2" fmla="*/ 3218537 w 4827208"/>
              <a:gd name="connsiteY2" fmla="*/ 3236615 h 3236615"/>
              <a:gd name="connsiteX3" fmla="*/ 0 w 4827208"/>
              <a:gd name="connsiteY3" fmla="*/ 3236615 h 3236615"/>
            </a:gdLst>
            <a:ahLst/>
            <a:cxnLst>
              <a:cxn ang="0">
                <a:pos x="connsiteX0" y="connsiteY0"/>
              </a:cxn>
              <a:cxn ang="0">
                <a:pos x="connsiteX1" y="connsiteY1"/>
              </a:cxn>
              <a:cxn ang="0">
                <a:pos x="connsiteX2" y="connsiteY2"/>
              </a:cxn>
              <a:cxn ang="0">
                <a:pos x="connsiteX3" y="connsiteY3"/>
              </a:cxn>
            </a:cxnLst>
            <a:rect l="l" t="t" r="r" b="b"/>
            <a:pathLst>
              <a:path w="4827208" h="3236615">
                <a:moveTo>
                  <a:pt x="0" y="0"/>
                </a:moveTo>
                <a:lnTo>
                  <a:pt x="4827208" y="0"/>
                </a:lnTo>
                <a:lnTo>
                  <a:pt x="3218537" y="3236615"/>
                </a:lnTo>
                <a:lnTo>
                  <a:pt x="0" y="3236615"/>
                </a:lnTo>
                <a:close/>
              </a:path>
            </a:pathLst>
          </a:custGeom>
          <a:effectLst>
            <a:outerShdw blurRad="50800" dist="38100" dir="2700000" algn="tl" rotWithShape="0">
              <a:prstClr val="black">
                <a:alpha val="40000"/>
              </a:prstClr>
            </a:outerShdw>
          </a:effectLst>
        </p:spPr>
        <p:txBody>
          <a:bodyPr wrap="square">
            <a:noAutofit/>
          </a:bodyPr>
          <a:lstStyle/>
          <a:p>
            <a:endParaRPr lang="zh-CN" altLang="en-US"/>
          </a:p>
        </p:txBody>
      </p:sp>
      <p:pic>
        <p:nvPicPr>
          <p:cNvPr id="6" name="图片 5">
            <a:extLst>
              <a:ext uri="{FF2B5EF4-FFF2-40B4-BE49-F238E27FC236}">
                <a16:creationId xmlns:a16="http://schemas.microsoft.com/office/drawing/2014/main" id="{1A63D107-02BD-4A0D-9132-36E8D944F421}"/>
              </a:ext>
            </a:extLst>
          </p:cNvPr>
          <p:cNvPicPr>
            <a:picLocks noChangeAspect="1"/>
          </p:cNvPicPr>
          <p:nvPr userDrawn="1"/>
        </p:nvPicPr>
        <p:blipFill>
          <a:blip r:embed="rId4"/>
          <a:stretch>
            <a:fillRect/>
          </a:stretch>
        </p:blipFill>
        <p:spPr>
          <a:xfrm>
            <a:off x="4893419" y="4410390"/>
            <a:ext cx="2951472" cy="209291"/>
          </a:xfrm>
          <a:prstGeom prst="rect">
            <a:avLst/>
          </a:prstGeom>
        </p:spPr>
      </p:pic>
      <p:pic>
        <p:nvPicPr>
          <p:cNvPr id="24" name="图片 23">
            <a:extLst>
              <a:ext uri="{FF2B5EF4-FFF2-40B4-BE49-F238E27FC236}">
                <a16:creationId xmlns:a16="http://schemas.microsoft.com/office/drawing/2014/main" id="{3D92EBD5-2225-4D92-B6FB-5F42D4CF9A7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7189" y="51177"/>
            <a:ext cx="1626881" cy="713098"/>
          </a:xfrm>
          <a:prstGeom prst="rect">
            <a:avLst/>
          </a:prstGeom>
        </p:spPr>
      </p:pic>
      <p:pic>
        <p:nvPicPr>
          <p:cNvPr id="27" name="图片 26">
            <a:extLst>
              <a:ext uri="{FF2B5EF4-FFF2-40B4-BE49-F238E27FC236}">
                <a16:creationId xmlns:a16="http://schemas.microsoft.com/office/drawing/2014/main" id="{7F038EC1-5530-4400-9F4D-38CB7EE61EE1}"/>
              </a:ext>
            </a:extLst>
          </p:cNvPr>
          <p:cNvPicPr>
            <a:picLocks noChangeAspect="1"/>
          </p:cNvPicPr>
          <p:nvPr userDrawn="1"/>
        </p:nvPicPr>
        <p:blipFill rotWithShape="1">
          <a:blip r:embed="rId6" cstate="print"/>
          <a:srcRect r="1346"/>
          <a:stretch/>
        </p:blipFill>
        <p:spPr>
          <a:xfrm>
            <a:off x="392" y="6041806"/>
            <a:ext cx="9125177" cy="411617"/>
          </a:xfrm>
          <a:prstGeom prst="rect">
            <a:avLst/>
          </a:prstGeom>
        </p:spPr>
      </p:pic>
    </p:spTree>
    <p:extLst>
      <p:ext uri="{BB962C8B-B14F-4D97-AF65-F5344CB8AC3E}">
        <p14:creationId xmlns:p14="http://schemas.microsoft.com/office/powerpoint/2010/main" val="10103137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目录-1">
    <p:spTree>
      <p:nvGrpSpPr>
        <p:cNvPr id="1" name=""/>
        <p:cNvGrpSpPr/>
        <p:nvPr/>
      </p:nvGrpSpPr>
      <p:grpSpPr>
        <a:xfrm>
          <a:off x="0" y="0"/>
          <a:ext cx="0" cy="0"/>
          <a:chOff x="0" y="0"/>
          <a:chExt cx="0" cy="0"/>
        </a:xfrm>
      </p:grpSpPr>
      <p:pic>
        <p:nvPicPr>
          <p:cNvPr id="14" name="图片 13" descr="图片包含 建筑物, 圆屋顶, 地板&#10;&#10;描述已自动生成">
            <a:extLst>
              <a:ext uri="{FF2B5EF4-FFF2-40B4-BE49-F238E27FC236}">
                <a16:creationId xmlns:a16="http://schemas.microsoft.com/office/drawing/2014/main" id="{7C66039A-3D15-4D27-8FD3-6ADF01C340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8" y="0"/>
            <a:ext cx="9141713" cy="6858000"/>
          </a:xfrm>
          <a:prstGeom prst="rect">
            <a:avLst/>
          </a:prstGeom>
        </p:spPr>
      </p:pic>
      <p:grpSp>
        <p:nvGrpSpPr>
          <p:cNvPr id="5" name="组合 4">
            <a:extLst>
              <a:ext uri="{FF2B5EF4-FFF2-40B4-BE49-F238E27FC236}">
                <a16:creationId xmlns:a16="http://schemas.microsoft.com/office/drawing/2014/main" id="{9022DE15-F0A7-4081-B20E-F56AF7E8D451}"/>
              </a:ext>
            </a:extLst>
          </p:cNvPr>
          <p:cNvGrpSpPr/>
          <p:nvPr/>
        </p:nvGrpSpPr>
        <p:grpSpPr>
          <a:xfrm>
            <a:off x="228601" y="2455638"/>
            <a:ext cx="3091544" cy="1462680"/>
            <a:chOff x="667656" y="1497651"/>
            <a:chExt cx="4122059" cy="1462680"/>
          </a:xfrm>
        </p:grpSpPr>
        <p:grpSp>
          <p:nvGrpSpPr>
            <p:cNvPr id="7" name="组合 6">
              <a:extLst>
                <a:ext uri="{FF2B5EF4-FFF2-40B4-BE49-F238E27FC236}">
                  <a16:creationId xmlns:a16="http://schemas.microsoft.com/office/drawing/2014/main" id="{068AF075-1EBE-4100-82B6-D1B2511E27A3}"/>
                </a:ext>
              </a:extLst>
            </p:cNvPr>
            <p:cNvGrpSpPr/>
            <p:nvPr/>
          </p:nvGrpSpPr>
          <p:grpSpPr>
            <a:xfrm>
              <a:off x="667656" y="1497651"/>
              <a:ext cx="4122059" cy="1438728"/>
              <a:chOff x="537028" y="1493158"/>
              <a:chExt cx="4122059" cy="1438728"/>
            </a:xfrm>
          </p:grpSpPr>
          <p:sp>
            <p:nvSpPr>
              <p:cNvPr id="10" name="矩形 9">
                <a:extLst>
                  <a:ext uri="{FF2B5EF4-FFF2-40B4-BE49-F238E27FC236}">
                    <a16:creationId xmlns:a16="http://schemas.microsoft.com/office/drawing/2014/main" id="{CD1F02EB-A5F5-4A25-8E13-33D76C3997D5}"/>
                  </a:ext>
                </a:extLst>
              </p:cNvPr>
              <p:cNvSpPr/>
              <p:nvPr/>
            </p:nvSpPr>
            <p:spPr>
              <a:xfrm>
                <a:off x="537029" y="1493158"/>
                <a:ext cx="4122058" cy="143872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pic>
            <p:nvPicPr>
              <p:cNvPr id="11" name="图片 10" descr="图片包含 建筑物&#10;&#10;自动生成的说明">
                <a:extLst>
                  <a:ext uri="{FF2B5EF4-FFF2-40B4-BE49-F238E27FC236}">
                    <a16:creationId xmlns:a16="http://schemas.microsoft.com/office/drawing/2014/main" id="{27CDB2F7-E7B6-465A-921A-BD30952F7D41}"/>
                  </a:ext>
                </a:extLst>
              </p:cNvPr>
              <p:cNvPicPr>
                <a:picLocks noChangeAspect="1"/>
              </p:cNvPicPr>
              <p:nvPr/>
            </p:nvPicPr>
            <p:blipFill>
              <a:blip r:embed="rId3" cstate="print">
                <a:duotone>
                  <a:schemeClr val="bg2">
                    <a:shade val="45000"/>
                    <a:satMod val="135000"/>
                  </a:schemeClr>
                  <a:prstClr val="white"/>
                </a:duotone>
                <a:alphaModFix amt="25000"/>
                <a:extLst>
                  <a:ext uri="{28A0092B-C50C-407E-A947-70E740481C1C}">
                    <a14:useLocalDpi xmlns:a14="http://schemas.microsoft.com/office/drawing/2010/main" val="0"/>
                  </a:ext>
                </a:extLst>
              </a:blip>
              <a:stretch>
                <a:fillRect/>
              </a:stretch>
            </p:blipFill>
            <p:spPr>
              <a:xfrm>
                <a:off x="537028" y="1604731"/>
                <a:ext cx="4122058" cy="1327155"/>
              </a:xfrm>
              <a:prstGeom prst="rect">
                <a:avLst/>
              </a:prstGeom>
              <a:effectLst/>
            </p:spPr>
          </p:pic>
        </p:grpSp>
        <p:sp>
          <p:nvSpPr>
            <p:cNvPr id="8" name="文本框 7">
              <a:extLst>
                <a:ext uri="{FF2B5EF4-FFF2-40B4-BE49-F238E27FC236}">
                  <a16:creationId xmlns:a16="http://schemas.microsoft.com/office/drawing/2014/main" id="{0901EB5B-A305-4D12-8523-8654B0DF8D3C}"/>
                </a:ext>
              </a:extLst>
            </p:cNvPr>
            <p:cNvSpPr txBox="1"/>
            <p:nvPr/>
          </p:nvSpPr>
          <p:spPr>
            <a:xfrm>
              <a:off x="2387597" y="1755350"/>
              <a:ext cx="2235199" cy="715581"/>
            </a:xfrm>
            <a:prstGeom prst="rect">
              <a:avLst/>
            </a:prstGeom>
            <a:noFill/>
          </p:spPr>
          <p:txBody>
            <a:bodyPr wrap="square" rtlCol="0">
              <a:spAutoFit/>
            </a:bodyPr>
            <a:lstStyle/>
            <a:p>
              <a:pPr algn="ctr"/>
              <a:r>
                <a:rPr lang="zh-CN" altLang="en-US" sz="4050" b="1" dirty="0">
                  <a:solidFill>
                    <a:srgbClr val="C8161E"/>
                  </a:solidFill>
                </a:rPr>
                <a:t>目  录</a:t>
              </a:r>
            </a:p>
          </p:txBody>
        </p:sp>
        <p:sp>
          <p:nvSpPr>
            <p:cNvPr id="9" name="矩形 8">
              <a:extLst>
                <a:ext uri="{FF2B5EF4-FFF2-40B4-BE49-F238E27FC236}">
                  <a16:creationId xmlns:a16="http://schemas.microsoft.com/office/drawing/2014/main" id="{9DBDFDE5-938B-46BA-BF04-52626678C645}"/>
                </a:ext>
              </a:extLst>
            </p:cNvPr>
            <p:cNvSpPr/>
            <p:nvPr/>
          </p:nvSpPr>
          <p:spPr>
            <a:xfrm rot="16200000">
              <a:off x="2683685" y="854302"/>
              <a:ext cx="90000" cy="4122058"/>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grpSp>
      <p:sp>
        <p:nvSpPr>
          <p:cNvPr id="13" name="图片占位符 12">
            <a:extLst>
              <a:ext uri="{FF2B5EF4-FFF2-40B4-BE49-F238E27FC236}">
                <a16:creationId xmlns:a16="http://schemas.microsoft.com/office/drawing/2014/main" id="{86D2A06B-94AC-4433-BBC3-A98A9F2FD48B}"/>
              </a:ext>
            </a:extLst>
          </p:cNvPr>
          <p:cNvSpPr>
            <a:spLocks noGrp="1"/>
          </p:cNvSpPr>
          <p:nvPr>
            <p:ph type="pic" sz="quarter" idx="10"/>
          </p:nvPr>
        </p:nvSpPr>
        <p:spPr>
          <a:xfrm>
            <a:off x="4329112" y="0"/>
            <a:ext cx="4814888" cy="6858000"/>
          </a:xfrm>
          <a:prstGeom prst="rect">
            <a:avLst/>
          </a:prstGeom>
        </p:spPr>
        <p:txBody>
          <a:bodyPr/>
          <a:lstStyle/>
          <a:p>
            <a:endParaRPr lang="zh-CN" altLang="en-US"/>
          </a:p>
        </p:txBody>
      </p:sp>
      <p:sp>
        <p:nvSpPr>
          <p:cNvPr id="22" name="矩形 21">
            <a:extLst>
              <a:ext uri="{FF2B5EF4-FFF2-40B4-BE49-F238E27FC236}">
                <a16:creationId xmlns:a16="http://schemas.microsoft.com/office/drawing/2014/main" id="{DE1AFFB6-310A-466D-BAD1-F84A11C9C967}"/>
              </a:ext>
            </a:extLst>
          </p:cNvPr>
          <p:cNvSpPr/>
          <p:nvPr userDrawn="1"/>
        </p:nvSpPr>
        <p:spPr>
          <a:xfrm flipV="1">
            <a:off x="4254468" y="0"/>
            <a:ext cx="675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Tree>
    <p:extLst>
      <p:ext uri="{BB962C8B-B14F-4D97-AF65-F5344CB8AC3E}">
        <p14:creationId xmlns:p14="http://schemas.microsoft.com/office/powerpoint/2010/main" val="3383756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目录-2">
    <p:spTree>
      <p:nvGrpSpPr>
        <p:cNvPr id="1" name=""/>
        <p:cNvGrpSpPr/>
        <p:nvPr/>
      </p:nvGrpSpPr>
      <p:grpSpPr>
        <a:xfrm>
          <a:off x="0" y="0"/>
          <a:ext cx="0" cy="0"/>
          <a:chOff x="0" y="0"/>
          <a:chExt cx="0" cy="0"/>
        </a:xfrm>
      </p:grpSpPr>
      <p:pic>
        <p:nvPicPr>
          <p:cNvPr id="15" name="图片 14" descr="图片包含 建筑物, 圆屋顶, 地板&#10;&#10;描述已自动生成">
            <a:extLst>
              <a:ext uri="{FF2B5EF4-FFF2-40B4-BE49-F238E27FC236}">
                <a16:creationId xmlns:a16="http://schemas.microsoft.com/office/drawing/2014/main" id="{1CF278BF-7BDF-4094-9C1D-962B78BFDF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8" y="0"/>
            <a:ext cx="9141713" cy="6858000"/>
          </a:xfrm>
          <a:prstGeom prst="rect">
            <a:avLst/>
          </a:prstGeom>
        </p:spPr>
      </p:pic>
      <p:grpSp>
        <p:nvGrpSpPr>
          <p:cNvPr id="5" name="组合 4">
            <a:extLst>
              <a:ext uri="{FF2B5EF4-FFF2-40B4-BE49-F238E27FC236}">
                <a16:creationId xmlns:a16="http://schemas.microsoft.com/office/drawing/2014/main" id="{ACBE5229-6D64-4AB4-BD32-C5A9C0A25B3D}"/>
              </a:ext>
            </a:extLst>
          </p:cNvPr>
          <p:cNvGrpSpPr/>
          <p:nvPr/>
        </p:nvGrpSpPr>
        <p:grpSpPr>
          <a:xfrm>
            <a:off x="3026228" y="685804"/>
            <a:ext cx="3091545" cy="1462680"/>
            <a:chOff x="667655" y="1497651"/>
            <a:chExt cx="4122060" cy="1462680"/>
          </a:xfrm>
        </p:grpSpPr>
        <p:grpSp>
          <p:nvGrpSpPr>
            <p:cNvPr id="7" name="组合 6">
              <a:extLst>
                <a:ext uri="{FF2B5EF4-FFF2-40B4-BE49-F238E27FC236}">
                  <a16:creationId xmlns:a16="http://schemas.microsoft.com/office/drawing/2014/main" id="{56977AD1-FB29-49DB-B293-6E501C63653E}"/>
                </a:ext>
              </a:extLst>
            </p:cNvPr>
            <p:cNvGrpSpPr/>
            <p:nvPr/>
          </p:nvGrpSpPr>
          <p:grpSpPr>
            <a:xfrm>
              <a:off x="667656" y="1497651"/>
              <a:ext cx="4122059" cy="1438728"/>
              <a:chOff x="537028" y="1493158"/>
              <a:chExt cx="4122059" cy="1438728"/>
            </a:xfrm>
          </p:grpSpPr>
          <p:sp>
            <p:nvSpPr>
              <p:cNvPr id="10" name="矩形 9">
                <a:extLst>
                  <a:ext uri="{FF2B5EF4-FFF2-40B4-BE49-F238E27FC236}">
                    <a16:creationId xmlns:a16="http://schemas.microsoft.com/office/drawing/2014/main" id="{D2C25A7C-283B-4D59-8088-0D173FD791A1}"/>
                  </a:ext>
                </a:extLst>
              </p:cNvPr>
              <p:cNvSpPr/>
              <p:nvPr/>
            </p:nvSpPr>
            <p:spPr>
              <a:xfrm>
                <a:off x="537029" y="1493158"/>
                <a:ext cx="4122058" cy="143872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pic>
            <p:nvPicPr>
              <p:cNvPr id="11" name="图片 10" descr="图片包含 建筑物&#10;&#10;自动生成的说明">
                <a:extLst>
                  <a:ext uri="{FF2B5EF4-FFF2-40B4-BE49-F238E27FC236}">
                    <a16:creationId xmlns:a16="http://schemas.microsoft.com/office/drawing/2014/main" id="{909D8670-2666-4A27-A0FE-9BF4BFDA7DA3}"/>
                  </a:ext>
                </a:extLst>
              </p:cNvPr>
              <p:cNvPicPr>
                <a:picLocks noChangeAspect="1"/>
              </p:cNvPicPr>
              <p:nvPr/>
            </p:nvPicPr>
            <p:blipFill>
              <a:blip r:embed="rId3" cstate="print">
                <a:duotone>
                  <a:schemeClr val="bg2">
                    <a:shade val="45000"/>
                    <a:satMod val="135000"/>
                  </a:schemeClr>
                  <a:prstClr val="white"/>
                </a:duotone>
                <a:alphaModFix amt="25000"/>
                <a:extLst>
                  <a:ext uri="{28A0092B-C50C-407E-A947-70E740481C1C}">
                    <a14:useLocalDpi xmlns:a14="http://schemas.microsoft.com/office/drawing/2010/main" val="0"/>
                  </a:ext>
                </a:extLst>
              </a:blip>
              <a:stretch>
                <a:fillRect/>
              </a:stretch>
            </p:blipFill>
            <p:spPr>
              <a:xfrm>
                <a:off x="537028" y="1604731"/>
                <a:ext cx="4122058" cy="1327155"/>
              </a:xfrm>
              <a:prstGeom prst="rect">
                <a:avLst/>
              </a:prstGeom>
              <a:effectLst/>
            </p:spPr>
          </p:pic>
        </p:grpSp>
        <p:sp>
          <p:nvSpPr>
            <p:cNvPr id="8" name="文本框 7">
              <a:extLst>
                <a:ext uri="{FF2B5EF4-FFF2-40B4-BE49-F238E27FC236}">
                  <a16:creationId xmlns:a16="http://schemas.microsoft.com/office/drawing/2014/main" id="{10563126-3B82-41C3-959D-6EE0A64FB1C8}"/>
                </a:ext>
              </a:extLst>
            </p:cNvPr>
            <p:cNvSpPr txBox="1"/>
            <p:nvPr/>
          </p:nvSpPr>
          <p:spPr>
            <a:xfrm>
              <a:off x="667655" y="1755350"/>
              <a:ext cx="4122059" cy="784830"/>
            </a:xfrm>
            <a:prstGeom prst="rect">
              <a:avLst/>
            </a:prstGeom>
            <a:noFill/>
          </p:spPr>
          <p:txBody>
            <a:bodyPr wrap="square" rtlCol="0">
              <a:spAutoFit/>
            </a:bodyPr>
            <a:lstStyle/>
            <a:p>
              <a:pPr algn="ctr"/>
              <a:r>
                <a:rPr lang="zh-CN" altLang="en-US" sz="4500" b="1" dirty="0">
                  <a:solidFill>
                    <a:srgbClr val="C8161E"/>
                  </a:solidFill>
                </a:rPr>
                <a:t>目         录</a:t>
              </a:r>
            </a:p>
          </p:txBody>
        </p:sp>
        <p:sp>
          <p:nvSpPr>
            <p:cNvPr id="9" name="矩形 8">
              <a:extLst>
                <a:ext uri="{FF2B5EF4-FFF2-40B4-BE49-F238E27FC236}">
                  <a16:creationId xmlns:a16="http://schemas.microsoft.com/office/drawing/2014/main" id="{A1F06D8F-A998-4957-BCDD-C5D37E948A62}"/>
                </a:ext>
              </a:extLst>
            </p:cNvPr>
            <p:cNvSpPr/>
            <p:nvPr/>
          </p:nvSpPr>
          <p:spPr>
            <a:xfrm rot="16200000">
              <a:off x="2683685" y="854302"/>
              <a:ext cx="90000" cy="4122058"/>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grpSp>
      <p:pic>
        <p:nvPicPr>
          <p:cNvPr id="6" name="图片 5">
            <a:extLst>
              <a:ext uri="{FF2B5EF4-FFF2-40B4-BE49-F238E27FC236}">
                <a16:creationId xmlns:a16="http://schemas.microsoft.com/office/drawing/2014/main" id="{9F63F420-5C8B-4249-B74B-AB25DACFA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8290" y="797382"/>
            <a:ext cx="1193141" cy="1114981"/>
          </a:xfrm>
          <a:prstGeom prst="rect">
            <a:avLst/>
          </a:prstGeom>
        </p:spPr>
      </p:pic>
      <p:sp>
        <p:nvSpPr>
          <p:cNvPr id="13" name="图片占位符 12">
            <a:extLst>
              <a:ext uri="{FF2B5EF4-FFF2-40B4-BE49-F238E27FC236}">
                <a16:creationId xmlns:a16="http://schemas.microsoft.com/office/drawing/2014/main" id="{E9A5540C-0F48-4B7F-B5D6-F8A8EDA2E8C4}"/>
              </a:ext>
            </a:extLst>
          </p:cNvPr>
          <p:cNvSpPr>
            <a:spLocks noGrp="1"/>
          </p:cNvSpPr>
          <p:nvPr userDrawn="1">
            <p:ph type="pic" sz="quarter" idx="10"/>
          </p:nvPr>
        </p:nvSpPr>
        <p:spPr>
          <a:xfrm>
            <a:off x="-14288" y="3429008"/>
            <a:ext cx="9158288" cy="3428999"/>
          </a:xfrm>
          <a:prstGeom prst="rect">
            <a:avLst/>
          </a:prstGeom>
        </p:spPr>
        <p:txBody>
          <a:bodyPr/>
          <a:lstStyle/>
          <a:p>
            <a:endParaRPr lang="zh-CN" altLang="en-US"/>
          </a:p>
        </p:txBody>
      </p:sp>
      <p:sp>
        <p:nvSpPr>
          <p:cNvPr id="14" name="矩形 13">
            <a:extLst>
              <a:ext uri="{FF2B5EF4-FFF2-40B4-BE49-F238E27FC236}">
                <a16:creationId xmlns:a16="http://schemas.microsoft.com/office/drawing/2014/main" id="{9D9484F6-57FB-4D78-BAC6-3A0A97C9E850}"/>
              </a:ext>
            </a:extLst>
          </p:cNvPr>
          <p:cNvSpPr/>
          <p:nvPr userDrawn="1"/>
        </p:nvSpPr>
        <p:spPr>
          <a:xfrm rot="16200000" flipV="1">
            <a:off x="4527001" y="-1213481"/>
            <a:ext cx="90000" cy="91491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Tree>
    <p:extLst>
      <p:ext uri="{BB962C8B-B14F-4D97-AF65-F5344CB8AC3E}">
        <p14:creationId xmlns:p14="http://schemas.microsoft.com/office/powerpoint/2010/main" val="1555116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章节过渡页">
    <p:spTree>
      <p:nvGrpSpPr>
        <p:cNvPr id="1" name=""/>
        <p:cNvGrpSpPr/>
        <p:nvPr/>
      </p:nvGrpSpPr>
      <p:grpSpPr>
        <a:xfrm>
          <a:off x="0" y="0"/>
          <a:ext cx="0" cy="0"/>
          <a:chOff x="0" y="0"/>
          <a:chExt cx="0" cy="0"/>
        </a:xfrm>
      </p:grpSpPr>
      <p:pic>
        <p:nvPicPr>
          <p:cNvPr id="8" name="图片 7" descr="图片包含 建筑物, 圆屋顶, 地板&#10;&#10;描述已自动生成">
            <a:extLst>
              <a:ext uri="{FF2B5EF4-FFF2-40B4-BE49-F238E27FC236}">
                <a16:creationId xmlns:a16="http://schemas.microsoft.com/office/drawing/2014/main" id="{BCB8885F-CCB9-4EC9-AC5C-83B4329CC8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8" y="0"/>
            <a:ext cx="9141713" cy="6858000"/>
          </a:xfrm>
          <a:prstGeom prst="rect">
            <a:avLst/>
          </a:prstGeom>
        </p:spPr>
      </p:pic>
      <p:sp>
        <p:nvSpPr>
          <p:cNvPr id="42" name="矩形 41">
            <a:extLst>
              <a:ext uri="{FF2B5EF4-FFF2-40B4-BE49-F238E27FC236}">
                <a16:creationId xmlns:a16="http://schemas.microsoft.com/office/drawing/2014/main" id="{8BB665EA-8CD9-4D53-A4AF-D2B7101CE5DB}"/>
              </a:ext>
            </a:extLst>
          </p:cNvPr>
          <p:cNvSpPr/>
          <p:nvPr userDrawn="1"/>
        </p:nvSpPr>
        <p:spPr>
          <a:xfrm rot="16200000">
            <a:off x="4527000" y="-1092750"/>
            <a:ext cx="90000" cy="9144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34" name="图片占位符 33">
            <a:extLst>
              <a:ext uri="{FF2B5EF4-FFF2-40B4-BE49-F238E27FC236}">
                <a16:creationId xmlns:a16="http://schemas.microsoft.com/office/drawing/2014/main" id="{94A66D01-D8F9-449F-918E-8E0F01222D9D}"/>
              </a:ext>
            </a:extLst>
          </p:cNvPr>
          <p:cNvSpPr>
            <a:spLocks noGrp="1"/>
          </p:cNvSpPr>
          <p:nvPr>
            <p:ph type="pic" sz="quarter" idx="10"/>
          </p:nvPr>
        </p:nvSpPr>
        <p:spPr>
          <a:xfrm>
            <a:off x="0" y="-19050"/>
            <a:ext cx="9144000" cy="3442348"/>
          </a:xfrm>
          <a:prstGeom prst="rect">
            <a:avLst/>
          </a:prstGeom>
        </p:spPr>
        <p:txBody>
          <a:bodyPr/>
          <a:lstStyle/>
          <a:p>
            <a:endParaRPr lang="zh-CN" altLang="en-US" dirty="0"/>
          </a:p>
        </p:txBody>
      </p:sp>
      <p:sp>
        <p:nvSpPr>
          <p:cNvPr id="14" name="标题 13">
            <a:extLst>
              <a:ext uri="{FF2B5EF4-FFF2-40B4-BE49-F238E27FC236}">
                <a16:creationId xmlns:a16="http://schemas.microsoft.com/office/drawing/2014/main" id="{43182647-270A-4077-B505-0FC4222D150B}"/>
              </a:ext>
            </a:extLst>
          </p:cNvPr>
          <p:cNvSpPr>
            <a:spLocks noGrp="1"/>
          </p:cNvSpPr>
          <p:nvPr>
            <p:ph type="title"/>
          </p:nvPr>
        </p:nvSpPr>
        <p:spPr>
          <a:xfrm>
            <a:off x="3490556" y="3047035"/>
            <a:ext cx="4867275" cy="775349"/>
          </a:xfrm>
          <a:prstGeom prst="rect">
            <a:avLst/>
          </a:prstGeom>
          <a:solidFill>
            <a:schemeClr val="bg1"/>
          </a:solidFill>
          <a:effectLst>
            <a:outerShdw blurRad="50800" dist="38100" dir="2700000" algn="tl" rotWithShape="0">
              <a:prstClr val="black">
                <a:alpha val="40000"/>
              </a:prstClr>
            </a:outerShdw>
          </a:effectLst>
        </p:spPr>
        <p:txBody>
          <a:bodyPr anchor="ctr"/>
          <a:lstStyle>
            <a:lvl1pPr algn="ctr">
              <a:defRPr sz="3000" b="1">
                <a:solidFill>
                  <a:schemeClr val="accent1"/>
                </a:solidFill>
              </a:defRPr>
            </a:lvl1pPr>
          </a:lstStyle>
          <a:p>
            <a:r>
              <a:rPr lang="zh-CN" altLang="en-US" dirty="0"/>
              <a:t>单击此处编辑母版标题样式</a:t>
            </a:r>
          </a:p>
        </p:txBody>
      </p:sp>
      <p:pic>
        <p:nvPicPr>
          <p:cNvPr id="35" name="图片 34">
            <a:extLst>
              <a:ext uri="{FF2B5EF4-FFF2-40B4-BE49-F238E27FC236}">
                <a16:creationId xmlns:a16="http://schemas.microsoft.com/office/drawing/2014/main" id="{465DB092-56FD-4A68-9D16-CFF0FD3DE80D}"/>
              </a:ext>
            </a:extLst>
          </p:cNvPr>
          <p:cNvPicPr>
            <a:picLocks noChangeAspect="1"/>
          </p:cNvPicPr>
          <p:nvPr userDrawn="1"/>
        </p:nvPicPr>
        <p:blipFill rotWithShape="1">
          <a:blip r:embed="rId3" cstate="print"/>
          <a:srcRect r="1346"/>
          <a:stretch/>
        </p:blipFill>
        <p:spPr>
          <a:xfrm>
            <a:off x="392" y="6041806"/>
            <a:ext cx="9125177" cy="411617"/>
          </a:xfrm>
          <a:prstGeom prst="rect">
            <a:avLst/>
          </a:prstGeom>
        </p:spPr>
      </p:pic>
      <p:sp>
        <p:nvSpPr>
          <p:cNvPr id="39" name="文本占位符 38">
            <a:extLst>
              <a:ext uri="{FF2B5EF4-FFF2-40B4-BE49-F238E27FC236}">
                <a16:creationId xmlns:a16="http://schemas.microsoft.com/office/drawing/2014/main" id="{39166EE3-A8B8-4A65-AEC2-261BB698A785}"/>
              </a:ext>
            </a:extLst>
          </p:cNvPr>
          <p:cNvSpPr>
            <a:spLocks noGrp="1"/>
          </p:cNvSpPr>
          <p:nvPr>
            <p:ph type="body" sz="quarter" idx="11"/>
          </p:nvPr>
        </p:nvSpPr>
        <p:spPr>
          <a:xfrm>
            <a:off x="3490556" y="4054694"/>
            <a:ext cx="4867275" cy="1534265"/>
          </a:xfrm>
          <a:prstGeom prst="rect">
            <a:avLst/>
          </a:prstGeom>
        </p:spPr>
        <p:txBody>
          <a:bodyPr/>
          <a:lstStyle>
            <a:lvl1pPr marL="0" indent="0" algn="just">
              <a:lnSpc>
                <a:spcPct val="130000"/>
              </a:lnSpc>
              <a:buNone/>
              <a:defRPr sz="1650">
                <a:solidFill>
                  <a:schemeClr val="accent2"/>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编辑母版文本样式</a:t>
            </a:r>
          </a:p>
        </p:txBody>
      </p:sp>
    </p:spTree>
    <p:extLst>
      <p:ext uri="{BB962C8B-B14F-4D97-AF65-F5344CB8AC3E}">
        <p14:creationId xmlns:p14="http://schemas.microsoft.com/office/powerpoint/2010/main" val="6984016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章节过渡页-2">
    <p:spTree>
      <p:nvGrpSpPr>
        <p:cNvPr id="1" name=""/>
        <p:cNvGrpSpPr/>
        <p:nvPr/>
      </p:nvGrpSpPr>
      <p:grpSpPr>
        <a:xfrm>
          <a:off x="0" y="0"/>
          <a:ext cx="0" cy="0"/>
          <a:chOff x="0" y="0"/>
          <a:chExt cx="0" cy="0"/>
        </a:xfrm>
      </p:grpSpPr>
      <p:pic>
        <p:nvPicPr>
          <p:cNvPr id="9" name="图片 8" descr="图片包含 建筑物, 圆屋顶, 地板&#10;&#10;描述已自动生成">
            <a:extLst>
              <a:ext uri="{FF2B5EF4-FFF2-40B4-BE49-F238E27FC236}">
                <a16:creationId xmlns:a16="http://schemas.microsoft.com/office/drawing/2014/main" id="{CA20EC42-E2DC-453A-A334-D1D7BD3BE5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8" y="0"/>
            <a:ext cx="9141713" cy="6858000"/>
          </a:xfrm>
          <a:prstGeom prst="rect">
            <a:avLst/>
          </a:prstGeom>
        </p:spPr>
      </p:pic>
      <p:sp>
        <p:nvSpPr>
          <p:cNvPr id="42" name="矩形 41">
            <a:extLst>
              <a:ext uri="{FF2B5EF4-FFF2-40B4-BE49-F238E27FC236}">
                <a16:creationId xmlns:a16="http://schemas.microsoft.com/office/drawing/2014/main" id="{8BB665EA-8CD9-4D53-A4AF-D2B7101CE5DB}"/>
              </a:ext>
            </a:extLst>
          </p:cNvPr>
          <p:cNvSpPr/>
          <p:nvPr userDrawn="1"/>
        </p:nvSpPr>
        <p:spPr>
          <a:xfrm rot="10800000">
            <a:off x="4414426" y="-45000"/>
            <a:ext cx="67500" cy="694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34" name="图片占位符 33">
            <a:extLst>
              <a:ext uri="{FF2B5EF4-FFF2-40B4-BE49-F238E27FC236}">
                <a16:creationId xmlns:a16="http://schemas.microsoft.com/office/drawing/2014/main" id="{94A66D01-D8F9-449F-918E-8E0F01222D9D}"/>
              </a:ext>
            </a:extLst>
          </p:cNvPr>
          <p:cNvSpPr>
            <a:spLocks noGrp="1"/>
          </p:cNvSpPr>
          <p:nvPr>
            <p:ph type="pic" sz="quarter" idx="10"/>
          </p:nvPr>
        </p:nvSpPr>
        <p:spPr>
          <a:xfrm>
            <a:off x="0" y="-19050"/>
            <a:ext cx="4381500" cy="6877050"/>
          </a:xfrm>
          <a:prstGeom prst="rect">
            <a:avLst/>
          </a:prstGeom>
        </p:spPr>
        <p:txBody>
          <a:bodyPr/>
          <a:lstStyle/>
          <a:p>
            <a:endParaRPr lang="zh-CN" altLang="en-US" dirty="0"/>
          </a:p>
        </p:txBody>
      </p:sp>
      <p:sp>
        <p:nvSpPr>
          <p:cNvPr id="14" name="标题 13">
            <a:extLst>
              <a:ext uri="{FF2B5EF4-FFF2-40B4-BE49-F238E27FC236}">
                <a16:creationId xmlns:a16="http://schemas.microsoft.com/office/drawing/2014/main" id="{43182647-270A-4077-B505-0FC4222D150B}"/>
              </a:ext>
            </a:extLst>
          </p:cNvPr>
          <p:cNvSpPr>
            <a:spLocks noGrp="1"/>
          </p:cNvSpPr>
          <p:nvPr>
            <p:ph type="title"/>
          </p:nvPr>
        </p:nvSpPr>
        <p:spPr>
          <a:xfrm>
            <a:off x="4679157" y="3047035"/>
            <a:ext cx="4236244" cy="775349"/>
          </a:xfrm>
          <a:prstGeom prst="rect">
            <a:avLst/>
          </a:prstGeom>
          <a:solidFill>
            <a:schemeClr val="bg1"/>
          </a:solidFill>
          <a:effectLst>
            <a:outerShdw blurRad="50800" dist="38100" dir="2700000" algn="tl" rotWithShape="0">
              <a:prstClr val="black">
                <a:alpha val="40000"/>
              </a:prstClr>
            </a:outerShdw>
          </a:effectLst>
        </p:spPr>
        <p:txBody>
          <a:bodyPr anchor="ctr"/>
          <a:lstStyle>
            <a:lvl1pPr algn="ctr">
              <a:defRPr sz="3000" b="1">
                <a:solidFill>
                  <a:schemeClr val="accent1"/>
                </a:solidFill>
              </a:defRPr>
            </a:lvl1pPr>
          </a:lstStyle>
          <a:p>
            <a:r>
              <a:rPr lang="zh-CN" altLang="en-US" dirty="0"/>
              <a:t>单击此处编辑母版标题样式</a:t>
            </a:r>
          </a:p>
        </p:txBody>
      </p:sp>
      <p:sp>
        <p:nvSpPr>
          <p:cNvPr id="39" name="文本占位符 38">
            <a:extLst>
              <a:ext uri="{FF2B5EF4-FFF2-40B4-BE49-F238E27FC236}">
                <a16:creationId xmlns:a16="http://schemas.microsoft.com/office/drawing/2014/main" id="{39166EE3-A8B8-4A65-AEC2-261BB698A785}"/>
              </a:ext>
            </a:extLst>
          </p:cNvPr>
          <p:cNvSpPr>
            <a:spLocks noGrp="1"/>
          </p:cNvSpPr>
          <p:nvPr>
            <p:ph type="body" sz="quarter" idx="11"/>
          </p:nvPr>
        </p:nvSpPr>
        <p:spPr>
          <a:xfrm>
            <a:off x="4679157" y="4054694"/>
            <a:ext cx="4236244" cy="1534265"/>
          </a:xfrm>
          <a:prstGeom prst="rect">
            <a:avLst/>
          </a:prstGeom>
        </p:spPr>
        <p:txBody>
          <a:bodyPr/>
          <a:lstStyle>
            <a:lvl1pPr marL="0" indent="0" algn="just">
              <a:lnSpc>
                <a:spcPct val="130000"/>
              </a:lnSpc>
              <a:buNone/>
              <a:defRPr sz="1650">
                <a:solidFill>
                  <a:schemeClr val="accent2"/>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编辑母版文本样式</a:t>
            </a:r>
          </a:p>
        </p:txBody>
      </p:sp>
      <p:pic>
        <p:nvPicPr>
          <p:cNvPr id="7" name="图片 6">
            <a:extLst>
              <a:ext uri="{FF2B5EF4-FFF2-40B4-BE49-F238E27FC236}">
                <a16:creationId xmlns:a16="http://schemas.microsoft.com/office/drawing/2014/main" id="{7A251A89-E640-49C6-A3E7-63D966517577}"/>
              </a:ext>
            </a:extLst>
          </p:cNvPr>
          <p:cNvPicPr>
            <a:picLocks noChangeAspect="1"/>
          </p:cNvPicPr>
          <p:nvPr userDrawn="1"/>
        </p:nvPicPr>
        <p:blipFill rotWithShape="1">
          <a:blip r:embed="rId3" cstate="print"/>
          <a:srcRect l="49487" r="1345"/>
          <a:stretch/>
        </p:blipFill>
        <p:spPr>
          <a:xfrm>
            <a:off x="4678825" y="6041806"/>
            <a:ext cx="4440332" cy="411617"/>
          </a:xfrm>
          <a:prstGeom prst="rect">
            <a:avLst/>
          </a:prstGeom>
        </p:spPr>
      </p:pic>
    </p:spTree>
    <p:extLst>
      <p:ext uri="{BB962C8B-B14F-4D97-AF65-F5344CB8AC3E}">
        <p14:creationId xmlns:p14="http://schemas.microsoft.com/office/powerpoint/2010/main" val="1042636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14" name="图片 13" descr="图片包含 建筑物, 圆屋顶, 地板&#10;&#10;描述已自动生成">
            <a:extLst>
              <a:ext uri="{FF2B5EF4-FFF2-40B4-BE49-F238E27FC236}">
                <a16:creationId xmlns:a16="http://schemas.microsoft.com/office/drawing/2014/main" id="{B46500FD-D914-4D54-A821-0896603096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8" y="0"/>
            <a:ext cx="9141713" cy="6858000"/>
          </a:xfrm>
          <a:prstGeom prst="rect">
            <a:avLst/>
          </a:prstGeom>
        </p:spPr>
      </p:pic>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a:t>
            </a:fld>
            <a:endParaRPr lang="zh-CN" altLang="en-US" dirty="0">
              <a:solidFill>
                <a:srgbClr val="000000">
                  <a:tint val="75000"/>
                </a:srgbClr>
              </a:solidFill>
            </a:endParaRPr>
          </a:p>
        </p:txBody>
      </p:sp>
      <p:pic>
        <p:nvPicPr>
          <p:cNvPr id="4" name="图片 3">
            <a:extLst>
              <a:ext uri="{FF2B5EF4-FFF2-40B4-BE49-F238E27FC236}">
                <a16:creationId xmlns:a16="http://schemas.microsoft.com/office/drawing/2014/main" id="{64227868-C0F1-41FC-A8C9-A533B4E11486}"/>
              </a:ext>
            </a:extLst>
          </p:cNvPr>
          <p:cNvPicPr>
            <a:picLocks noChangeAspect="1"/>
          </p:cNvPicPr>
          <p:nvPr userDrawn="1"/>
        </p:nvPicPr>
        <p:blipFill rotWithShape="1">
          <a:blip r:embed="rId3" cstate="print"/>
          <a:srcRect r="1346"/>
          <a:stretch/>
        </p:blipFill>
        <p:spPr>
          <a:xfrm>
            <a:off x="392" y="6041806"/>
            <a:ext cx="9125177" cy="411617"/>
          </a:xfrm>
          <a:prstGeom prst="rect">
            <a:avLst/>
          </a:prstGeom>
        </p:spPr>
      </p:pic>
      <p:sp>
        <p:nvSpPr>
          <p:cNvPr id="9" name="文本占位符 31">
            <a:extLst>
              <a:ext uri="{FF2B5EF4-FFF2-40B4-BE49-F238E27FC236}">
                <a16:creationId xmlns:a16="http://schemas.microsoft.com/office/drawing/2014/main" id="{56FC8349-67FC-4E3B-B988-7A27FDAE9D24}"/>
              </a:ext>
            </a:extLst>
          </p:cNvPr>
          <p:cNvSpPr>
            <a:spLocks noGrp="1"/>
          </p:cNvSpPr>
          <p:nvPr>
            <p:ph type="body" sz="quarter" idx="12"/>
          </p:nvPr>
        </p:nvSpPr>
        <p:spPr>
          <a:xfrm>
            <a:off x="239292" y="6438900"/>
            <a:ext cx="3113508" cy="419100"/>
          </a:xfrm>
          <a:prstGeom prst="rect">
            <a:avLst/>
          </a:prstGeom>
        </p:spPr>
        <p:txBody>
          <a:bodyPr lIns="0" tIns="0" rIns="0" bIns="0" anchor="ctr"/>
          <a:lstStyle>
            <a:lvl1pPr marL="0" indent="0" algn="l">
              <a:lnSpc>
                <a:spcPct val="100000"/>
              </a:lnSpc>
              <a:buNone/>
              <a:defRPr sz="1500" b="0">
                <a:solidFill>
                  <a:schemeClr val="tx1">
                    <a:lumMod val="75000"/>
                    <a:lumOff val="25000"/>
                  </a:schemeClr>
                </a:solidFill>
              </a:defRPr>
            </a:lvl1pPr>
          </a:lstStyle>
          <a:p>
            <a:pPr lvl="0"/>
            <a:endParaRPr lang="zh-CN" altLang="en-US" dirty="0"/>
          </a:p>
        </p:txBody>
      </p:sp>
      <p:sp>
        <p:nvSpPr>
          <p:cNvPr id="10" name="文本占位符 31">
            <a:extLst>
              <a:ext uri="{FF2B5EF4-FFF2-40B4-BE49-F238E27FC236}">
                <a16:creationId xmlns:a16="http://schemas.microsoft.com/office/drawing/2014/main" id="{85368C87-925C-44AC-B001-5C4EE6F00645}"/>
              </a:ext>
            </a:extLst>
          </p:cNvPr>
          <p:cNvSpPr>
            <a:spLocks noGrp="1"/>
          </p:cNvSpPr>
          <p:nvPr>
            <p:ph type="body" sz="quarter" idx="13"/>
          </p:nvPr>
        </p:nvSpPr>
        <p:spPr>
          <a:xfrm>
            <a:off x="3591705" y="6438900"/>
            <a:ext cx="3113508" cy="419100"/>
          </a:xfrm>
          <a:prstGeom prst="rect">
            <a:avLst/>
          </a:prstGeom>
        </p:spPr>
        <p:txBody>
          <a:bodyPr lIns="0" tIns="0" rIns="0" bIns="0" anchor="ctr"/>
          <a:lstStyle>
            <a:lvl1pPr marL="0" indent="0" algn="l">
              <a:lnSpc>
                <a:spcPct val="100000"/>
              </a:lnSpc>
              <a:buNone/>
              <a:defRPr sz="1500" b="0">
                <a:solidFill>
                  <a:schemeClr val="tx1">
                    <a:lumMod val="75000"/>
                    <a:lumOff val="25000"/>
                  </a:schemeClr>
                </a:solidFill>
              </a:defRPr>
            </a:lvl1pPr>
          </a:lstStyle>
          <a:p>
            <a:pPr lvl="0"/>
            <a:endParaRPr lang="zh-CN" altLang="en-US" dirty="0"/>
          </a:p>
        </p:txBody>
      </p:sp>
      <p:sp>
        <p:nvSpPr>
          <p:cNvPr id="19" name="平行四边形 18">
            <a:extLst>
              <a:ext uri="{FF2B5EF4-FFF2-40B4-BE49-F238E27FC236}">
                <a16:creationId xmlns:a16="http://schemas.microsoft.com/office/drawing/2014/main" id="{9AE407FD-1006-4AC4-B10B-CB7686E66A86}"/>
              </a:ext>
            </a:extLst>
          </p:cNvPr>
          <p:cNvSpPr/>
          <p:nvPr userDrawn="1"/>
        </p:nvSpPr>
        <p:spPr>
          <a:xfrm>
            <a:off x="1" y="1"/>
            <a:ext cx="9143612" cy="685800"/>
          </a:xfrm>
          <a:prstGeom prst="parallelogram">
            <a:avLst>
              <a:gd name="adj" fmla="val 430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FF"/>
              </a:solidFill>
            </a:endParaRPr>
          </a:p>
        </p:txBody>
      </p:sp>
      <p:pic>
        <p:nvPicPr>
          <p:cNvPr id="20" name="图片 19" descr="图片包含 户外, 标牌, 黑色&#10;&#10;自动生成的说明">
            <a:extLst>
              <a:ext uri="{FF2B5EF4-FFF2-40B4-BE49-F238E27FC236}">
                <a16:creationId xmlns:a16="http://schemas.microsoft.com/office/drawing/2014/main" id="{D5338ABA-2308-412D-96F5-DE590FFF992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9296" y="73482"/>
            <a:ext cx="404129" cy="538838"/>
          </a:xfrm>
          <a:prstGeom prst="rect">
            <a:avLst/>
          </a:prstGeom>
        </p:spPr>
      </p:pic>
      <p:sp>
        <p:nvSpPr>
          <p:cNvPr id="21" name="文本占位符 31">
            <a:extLst>
              <a:ext uri="{FF2B5EF4-FFF2-40B4-BE49-F238E27FC236}">
                <a16:creationId xmlns:a16="http://schemas.microsoft.com/office/drawing/2014/main" id="{C2D49473-9331-4572-8AFC-3A905D765CF9}"/>
              </a:ext>
            </a:extLst>
          </p:cNvPr>
          <p:cNvSpPr>
            <a:spLocks noGrp="1"/>
          </p:cNvSpPr>
          <p:nvPr>
            <p:ph type="body" sz="quarter" idx="14"/>
          </p:nvPr>
        </p:nvSpPr>
        <p:spPr>
          <a:xfrm>
            <a:off x="806514" y="43657"/>
            <a:ext cx="5311258" cy="598488"/>
          </a:xfrm>
          <a:prstGeom prst="rect">
            <a:avLst/>
          </a:prstGeom>
        </p:spPr>
        <p:txBody>
          <a:bodyPr anchor="ctr"/>
          <a:lstStyle>
            <a:lvl1pPr marL="0" indent="0" algn="l">
              <a:lnSpc>
                <a:spcPct val="100000"/>
              </a:lnSpc>
              <a:buNone/>
              <a:defRPr sz="2400" b="1">
                <a:solidFill>
                  <a:schemeClr val="bg1"/>
                </a:solidFill>
              </a:defRPr>
            </a:lvl1pPr>
          </a:lstStyle>
          <a:p>
            <a:pPr lvl="0"/>
            <a:endParaRPr lang="zh-CN" altLang="en-US" dirty="0"/>
          </a:p>
        </p:txBody>
      </p:sp>
      <p:sp>
        <p:nvSpPr>
          <p:cNvPr id="11" name="平行四边形 10">
            <a:extLst>
              <a:ext uri="{FF2B5EF4-FFF2-40B4-BE49-F238E27FC236}">
                <a16:creationId xmlns:a16="http://schemas.microsoft.com/office/drawing/2014/main" id="{3E2A174E-0D40-4C44-A4CB-067A3AD3E27A}"/>
              </a:ext>
            </a:extLst>
          </p:cNvPr>
          <p:cNvSpPr/>
          <p:nvPr userDrawn="1"/>
        </p:nvSpPr>
        <p:spPr>
          <a:xfrm>
            <a:off x="8571627" y="119858"/>
            <a:ext cx="355174"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FF"/>
              </a:solidFill>
            </a:endParaRPr>
          </a:p>
        </p:txBody>
      </p:sp>
      <p:sp>
        <p:nvSpPr>
          <p:cNvPr id="12" name="平行四边形 11">
            <a:extLst>
              <a:ext uri="{FF2B5EF4-FFF2-40B4-BE49-F238E27FC236}">
                <a16:creationId xmlns:a16="http://schemas.microsoft.com/office/drawing/2014/main" id="{B6623D7A-6A25-4FAF-BE38-10BE0650BF71}"/>
              </a:ext>
            </a:extLst>
          </p:cNvPr>
          <p:cNvSpPr/>
          <p:nvPr userDrawn="1"/>
        </p:nvSpPr>
        <p:spPr>
          <a:xfrm>
            <a:off x="8262588" y="322602"/>
            <a:ext cx="355174"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FF"/>
              </a:solidFill>
            </a:endParaRPr>
          </a:p>
        </p:txBody>
      </p:sp>
    </p:spTree>
    <p:extLst>
      <p:ext uri="{BB962C8B-B14F-4D97-AF65-F5344CB8AC3E}">
        <p14:creationId xmlns:p14="http://schemas.microsoft.com/office/powerpoint/2010/main" val="26483262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标题导航)">
    <p:spTree>
      <p:nvGrpSpPr>
        <p:cNvPr id="1" name=""/>
        <p:cNvGrpSpPr/>
        <p:nvPr/>
      </p:nvGrpSpPr>
      <p:grpSpPr>
        <a:xfrm>
          <a:off x="0" y="0"/>
          <a:ext cx="0" cy="0"/>
          <a:chOff x="0" y="0"/>
          <a:chExt cx="0" cy="0"/>
        </a:xfrm>
      </p:grpSpPr>
      <p:pic>
        <p:nvPicPr>
          <p:cNvPr id="24" name="图片 23" descr="图片包含 建筑物, 圆屋顶, 地板&#10;&#10;描述已自动生成">
            <a:extLst>
              <a:ext uri="{FF2B5EF4-FFF2-40B4-BE49-F238E27FC236}">
                <a16:creationId xmlns:a16="http://schemas.microsoft.com/office/drawing/2014/main" id="{FCB44420-1668-4CDF-B7B1-BF64940901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8" y="0"/>
            <a:ext cx="9141713" cy="6858000"/>
          </a:xfrm>
          <a:prstGeom prst="rect">
            <a:avLst/>
          </a:prstGeom>
        </p:spPr>
      </p:pic>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a:t>
            </a:fld>
            <a:endParaRPr lang="zh-CN" altLang="en-US" dirty="0">
              <a:solidFill>
                <a:srgbClr val="000000">
                  <a:tint val="75000"/>
                </a:srgbClr>
              </a:solidFill>
            </a:endParaRPr>
          </a:p>
        </p:txBody>
      </p:sp>
      <p:sp>
        <p:nvSpPr>
          <p:cNvPr id="9" name="文本占位符 31">
            <a:extLst>
              <a:ext uri="{FF2B5EF4-FFF2-40B4-BE49-F238E27FC236}">
                <a16:creationId xmlns:a16="http://schemas.microsoft.com/office/drawing/2014/main" id="{56FC8349-67FC-4E3B-B988-7A27FDAE9D24}"/>
              </a:ext>
            </a:extLst>
          </p:cNvPr>
          <p:cNvSpPr>
            <a:spLocks noGrp="1"/>
          </p:cNvSpPr>
          <p:nvPr>
            <p:ph type="body" sz="quarter" idx="12"/>
          </p:nvPr>
        </p:nvSpPr>
        <p:spPr>
          <a:xfrm>
            <a:off x="239292" y="6438900"/>
            <a:ext cx="3113508" cy="419100"/>
          </a:xfrm>
          <a:prstGeom prst="rect">
            <a:avLst/>
          </a:prstGeom>
        </p:spPr>
        <p:txBody>
          <a:bodyPr lIns="0" tIns="0" rIns="0" bIns="0" anchor="ctr"/>
          <a:lstStyle>
            <a:lvl1pPr marL="0" indent="0" algn="l">
              <a:lnSpc>
                <a:spcPct val="100000"/>
              </a:lnSpc>
              <a:buNone/>
              <a:defRPr sz="1500" b="0">
                <a:solidFill>
                  <a:schemeClr val="tx1">
                    <a:lumMod val="75000"/>
                    <a:lumOff val="25000"/>
                  </a:schemeClr>
                </a:solidFill>
              </a:defRPr>
            </a:lvl1pPr>
          </a:lstStyle>
          <a:p>
            <a:pPr lvl="0"/>
            <a:endParaRPr lang="zh-CN" altLang="en-US" dirty="0"/>
          </a:p>
        </p:txBody>
      </p:sp>
      <p:sp>
        <p:nvSpPr>
          <p:cNvPr id="10" name="文本占位符 31">
            <a:extLst>
              <a:ext uri="{FF2B5EF4-FFF2-40B4-BE49-F238E27FC236}">
                <a16:creationId xmlns:a16="http://schemas.microsoft.com/office/drawing/2014/main" id="{85368C87-925C-44AC-B001-5C4EE6F00645}"/>
              </a:ext>
            </a:extLst>
          </p:cNvPr>
          <p:cNvSpPr>
            <a:spLocks noGrp="1"/>
          </p:cNvSpPr>
          <p:nvPr>
            <p:ph type="body" sz="quarter" idx="13"/>
          </p:nvPr>
        </p:nvSpPr>
        <p:spPr>
          <a:xfrm>
            <a:off x="3591705" y="6438900"/>
            <a:ext cx="3113508" cy="419100"/>
          </a:xfrm>
          <a:prstGeom prst="rect">
            <a:avLst/>
          </a:prstGeom>
        </p:spPr>
        <p:txBody>
          <a:bodyPr lIns="0" tIns="0" rIns="0" bIns="0" anchor="ctr"/>
          <a:lstStyle>
            <a:lvl1pPr marL="0" indent="0" algn="l">
              <a:lnSpc>
                <a:spcPct val="100000"/>
              </a:lnSpc>
              <a:buNone/>
              <a:defRPr sz="1500" b="0">
                <a:solidFill>
                  <a:schemeClr val="tx1">
                    <a:lumMod val="75000"/>
                    <a:lumOff val="25000"/>
                  </a:schemeClr>
                </a:solidFill>
              </a:defRPr>
            </a:lvl1pPr>
          </a:lstStyle>
          <a:p>
            <a:pPr lvl="0"/>
            <a:endParaRPr lang="zh-CN" altLang="en-US" dirty="0"/>
          </a:p>
        </p:txBody>
      </p:sp>
      <p:sp>
        <p:nvSpPr>
          <p:cNvPr id="19" name="平行四边形 18">
            <a:extLst>
              <a:ext uri="{FF2B5EF4-FFF2-40B4-BE49-F238E27FC236}">
                <a16:creationId xmlns:a16="http://schemas.microsoft.com/office/drawing/2014/main" id="{9AE407FD-1006-4AC4-B10B-CB7686E66A86}"/>
              </a:ext>
            </a:extLst>
          </p:cNvPr>
          <p:cNvSpPr/>
          <p:nvPr userDrawn="1"/>
        </p:nvSpPr>
        <p:spPr>
          <a:xfrm>
            <a:off x="1" y="1"/>
            <a:ext cx="9143612" cy="685800"/>
          </a:xfrm>
          <a:prstGeom prst="parallelogram">
            <a:avLst>
              <a:gd name="adj" fmla="val 430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FF"/>
              </a:solidFill>
            </a:endParaRPr>
          </a:p>
        </p:txBody>
      </p:sp>
      <p:pic>
        <p:nvPicPr>
          <p:cNvPr id="20" name="图片 19" descr="图片包含 户外, 标牌, 黑色&#10;&#10;自动生成的说明">
            <a:extLst>
              <a:ext uri="{FF2B5EF4-FFF2-40B4-BE49-F238E27FC236}">
                <a16:creationId xmlns:a16="http://schemas.microsoft.com/office/drawing/2014/main" id="{D5338ABA-2308-412D-96F5-DE590FFF992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296" y="73482"/>
            <a:ext cx="404129" cy="538838"/>
          </a:xfrm>
          <a:prstGeom prst="rect">
            <a:avLst/>
          </a:prstGeom>
        </p:spPr>
      </p:pic>
      <p:sp>
        <p:nvSpPr>
          <p:cNvPr id="11" name="平行四边形 10">
            <a:extLst>
              <a:ext uri="{FF2B5EF4-FFF2-40B4-BE49-F238E27FC236}">
                <a16:creationId xmlns:a16="http://schemas.microsoft.com/office/drawing/2014/main" id="{B0646154-6233-4139-B550-A28CDF04E3FA}"/>
              </a:ext>
            </a:extLst>
          </p:cNvPr>
          <p:cNvSpPr/>
          <p:nvPr userDrawn="1"/>
        </p:nvSpPr>
        <p:spPr>
          <a:xfrm>
            <a:off x="746500" y="105519"/>
            <a:ext cx="1468064" cy="512879"/>
          </a:xfrm>
          <a:prstGeom prst="parallelogram">
            <a:avLst>
              <a:gd name="adj" fmla="val 4305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C8161E"/>
                </a:solidFill>
              </a:rPr>
              <a:t>标题一</a:t>
            </a:r>
          </a:p>
        </p:txBody>
      </p:sp>
      <p:sp>
        <p:nvSpPr>
          <p:cNvPr id="12" name="平行四边形 11">
            <a:extLst>
              <a:ext uri="{FF2B5EF4-FFF2-40B4-BE49-F238E27FC236}">
                <a16:creationId xmlns:a16="http://schemas.microsoft.com/office/drawing/2014/main" id="{DB662845-A8FE-4E13-82B8-ABEE9422A575}"/>
              </a:ext>
            </a:extLst>
          </p:cNvPr>
          <p:cNvSpPr/>
          <p:nvPr userDrawn="1"/>
        </p:nvSpPr>
        <p:spPr>
          <a:xfrm>
            <a:off x="2123641" y="105519"/>
            <a:ext cx="1468064" cy="512879"/>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C8161E">
                    <a:lumMod val="60000"/>
                    <a:lumOff val="40000"/>
                  </a:srgbClr>
                </a:solidFill>
              </a:rPr>
              <a:t>标题二</a:t>
            </a:r>
          </a:p>
        </p:txBody>
      </p:sp>
      <p:sp>
        <p:nvSpPr>
          <p:cNvPr id="15" name="平行四边形 14">
            <a:extLst>
              <a:ext uri="{FF2B5EF4-FFF2-40B4-BE49-F238E27FC236}">
                <a16:creationId xmlns:a16="http://schemas.microsoft.com/office/drawing/2014/main" id="{44330A7B-15B1-4D7C-8EFE-B8A0161426A0}"/>
              </a:ext>
            </a:extLst>
          </p:cNvPr>
          <p:cNvSpPr/>
          <p:nvPr userDrawn="1"/>
        </p:nvSpPr>
        <p:spPr>
          <a:xfrm>
            <a:off x="3483913" y="105519"/>
            <a:ext cx="1468064" cy="512879"/>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C8161E">
                    <a:lumMod val="60000"/>
                    <a:lumOff val="40000"/>
                  </a:srgbClr>
                </a:solidFill>
              </a:rPr>
              <a:t>标题三</a:t>
            </a:r>
          </a:p>
        </p:txBody>
      </p:sp>
      <p:sp>
        <p:nvSpPr>
          <p:cNvPr id="16" name="平行四边形 15">
            <a:extLst>
              <a:ext uri="{FF2B5EF4-FFF2-40B4-BE49-F238E27FC236}">
                <a16:creationId xmlns:a16="http://schemas.microsoft.com/office/drawing/2014/main" id="{FAB9E410-8F4C-4E41-B027-DFC233733AB7}"/>
              </a:ext>
            </a:extLst>
          </p:cNvPr>
          <p:cNvSpPr/>
          <p:nvPr userDrawn="1"/>
        </p:nvSpPr>
        <p:spPr>
          <a:xfrm>
            <a:off x="4861057" y="105519"/>
            <a:ext cx="1468064" cy="512879"/>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C8161E">
                    <a:lumMod val="60000"/>
                    <a:lumOff val="40000"/>
                  </a:srgbClr>
                </a:solidFill>
              </a:rPr>
              <a:t>标题四</a:t>
            </a:r>
          </a:p>
        </p:txBody>
      </p:sp>
      <p:sp>
        <p:nvSpPr>
          <p:cNvPr id="17" name="平行四边形 16">
            <a:extLst>
              <a:ext uri="{FF2B5EF4-FFF2-40B4-BE49-F238E27FC236}">
                <a16:creationId xmlns:a16="http://schemas.microsoft.com/office/drawing/2014/main" id="{9F88429B-B890-4CEE-A503-4E91AAB2562D}"/>
              </a:ext>
            </a:extLst>
          </p:cNvPr>
          <p:cNvSpPr/>
          <p:nvPr userDrawn="1"/>
        </p:nvSpPr>
        <p:spPr>
          <a:xfrm>
            <a:off x="6221326" y="105519"/>
            <a:ext cx="1468064" cy="512879"/>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C8161E">
                    <a:lumMod val="60000"/>
                    <a:lumOff val="40000"/>
                  </a:srgbClr>
                </a:solidFill>
              </a:rPr>
              <a:t>标题五</a:t>
            </a:r>
          </a:p>
        </p:txBody>
      </p:sp>
      <p:pic>
        <p:nvPicPr>
          <p:cNvPr id="18" name="图片 17">
            <a:extLst>
              <a:ext uri="{FF2B5EF4-FFF2-40B4-BE49-F238E27FC236}">
                <a16:creationId xmlns:a16="http://schemas.microsoft.com/office/drawing/2014/main" id="{8AC3C199-AD82-4263-B8E8-8D1CD35372A9}"/>
              </a:ext>
            </a:extLst>
          </p:cNvPr>
          <p:cNvPicPr>
            <a:picLocks noChangeAspect="1"/>
          </p:cNvPicPr>
          <p:nvPr userDrawn="1"/>
        </p:nvPicPr>
        <p:blipFill rotWithShape="1">
          <a:blip r:embed="rId4" cstate="print"/>
          <a:srcRect r="1346"/>
          <a:stretch/>
        </p:blipFill>
        <p:spPr>
          <a:xfrm>
            <a:off x="392" y="6041806"/>
            <a:ext cx="9125177" cy="411617"/>
          </a:xfrm>
          <a:prstGeom prst="rect">
            <a:avLst/>
          </a:prstGeom>
        </p:spPr>
      </p:pic>
      <p:sp>
        <p:nvSpPr>
          <p:cNvPr id="21" name="平行四边形 20">
            <a:extLst>
              <a:ext uri="{FF2B5EF4-FFF2-40B4-BE49-F238E27FC236}">
                <a16:creationId xmlns:a16="http://schemas.microsoft.com/office/drawing/2014/main" id="{2051FE92-34E2-4DFE-BC0D-28D53B1BE4ED}"/>
              </a:ext>
            </a:extLst>
          </p:cNvPr>
          <p:cNvSpPr/>
          <p:nvPr userDrawn="1"/>
        </p:nvSpPr>
        <p:spPr>
          <a:xfrm>
            <a:off x="8571627" y="119858"/>
            <a:ext cx="355174"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FF"/>
              </a:solidFill>
            </a:endParaRPr>
          </a:p>
        </p:txBody>
      </p:sp>
      <p:sp>
        <p:nvSpPr>
          <p:cNvPr id="22" name="平行四边形 21">
            <a:extLst>
              <a:ext uri="{FF2B5EF4-FFF2-40B4-BE49-F238E27FC236}">
                <a16:creationId xmlns:a16="http://schemas.microsoft.com/office/drawing/2014/main" id="{EE8F87D0-86D3-40A7-B41A-5B19E1D5D4CF}"/>
              </a:ext>
            </a:extLst>
          </p:cNvPr>
          <p:cNvSpPr/>
          <p:nvPr userDrawn="1"/>
        </p:nvSpPr>
        <p:spPr>
          <a:xfrm>
            <a:off x="8262588" y="322602"/>
            <a:ext cx="355174"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FF"/>
              </a:solidFill>
            </a:endParaRPr>
          </a:p>
        </p:txBody>
      </p:sp>
    </p:spTree>
    <p:extLst>
      <p:ext uri="{BB962C8B-B14F-4D97-AF65-F5344CB8AC3E}">
        <p14:creationId xmlns:p14="http://schemas.microsoft.com/office/powerpoint/2010/main" val="7178939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封底">
    <p:bg>
      <p:bgPr>
        <a:solidFill>
          <a:schemeClr val="accent1"/>
        </a:solidFill>
        <a:effectLst/>
      </p:bgPr>
    </p:bg>
    <p:spTree>
      <p:nvGrpSpPr>
        <p:cNvPr id="1" name=""/>
        <p:cNvGrpSpPr/>
        <p:nvPr/>
      </p:nvGrpSpPr>
      <p:grpSpPr>
        <a:xfrm>
          <a:off x="0" y="0"/>
          <a:ext cx="0" cy="0"/>
          <a:chOff x="0" y="0"/>
          <a:chExt cx="0" cy="0"/>
        </a:xfrm>
      </p:grpSpPr>
      <p:pic>
        <p:nvPicPr>
          <p:cNvPr id="17" name="图片 16" descr="图片包含 建筑物&#10;&#10;自动生成的说明">
            <a:extLst>
              <a:ext uri="{FF2B5EF4-FFF2-40B4-BE49-F238E27FC236}">
                <a16:creationId xmlns:a16="http://schemas.microsoft.com/office/drawing/2014/main" id="{59C76395-F18A-42DC-A156-F93BFCD8E486}"/>
              </a:ext>
            </a:extLst>
          </p:cNvPr>
          <p:cNvPicPr>
            <a:picLocks noChangeAspect="1"/>
          </p:cNvPicPr>
          <p:nvPr userDrawn="1"/>
        </p:nvPicPr>
        <p:blipFill>
          <a:blip r:embed="rId2">
            <a:duotone>
              <a:prstClr val="black"/>
              <a:schemeClr val="accent1">
                <a:tint val="45000"/>
                <a:satMod val="400000"/>
              </a:schemeClr>
            </a:duotone>
            <a:alphaModFix amt="20000"/>
            <a:extLst>
              <a:ext uri="{28A0092B-C50C-407E-A947-70E740481C1C}">
                <a14:useLocalDpi xmlns:a14="http://schemas.microsoft.com/office/drawing/2010/main" val="0"/>
              </a:ext>
            </a:extLst>
          </a:blip>
          <a:stretch>
            <a:fillRect/>
          </a:stretch>
        </p:blipFill>
        <p:spPr>
          <a:xfrm>
            <a:off x="-37812" y="2900158"/>
            <a:ext cx="9219626" cy="3957851"/>
          </a:xfrm>
          <a:prstGeom prst="rect">
            <a:avLst/>
          </a:prstGeom>
        </p:spPr>
      </p:pic>
      <p:cxnSp>
        <p:nvCxnSpPr>
          <p:cNvPr id="13" name="直接连接符 12">
            <a:extLst>
              <a:ext uri="{FF2B5EF4-FFF2-40B4-BE49-F238E27FC236}">
                <a16:creationId xmlns:a16="http://schemas.microsoft.com/office/drawing/2014/main" id="{C8C8E8E9-B6E9-4C9E-A8E5-EC39920274FE}"/>
              </a:ext>
            </a:extLst>
          </p:cNvPr>
          <p:cNvCxnSpPr/>
          <p:nvPr userDrawn="1"/>
        </p:nvCxnSpPr>
        <p:spPr>
          <a:xfrm>
            <a:off x="228604" y="3429000"/>
            <a:ext cx="16481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DA6D4021-94E1-4E9F-90EB-E54E5216CA6E}"/>
              </a:ext>
            </a:extLst>
          </p:cNvPr>
          <p:cNvCxnSpPr/>
          <p:nvPr userDrawn="1"/>
        </p:nvCxnSpPr>
        <p:spPr>
          <a:xfrm>
            <a:off x="7267271" y="3429000"/>
            <a:ext cx="16481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图片 18" descr="图片包含 户外, 标牌, 黑色&#10;&#10;自动生成的说明">
            <a:extLst>
              <a:ext uri="{FF2B5EF4-FFF2-40B4-BE49-F238E27FC236}">
                <a16:creationId xmlns:a16="http://schemas.microsoft.com/office/drawing/2014/main" id="{EC48E4B1-8892-4D66-885C-B3B81823AF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0871" y="853340"/>
            <a:ext cx="1242258" cy="1656344"/>
          </a:xfrm>
          <a:prstGeom prst="rect">
            <a:avLst/>
          </a:prstGeom>
        </p:spPr>
      </p:pic>
      <p:sp>
        <p:nvSpPr>
          <p:cNvPr id="20" name="文本占位符 31">
            <a:extLst>
              <a:ext uri="{FF2B5EF4-FFF2-40B4-BE49-F238E27FC236}">
                <a16:creationId xmlns:a16="http://schemas.microsoft.com/office/drawing/2014/main" id="{4EB0A957-E3E4-47EE-9713-82509E17FD51}"/>
              </a:ext>
            </a:extLst>
          </p:cNvPr>
          <p:cNvSpPr>
            <a:spLocks noGrp="1"/>
          </p:cNvSpPr>
          <p:nvPr>
            <p:ph type="body" sz="quarter" idx="11"/>
          </p:nvPr>
        </p:nvSpPr>
        <p:spPr>
          <a:xfrm>
            <a:off x="1916373" y="3129756"/>
            <a:ext cx="5311258" cy="598488"/>
          </a:xfrm>
          <a:prstGeom prst="rect">
            <a:avLst/>
          </a:prstGeom>
        </p:spPr>
        <p:txBody>
          <a:bodyPr anchor="ctr"/>
          <a:lstStyle>
            <a:lvl1pPr marL="0" indent="0" algn="ctr">
              <a:lnSpc>
                <a:spcPct val="100000"/>
              </a:lnSpc>
              <a:buNone/>
              <a:defRPr sz="4500" b="1" spc="450">
                <a:solidFill>
                  <a:schemeClr val="bg1"/>
                </a:solidFill>
              </a:defRPr>
            </a:lvl1pPr>
          </a:lstStyle>
          <a:p>
            <a:pPr lvl="0"/>
            <a:endParaRPr lang="zh-CN" altLang="en-US" dirty="0"/>
          </a:p>
        </p:txBody>
      </p:sp>
      <p:pic>
        <p:nvPicPr>
          <p:cNvPr id="7" name="图片 6">
            <a:extLst>
              <a:ext uri="{FF2B5EF4-FFF2-40B4-BE49-F238E27FC236}">
                <a16:creationId xmlns:a16="http://schemas.microsoft.com/office/drawing/2014/main" id="{12079C22-C965-4A93-8C7F-F7C26F71D8DF}"/>
              </a:ext>
            </a:extLst>
          </p:cNvPr>
          <p:cNvPicPr>
            <a:picLocks noChangeAspect="1"/>
          </p:cNvPicPr>
          <p:nvPr userDrawn="1"/>
        </p:nvPicPr>
        <p:blipFill rotWithShape="1">
          <a:blip r:embed="rId4">
            <a:alphaModFix amt="20000"/>
            <a:duotone>
              <a:schemeClr val="accent4">
                <a:shade val="45000"/>
                <a:satMod val="135000"/>
              </a:schemeClr>
              <a:prstClr val="white"/>
            </a:duotone>
          </a:blip>
          <a:srcRect t="9831" b="36385"/>
          <a:stretch/>
        </p:blipFill>
        <p:spPr>
          <a:xfrm>
            <a:off x="2514422" y="6146610"/>
            <a:ext cx="4115157" cy="406590"/>
          </a:xfrm>
          <a:prstGeom prst="rect">
            <a:avLst/>
          </a:prstGeom>
        </p:spPr>
      </p:pic>
    </p:spTree>
    <p:extLst>
      <p:ext uri="{BB962C8B-B14F-4D97-AF65-F5344CB8AC3E}">
        <p14:creationId xmlns:p14="http://schemas.microsoft.com/office/powerpoint/2010/main" val="4193742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48644C6-89F0-466C-949F-E70AD72679A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401787039"/>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封底-2">
    <p:bg>
      <p:bgPr>
        <a:solidFill>
          <a:schemeClr val="accent1"/>
        </a:solidFill>
        <a:effectLst/>
      </p:bgPr>
    </p:bg>
    <p:spTree>
      <p:nvGrpSpPr>
        <p:cNvPr id="1" name=""/>
        <p:cNvGrpSpPr/>
        <p:nvPr/>
      </p:nvGrpSpPr>
      <p:grpSpPr>
        <a:xfrm>
          <a:off x="0" y="0"/>
          <a:ext cx="0" cy="0"/>
          <a:chOff x="0" y="0"/>
          <a:chExt cx="0" cy="0"/>
        </a:xfrm>
      </p:grpSpPr>
      <p:pic>
        <p:nvPicPr>
          <p:cNvPr id="9" name="图片 8" descr="图片包含 建筑物&#10;&#10;自动生成的说明">
            <a:extLst>
              <a:ext uri="{FF2B5EF4-FFF2-40B4-BE49-F238E27FC236}">
                <a16:creationId xmlns:a16="http://schemas.microsoft.com/office/drawing/2014/main" id="{D3C2EE1F-0BF9-49E9-859D-A8611895DEEE}"/>
              </a:ext>
            </a:extLst>
          </p:cNvPr>
          <p:cNvPicPr>
            <a:picLocks noChangeAspect="1"/>
          </p:cNvPicPr>
          <p:nvPr userDrawn="1"/>
        </p:nvPicPr>
        <p:blipFill>
          <a:blip r:embed="rId2">
            <a:duotone>
              <a:prstClr val="black"/>
              <a:schemeClr val="accent1">
                <a:tint val="45000"/>
                <a:satMod val="400000"/>
              </a:schemeClr>
            </a:duotone>
            <a:alphaModFix amt="20000"/>
            <a:extLst>
              <a:ext uri="{28A0092B-C50C-407E-A947-70E740481C1C}">
                <a14:useLocalDpi xmlns:a14="http://schemas.microsoft.com/office/drawing/2010/main" val="0"/>
              </a:ext>
            </a:extLst>
          </a:blip>
          <a:stretch>
            <a:fillRect/>
          </a:stretch>
        </p:blipFill>
        <p:spPr>
          <a:xfrm>
            <a:off x="-37812" y="2900158"/>
            <a:ext cx="9219626" cy="3957851"/>
          </a:xfrm>
          <a:prstGeom prst="rect">
            <a:avLst/>
          </a:prstGeom>
        </p:spPr>
      </p:pic>
      <p:cxnSp>
        <p:nvCxnSpPr>
          <p:cNvPr id="13" name="直接连接符 12">
            <a:extLst>
              <a:ext uri="{FF2B5EF4-FFF2-40B4-BE49-F238E27FC236}">
                <a16:creationId xmlns:a16="http://schemas.microsoft.com/office/drawing/2014/main" id="{C8C8E8E9-B6E9-4C9E-A8E5-EC39920274FE}"/>
              </a:ext>
            </a:extLst>
          </p:cNvPr>
          <p:cNvCxnSpPr/>
          <p:nvPr userDrawn="1"/>
        </p:nvCxnSpPr>
        <p:spPr>
          <a:xfrm>
            <a:off x="5491882" y="1488254"/>
            <a:ext cx="16481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DA6D4021-94E1-4E9F-90EB-E54E5216CA6E}"/>
              </a:ext>
            </a:extLst>
          </p:cNvPr>
          <p:cNvCxnSpPr/>
          <p:nvPr userDrawn="1"/>
        </p:nvCxnSpPr>
        <p:spPr>
          <a:xfrm>
            <a:off x="5491882" y="4146847"/>
            <a:ext cx="16481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文本占位符 31">
            <a:extLst>
              <a:ext uri="{FF2B5EF4-FFF2-40B4-BE49-F238E27FC236}">
                <a16:creationId xmlns:a16="http://schemas.microsoft.com/office/drawing/2014/main" id="{4EB0A957-E3E4-47EE-9713-82509E17FD51}"/>
              </a:ext>
            </a:extLst>
          </p:cNvPr>
          <p:cNvSpPr>
            <a:spLocks noGrp="1"/>
          </p:cNvSpPr>
          <p:nvPr>
            <p:ph type="body" sz="quarter" idx="11"/>
          </p:nvPr>
        </p:nvSpPr>
        <p:spPr>
          <a:xfrm>
            <a:off x="3775107" y="2496180"/>
            <a:ext cx="5311258" cy="598488"/>
          </a:xfrm>
          <a:prstGeom prst="rect">
            <a:avLst/>
          </a:prstGeom>
        </p:spPr>
        <p:txBody>
          <a:bodyPr anchor="ctr"/>
          <a:lstStyle>
            <a:lvl1pPr marL="0" indent="0" algn="ctr">
              <a:lnSpc>
                <a:spcPct val="100000"/>
              </a:lnSpc>
              <a:buNone/>
              <a:defRPr sz="4500" b="1" spc="450">
                <a:solidFill>
                  <a:schemeClr val="bg1"/>
                </a:solidFill>
              </a:defRPr>
            </a:lvl1pPr>
          </a:lstStyle>
          <a:p>
            <a:pPr lvl="0"/>
            <a:endParaRPr lang="zh-CN" altLang="en-US" dirty="0"/>
          </a:p>
        </p:txBody>
      </p:sp>
      <p:pic>
        <p:nvPicPr>
          <p:cNvPr id="3" name="图片 2">
            <a:extLst>
              <a:ext uri="{FF2B5EF4-FFF2-40B4-BE49-F238E27FC236}">
                <a16:creationId xmlns:a16="http://schemas.microsoft.com/office/drawing/2014/main" id="{B5861CDE-5CCC-4EC9-AAE6-4DDC185E1B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2505" y="1860735"/>
            <a:ext cx="2144183" cy="2332270"/>
          </a:xfrm>
          <a:prstGeom prst="rect">
            <a:avLst/>
          </a:prstGeom>
        </p:spPr>
      </p:pic>
      <p:pic>
        <p:nvPicPr>
          <p:cNvPr id="7" name="图片 6">
            <a:extLst>
              <a:ext uri="{FF2B5EF4-FFF2-40B4-BE49-F238E27FC236}">
                <a16:creationId xmlns:a16="http://schemas.microsoft.com/office/drawing/2014/main" id="{697B15C4-0524-4A21-A6CE-F7DA7DA15B84}"/>
              </a:ext>
            </a:extLst>
          </p:cNvPr>
          <p:cNvPicPr>
            <a:picLocks noChangeAspect="1"/>
          </p:cNvPicPr>
          <p:nvPr userDrawn="1"/>
        </p:nvPicPr>
        <p:blipFill rotWithShape="1">
          <a:blip r:embed="rId4">
            <a:alphaModFix amt="20000"/>
            <a:duotone>
              <a:schemeClr val="accent4">
                <a:shade val="45000"/>
                <a:satMod val="135000"/>
              </a:schemeClr>
              <a:prstClr val="white"/>
            </a:duotone>
          </a:blip>
          <a:srcRect t="9831" b="36385"/>
          <a:stretch/>
        </p:blipFill>
        <p:spPr>
          <a:xfrm>
            <a:off x="2514422" y="6146610"/>
            <a:ext cx="4115157" cy="406590"/>
          </a:xfrm>
          <a:prstGeom prst="rect">
            <a:avLst/>
          </a:prstGeom>
        </p:spPr>
      </p:pic>
    </p:spTree>
    <p:extLst>
      <p:ext uri="{BB962C8B-B14F-4D97-AF65-F5344CB8AC3E}">
        <p14:creationId xmlns:p14="http://schemas.microsoft.com/office/powerpoint/2010/main" val="12921876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22346966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空白（lowpoly）">
    <p:spTree>
      <p:nvGrpSpPr>
        <p:cNvPr id="1" name=""/>
        <p:cNvGrpSpPr/>
        <p:nvPr/>
      </p:nvGrpSpPr>
      <p:grpSpPr>
        <a:xfrm>
          <a:off x="0" y="0"/>
          <a:ext cx="0" cy="0"/>
          <a:chOff x="0" y="0"/>
          <a:chExt cx="0" cy="0"/>
        </a:xfrm>
      </p:grpSpPr>
      <p:pic>
        <p:nvPicPr>
          <p:cNvPr id="5" name="图片 4" descr="图片包含 建筑物, 圆屋顶, 地板&#10;&#10;描述已自动生成">
            <a:extLst>
              <a:ext uri="{FF2B5EF4-FFF2-40B4-BE49-F238E27FC236}">
                <a16:creationId xmlns:a16="http://schemas.microsoft.com/office/drawing/2014/main" id="{0E7CEFF4-3933-40D2-928B-A28B021C14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8" y="0"/>
            <a:ext cx="9141713" cy="6858000"/>
          </a:xfrm>
          <a:prstGeom prst="rect">
            <a:avLst/>
          </a:prstGeom>
        </p:spPr>
      </p:pic>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2408261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330456" y="759873"/>
            <a:ext cx="530915" cy="300082"/>
          </a:xfrm>
          <a:prstGeom prst="rect">
            <a:avLst/>
          </a:prstGeom>
        </p:spPr>
        <p:txBody>
          <a:bodyPr wrap="none">
            <a:spAutoFit/>
          </a:bodyPr>
          <a:lstStyle/>
          <a:p>
            <a:pPr defTabSz="457166">
              <a:defRPr/>
            </a:pPr>
            <a:r>
              <a:rPr lang="zh-CN" altLang="en-US" sz="1350" kern="0">
                <a:solidFill>
                  <a:srgbClr val="FFFFFF"/>
                </a:solidFill>
                <a:latin typeface="Segoe UI Light"/>
                <a:cs typeface="Segoe UI Light"/>
              </a:rPr>
              <a:t>标注</a:t>
            </a:r>
            <a:endParaRPr lang="zh-CN" altLang="en-US" sz="1350" kern="0" dirty="0">
              <a:solidFill>
                <a:srgbClr val="FFFFFF"/>
              </a:solidFill>
              <a:latin typeface="Segoe UI Light"/>
              <a:cs typeface="Segoe UI Light"/>
            </a:endParaRPr>
          </a:p>
        </p:txBody>
      </p:sp>
      <p:sp>
        <p:nvSpPr>
          <p:cNvPr id="11" name="矩形 10"/>
          <p:cNvSpPr/>
          <p:nvPr userDrawn="1"/>
        </p:nvSpPr>
        <p:spPr>
          <a:xfrm>
            <a:off x="1929446" y="759876"/>
            <a:ext cx="1051501" cy="1541961"/>
          </a:xfrm>
          <a:prstGeom prst="rect">
            <a:avLst/>
          </a:prstGeom>
        </p:spPr>
        <p:txBody>
          <a:bodyPr wrap="square">
            <a:spAutoFit/>
          </a:bodyPr>
          <a:lstStyle/>
          <a:p>
            <a:pPr defTabSz="457166">
              <a:lnSpc>
                <a:spcPct val="130000"/>
              </a:lnSpc>
              <a:defRPr/>
            </a:pPr>
            <a:r>
              <a:rPr lang="zh-CN" altLang="en-US" sz="1050" kern="0">
                <a:solidFill>
                  <a:srgbClr val="FFFFFF"/>
                </a:solidFill>
                <a:latin typeface="Segoe UI Light"/>
                <a:cs typeface="Segoe UI Light"/>
              </a:rPr>
              <a:t>使用说明 </a:t>
            </a:r>
            <a:endParaRPr lang="en-US" altLang="zh-CN" sz="1050" kern="0" dirty="0">
              <a:solidFill>
                <a:srgbClr val="FFFFFF"/>
              </a:solidFill>
              <a:latin typeface="Segoe UI Light"/>
              <a:cs typeface="Segoe UI Light"/>
            </a:endParaRPr>
          </a:p>
          <a:p>
            <a:pPr defTabSz="457166">
              <a:lnSpc>
                <a:spcPct val="130000"/>
              </a:lnSpc>
              <a:defRPr/>
            </a:pPr>
            <a:endParaRPr lang="en-US" altLang="zh-CN" sz="1050" kern="0" dirty="0">
              <a:solidFill>
                <a:srgbClr val="FFFFFF"/>
              </a:solidFill>
              <a:latin typeface="Segoe UI Light"/>
              <a:cs typeface="Segoe UI Light"/>
            </a:endParaRPr>
          </a:p>
          <a:p>
            <a:pPr defTabSz="457166">
              <a:lnSpc>
                <a:spcPct val="130000"/>
              </a:lnSpc>
              <a:defRPr/>
            </a:pPr>
            <a:endParaRPr lang="en-US" altLang="zh-CN" sz="1050" kern="0">
              <a:solidFill>
                <a:srgbClr val="FFFFFF"/>
              </a:solidFill>
              <a:latin typeface="Segoe UI Light"/>
              <a:cs typeface="Segoe UI Light"/>
            </a:endParaRPr>
          </a:p>
          <a:p>
            <a:pPr defTabSz="457166">
              <a:lnSpc>
                <a:spcPct val="130000"/>
              </a:lnSpc>
              <a:defRPr/>
            </a:pPr>
            <a:endParaRPr lang="en-US" altLang="zh-CN" sz="1050" kern="0" dirty="0">
              <a:solidFill>
                <a:srgbClr val="FFFFFF"/>
              </a:solidFill>
              <a:latin typeface="Segoe UI Light"/>
              <a:cs typeface="Segoe UI Light"/>
            </a:endParaRPr>
          </a:p>
          <a:p>
            <a:pPr defTabSz="457166">
              <a:lnSpc>
                <a:spcPct val="130000"/>
              </a:lnSpc>
              <a:defRPr/>
            </a:pPr>
            <a:endParaRPr lang="en-US" altLang="zh-CN" sz="1050" kern="0">
              <a:solidFill>
                <a:srgbClr val="FFFFFF"/>
              </a:solidFill>
              <a:latin typeface="Segoe UI Light"/>
              <a:cs typeface="Segoe UI Light"/>
            </a:endParaRPr>
          </a:p>
          <a:p>
            <a:pPr defTabSz="457166">
              <a:lnSpc>
                <a:spcPct val="130000"/>
              </a:lnSpc>
              <a:defRPr/>
            </a:pPr>
            <a:endParaRPr lang="en-US" altLang="zh-CN" sz="1050" kern="0">
              <a:solidFill>
                <a:srgbClr val="FFFFFF"/>
              </a:solidFill>
              <a:latin typeface="Segoe UI Light"/>
              <a:cs typeface="Segoe UI Light"/>
            </a:endParaRPr>
          </a:p>
          <a:p>
            <a:pPr defTabSz="457166">
              <a:lnSpc>
                <a:spcPct val="130000"/>
              </a:lnSpc>
              <a:defRPr/>
            </a:pPr>
            <a:r>
              <a:rPr lang="zh-CN" altLang="en-US" sz="1050" kern="0">
                <a:solidFill>
                  <a:srgbClr val="FFFFFF"/>
                </a:solidFill>
                <a:latin typeface="Segoe UI Light"/>
                <a:cs typeface="Segoe UI Light"/>
              </a:rPr>
              <a:t>声明</a:t>
            </a:r>
            <a:endParaRPr lang="en-US" altLang="zh-CN" sz="1050" kern="0" dirty="0">
              <a:solidFill>
                <a:srgbClr val="FFFFFF"/>
              </a:solidFill>
              <a:latin typeface="Segoe UI Light"/>
              <a:cs typeface="Segoe UI Light"/>
            </a:endParaRPr>
          </a:p>
        </p:txBody>
      </p:sp>
      <p:sp>
        <p:nvSpPr>
          <p:cNvPr id="12" name="矩形 11"/>
          <p:cNvSpPr/>
          <p:nvPr userDrawn="1"/>
        </p:nvSpPr>
        <p:spPr>
          <a:xfrm>
            <a:off x="3114762" y="759873"/>
            <a:ext cx="5305759" cy="1962076"/>
          </a:xfrm>
          <a:prstGeom prst="rect">
            <a:avLst/>
          </a:prstGeom>
        </p:spPr>
        <p:txBody>
          <a:bodyPr wrap="square">
            <a:spAutoFit/>
          </a:bodyPr>
          <a:lstStyle/>
          <a:p>
            <a:pPr>
              <a:lnSpc>
                <a:spcPct val="130000"/>
              </a:lnSpc>
              <a:defRPr/>
            </a:pPr>
            <a:r>
              <a:rPr lang="zh-CN" altLang="en-US" sz="1050" kern="0">
                <a:solidFill>
                  <a:srgbClr val="FFFFFF"/>
                </a:solidFill>
                <a:latin typeface="Segoe UI Light"/>
                <a:cs typeface="Segoe UI Light"/>
              </a:rPr>
              <a:t>本</a:t>
            </a:r>
            <a:r>
              <a:rPr lang="en-US" altLang="zh-CN" sz="1050" kern="0">
                <a:solidFill>
                  <a:srgbClr val="FFFFFF"/>
                </a:solidFill>
                <a:latin typeface="Segoe UI Light"/>
                <a:cs typeface="Segoe UI Light"/>
              </a:rPr>
              <a:t>PPT</a:t>
            </a:r>
            <a:r>
              <a:rPr lang="zh-CN" altLang="en-US" sz="1050" kern="0">
                <a:solidFill>
                  <a:srgbClr val="FFFFFF"/>
                </a:solidFill>
                <a:latin typeface="Segoe UI Light"/>
                <a:cs typeface="Segoe UI Light"/>
              </a:rPr>
              <a:t>模板为作者原创，著作权归作者所有。</a:t>
            </a:r>
            <a:endParaRPr lang="en-US" altLang="zh-CN" sz="1050" kern="0">
              <a:solidFill>
                <a:srgbClr val="FFFFFF"/>
              </a:solidFill>
              <a:latin typeface="Segoe UI Light"/>
              <a:cs typeface="Segoe UI Light"/>
            </a:endParaRPr>
          </a:p>
          <a:p>
            <a:pPr>
              <a:lnSpc>
                <a:spcPct val="130000"/>
              </a:lnSpc>
              <a:defRPr/>
            </a:pPr>
            <a:r>
              <a:rPr lang="zh-CN" altLang="en-US" sz="1050" kern="0">
                <a:solidFill>
                  <a:srgbClr val="FFFFFF"/>
                </a:solidFill>
                <a:latin typeface="Segoe UI Light"/>
                <a:cs typeface="Segoe UI Light"/>
              </a:rPr>
              <a:t>您仅可以个人非商业用途使用本</a:t>
            </a:r>
            <a:r>
              <a:rPr lang="en-US" altLang="zh-CN" sz="1050" kern="0">
                <a:solidFill>
                  <a:srgbClr val="FFFFFF"/>
                </a:solidFill>
                <a:latin typeface="Segoe UI Light"/>
                <a:cs typeface="Segoe UI Light"/>
              </a:rPr>
              <a:t>PPT</a:t>
            </a:r>
            <a:r>
              <a:rPr lang="zh-CN" altLang="en-US" sz="1050" kern="0">
                <a:solidFill>
                  <a:srgbClr val="FFFFFF"/>
                </a:solidFill>
                <a:latin typeface="Segoe UI Light"/>
                <a:cs typeface="Segoe UI Light"/>
              </a:rPr>
              <a:t>模板，</a:t>
            </a:r>
            <a:r>
              <a:rPr lang="zh-CN" altLang="en-US" sz="1050">
                <a:solidFill>
                  <a:prstClr val="white"/>
                </a:solidFill>
              </a:rPr>
              <a:t>未经权利人书面明确授权，不可将信息内容的全部或部分用于出售，或以出租、出借、转让、分销、发布等其他任何方式供他人使用</a:t>
            </a:r>
            <a:r>
              <a:rPr lang="zh-CN" altLang="en-US" sz="1050" kern="0">
                <a:solidFill>
                  <a:srgbClr val="FFFFFF"/>
                </a:solidFill>
                <a:latin typeface="Segoe UI Light"/>
                <a:cs typeface="Segoe UI Light"/>
              </a:rPr>
              <a:t>，</a:t>
            </a:r>
            <a:r>
              <a:rPr lang="zh-CN" altLang="en-US" sz="1050">
                <a:solidFill>
                  <a:prstClr val="white"/>
                </a:solidFill>
              </a:rPr>
              <a:t>否则将承担法律责任。</a:t>
            </a:r>
            <a:endParaRPr lang="en-US" altLang="zh-CN" sz="1050" kern="0">
              <a:solidFill>
                <a:srgbClr val="FFFFFF"/>
              </a:solidFill>
              <a:latin typeface="Segoe UI Light"/>
              <a:cs typeface="Segoe UI Light"/>
            </a:endParaRPr>
          </a:p>
          <a:p>
            <a:pPr defTabSz="457166">
              <a:lnSpc>
                <a:spcPct val="130000"/>
              </a:lnSpc>
              <a:defRPr/>
            </a:pPr>
            <a:endParaRPr lang="en-US" altLang="zh-CN" sz="1050" kern="0" dirty="0">
              <a:solidFill>
                <a:srgbClr val="FFFFFF"/>
              </a:solidFill>
              <a:latin typeface="Segoe UI Light"/>
              <a:cs typeface="Segoe UI Light"/>
            </a:endParaRPr>
          </a:p>
          <a:p>
            <a:pPr defTabSz="457166">
              <a:lnSpc>
                <a:spcPct val="130000"/>
              </a:lnSpc>
              <a:defRPr/>
            </a:pPr>
            <a:endParaRPr lang="en-US" altLang="zh-CN" sz="1050" kern="0">
              <a:solidFill>
                <a:srgbClr val="FFFFFF"/>
              </a:solidFill>
              <a:latin typeface="Segoe UI Light"/>
              <a:cs typeface="Segoe UI Light"/>
            </a:endParaRPr>
          </a:p>
          <a:p>
            <a:pPr defTabSz="457166">
              <a:lnSpc>
                <a:spcPct val="130000"/>
              </a:lnSpc>
              <a:defRPr/>
            </a:pPr>
            <a:r>
              <a:rPr lang="en-US" altLang="zh-CN" sz="1050" kern="0">
                <a:solidFill>
                  <a:srgbClr val="FFFFFF"/>
                </a:solidFill>
                <a:latin typeface="Segoe UI Light"/>
                <a:cs typeface="Segoe UI Light"/>
              </a:rPr>
              <a:t>OfficePLUS</a:t>
            </a:r>
            <a:r>
              <a:rPr lang="zh-CN" altLang="en-US" sz="1050" kern="0">
                <a:solidFill>
                  <a:srgbClr val="FFFFFF"/>
                </a:solidFill>
                <a:latin typeface="Segoe UI Light"/>
                <a:cs typeface="Segoe UI Light"/>
              </a:rPr>
              <a:t>尊重知识产权并注重保护用户享有的各项权利。</a:t>
            </a:r>
            <a:endParaRPr lang="en-US" altLang="zh-CN" sz="1050" kern="0">
              <a:solidFill>
                <a:srgbClr val="FFFFFF"/>
              </a:solidFill>
              <a:latin typeface="Segoe UI Light"/>
              <a:cs typeface="Segoe UI Light"/>
            </a:endParaRPr>
          </a:p>
          <a:p>
            <a:pPr defTabSz="457166">
              <a:lnSpc>
                <a:spcPct val="130000"/>
              </a:lnSpc>
              <a:defRPr/>
            </a:pPr>
            <a:r>
              <a:rPr lang="en-US" altLang="zh-CN" sz="1050" kern="0">
                <a:solidFill>
                  <a:srgbClr val="FFFFFF"/>
                </a:solidFill>
                <a:latin typeface="Segoe UI Light"/>
                <a:cs typeface="Segoe UI Light"/>
              </a:rPr>
              <a:t>OfficePLUS</a:t>
            </a:r>
            <a:r>
              <a:rPr lang="zh-CN" altLang="en-US" sz="1050" kern="0">
                <a:solidFill>
                  <a:srgbClr val="FFFFFF"/>
                </a:solidFill>
                <a:latin typeface="Segoe UI Light"/>
                <a:cs typeface="Segoe UI Light"/>
              </a:rPr>
              <a:t>拥有对本</a:t>
            </a:r>
            <a:r>
              <a:rPr lang="en-US" altLang="zh-CN" sz="1050" kern="0">
                <a:solidFill>
                  <a:srgbClr val="FFFFFF"/>
                </a:solidFill>
                <a:latin typeface="Segoe UI Light"/>
                <a:cs typeface="Segoe UI Light"/>
              </a:rPr>
              <a:t>PPT</a:t>
            </a:r>
            <a:r>
              <a:rPr lang="zh-CN" altLang="en-US" sz="1050" kern="0">
                <a:solidFill>
                  <a:srgbClr val="FFFFFF"/>
                </a:solidFill>
                <a:latin typeface="Segoe UI Light"/>
                <a:cs typeface="Segoe UI Light"/>
              </a:rPr>
              <a:t>模板进行展示、报道、宣传及用于市场活动的权利，若在比赛或商业应用过程中发生版权纠纷，其法律责任由作者本人承担。</a:t>
            </a:r>
            <a:endParaRPr lang="zh-CN" altLang="en-US" sz="1050" kern="0" dirty="0">
              <a:solidFill>
                <a:srgbClr val="FFFFFF"/>
              </a:solidFill>
              <a:latin typeface="Segoe UI Light"/>
              <a:cs typeface="Segoe UI Light"/>
            </a:endParaRPr>
          </a:p>
        </p:txBody>
      </p:sp>
      <p:sp>
        <p:nvSpPr>
          <p:cNvPr id="13" name="矩形 12"/>
          <p:cNvSpPr/>
          <p:nvPr userDrawn="1"/>
        </p:nvSpPr>
        <p:spPr>
          <a:xfrm>
            <a:off x="330457" y="182454"/>
            <a:ext cx="630301" cy="207749"/>
          </a:xfrm>
          <a:prstGeom prst="rect">
            <a:avLst/>
          </a:prstGeom>
        </p:spPr>
        <p:txBody>
          <a:bodyPr wrap="none">
            <a:spAutoFit/>
          </a:bodyPr>
          <a:lstStyle/>
          <a:p>
            <a:pPr defTabSz="457166">
              <a:defRPr/>
            </a:pPr>
            <a:r>
              <a:rPr kumimoji="1" lang="en-US" altLang="zh-CN" sz="750" kern="0" dirty="0">
                <a:solidFill>
                  <a:prstClr val="white"/>
                </a:solidFill>
                <a:latin typeface="Segoe UI Light"/>
                <a:cs typeface="Segoe UI Light"/>
              </a:rPr>
              <a:t>OfficePLUS</a:t>
            </a:r>
            <a:endParaRPr lang="zh-CN" altLang="en-US" sz="750" kern="0" dirty="0">
              <a:solidFill>
                <a:prstClr val="white"/>
              </a:solidFill>
              <a:latin typeface="Segoe UI Light"/>
              <a:cs typeface="Segoe UI Light"/>
            </a:endParaRPr>
          </a:p>
        </p:txBody>
      </p:sp>
    </p:spTree>
    <p:extLst>
      <p:ext uri="{BB962C8B-B14F-4D97-AF65-F5344CB8AC3E}">
        <p14:creationId xmlns:p14="http://schemas.microsoft.com/office/powerpoint/2010/main" val="1357497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48644C6-89F0-466C-949F-E70AD72679A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63448816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53781C-E1F6-4315-A39D-61273F2E0596}" type="slidenum">
              <a:rPr lang="zh-CN" altLang="en-US" smtClean="0">
                <a:solidFill>
                  <a:srgbClr val="000000">
                    <a:tint val="75000"/>
                  </a:srgbClr>
                </a:solidFill>
              </a: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2890365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8644C6-89F0-466C-949F-E70AD72679A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10549127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48644C6-89F0-466C-949F-E70AD72679A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3146295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theme" Target="../theme/theme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8644C6-89F0-466C-949F-E70AD72679A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93303472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664"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userDrawn="1">
          <p15:clr>
            <a:srgbClr val="F26B43"/>
          </p15:clr>
        </p15:guide>
        <p15:guide id="2" pos="5616" userDrawn="1">
          <p15:clr>
            <a:srgbClr val="F26B43"/>
          </p15:clr>
        </p15:guide>
        <p15:guide id="3" orient="horz" pos="432" userDrawn="1">
          <p15:clr>
            <a:srgbClr val="F26B43"/>
          </p15:clr>
        </p15:guide>
        <p15:guide id="4" orient="horz" pos="472" userDrawn="1">
          <p15:clr>
            <a:srgbClr val="F26B43"/>
          </p15:clr>
        </p15:guide>
        <p15:guide id="5" orient="horz" pos="4104" userDrawn="1">
          <p15:clr>
            <a:srgbClr val="F26B43"/>
          </p15:clr>
        </p15:guide>
        <p15:guide id="6" orient="horz" pos="40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8644C6-89F0-466C-949F-E70AD72679A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48060181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6" r:id="rId23"/>
    <p:sldLayoutId id="2147483707" r:id="rId24"/>
    <p:sldLayoutId id="2147483709" r:id="rId25"/>
    <p:sldLayoutId id="2147483710" r:id="rId26"/>
    <p:sldLayoutId id="2147483711"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userDrawn="1">
          <p15:clr>
            <a:srgbClr val="F26B43"/>
          </p15:clr>
        </p15:guide>
        <p15:guide id="2" pos="5616" userDrawn="1">
          <p15:clr>
            <a:srgbClr val="F26B43"/>
          </p15:clr>
        </p15:guide>
        <p15:guide id="3" orient="horz" pos="432" userDrawn="1">
          <p15:clr>
            <a:srgbClr val="F26B43"/>
          </p15:clr>
        </p15:guide>
        <p15:guide id="4" orient="horz" pos="472" userDrawn="1">
          <p15:clr>
            <a:srgbClr val="F26B43"/>
          </p15:clr>
        </p15:guide>
        <p15:guide id="5" orient="horz" pos="4104" userDrawn="1">
          <p15:clr>
            <a:srgbClr val="F26B43"/>
          </p15:clr>
        </p15:guide>
        <p15:guide id="6" orient="horz" pos="405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0.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10.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3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jpe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38.xml"/><Relationship Id="rId6" Type="http://schemas.openxmlformats.org/officeDocument/2006/relationships/image" Target="../media/image60.png"/><Relationship Id="rId5" Type="http://schemas.openxmlformats.org/officeDocument/2006/relationships/image" Target="../media/image1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3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35.png"/><Relationship Id="rId5" Type="http://schemas.openxmlformats.org/officeDocument/2006/relationships/image" Target="../media/image10.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2BE71855-1849-4FC4-A9D5-7DDD1C68CED9}"/>
              </a:ext>
            </a:extLst>
          </p:cNvPr>
          <p:cNvSpPr>
            <a:spLocks noGrp="1"/>
          </p:cNvSpPr>
          <p:nvPr>
            <p:ph type="title"/>
          </p:nvPr>
        </p:nvSpPr>
        <p:spPr>
          <a:xfrm>
            <a:off x="97465" y="1524796"/>
            <a:ext cx="8867942" cy="2227094"/>
          </a:xfrm>
          <a:noFill/>
          <a:effectLst>
            <a:outerShdw blurRad="50800" dist="38100" dir="5400000" algn="t" rotWithShape="0">
              <a:prstClr val="black">
                <a:alpha val="40000"/>
              </a:prstClr>
            </a:outerShdw>
          </a:effectLst>
        </p:spPr>
        <p:txBody>
          <a:bodyPr/>
          <a:lstStyle/>
          <a:p>
            <a:pPr>
              <a:lnSpc>
                <a:spcPct val="110000"/>
              </a:lnSpc>
            </a:pPr>
            <a:r>
              <a:rPr lang="en-US" altLang="zh-CN" dirty="0">
                <a:latin typeface="+mn-lt"/>
              </a:rPr>
              <a:t>A gaseous time projection chamber with Micromegas readout for low-radioactive material screening</a:t>
            </a:r>
            <a:endParaRPr lang="zh-CN" altLang="en-US" sz="3600" dirty="0">
              <a:latin typeface="+mn-lt"/>
            </a:endParaRPr>
          </a:p>
        </p:txBody>
      </p:sp>
      <p:sp>
        <p:nvSpPr>
          <p:cNvPr id="7" name="内容占位符 8">
            <a:extLst>
              <a:ext uri="{FF2B5EF4-FFF2-40B4-BE49-F238E27FC236}">
                <a16:creationId xmlns:a16="http://schemas.microsoft.com/office/drawing/2014/main" id="{BE9F4DED-9097-480E-890E-55C6F37E8A7B}"/>
              </a:ext>
            </a:extLst>
          </p:cNvPr>
          <p:cNvSpPr>
            <a:spLocks noGrp="1"/>
          </p:cNvSpPr>
          <p:nvPr>
            <p:ph sz="quarter" idx="10"/>
          </p:nvPr>
        </p:nvSpPr>
        <p:spPr>
          <a:xfrm>
            <a:off x="1708039" y="5041965"/>
            <a:ext cx="6039362" cy="758764"/>
          </a:xfrm>
        </p:spPr>
        <p:txBody>
          <a:bodyPr>
            <a:normAutofit lnSpcReduction="10000"/>
          </a:bodyPr>
          <a:lstStyle/>
          <a:p>
            <a:r>
              <a:rPr lang="en-US" altLang="zh-CN" dirty="0">
                <a:solidFill>
                  <a:schemeClr val="tx1"/>
                </a:solidFill>
              </a:rPr>
              <a:t>October 1st, 2024</a:t>
            </a:r>
          </a:p>
          <a:p>
            <a:r>
              <a:rPr lang="en-US" altLang="zh-CN" dirty="0">
                <a:solidFill>
                  <a:schemeClr val="tx1"/>
                </a:solidFill>
              </a:rPr>
              <a:t>Low Radioactivity Techniques (LRT2024)</a:t>
            </a:r>
            <a:endParaRPr lang="zh-CN" altLang="en-US" dirty="0">
              <a:solidFill>
                <a:schemeClr val="tx1"/>
              </a:solidFill>
            </a:endParaRPr>
          </a:p>
        </p:txBody>
      </p:sp>
      <p:sp>
        <p:nvSpPr>
          <p:cNvPr id="8" name="文本占位符 9">
            <a:extLst>
              <a:ext uri="{FF2B5EF4-FFF2-40B4-BE49-F238E27FC236}">
                <a16:creationId xmlns:a16="http://schemas.microsoft.com/office/drawing/2014/main" id="{6831C20E-D005-4D4F-B7F5-359EE60B5032}"/>
              </a:ext>
            </a:extLst>
          </p:cNvPr>
          <p:cNvSpPr>
            <a:spLocks noGrp="1"/>
          </p:cNvSpPr>
          <p:nvPr>
            <p:ph type="body" sz="quarter" idx="11"/>
          </p:nvPr>
        </p:nvSpPr>
        <p:spPr>
          <a:xfrm>
            <a:off x="2154246" y="3964678"/>
            <a:ext cx="4835516" cy="864503"/>
          </a:xfrm>
        </p:spPr>
        <p:txBody>
          <a:bodyPr>
            <a:normAutofit fontScale="92500" lnSpcReduction="10000"/>
          </a:bodyPr>
          <a:lstStyle/>
          <a:p>
            <a:r>
              <a:rPr lang="en-US" altLang="zh-CN" b="0" dirty="0">
                <a:solidFill>
                  <a:schemeClr val="tx1"/>
                </a:solidFill>
              </a:rPr>
              <a:t>Shanghai Jiao Tong University</a:t>
            </a:r>
          </a:p>
          <a:p>
            <a:r>
              <a:rPr lang="en-US" altLang="zh-CN" b="0" dirty="0" err="1">
                <a:solidFill>
                  <a:schemeClr val="tx1"/>
                </a:solidFill>
              </a:rPr>
              <a:t>Wenming</a:t>
            </a:r>
            <a:r>
              <a:rPr lang="en-US" altLang="zh-CN" b="0" dirty="0">
                <a:solidFill>
                  <a:schemeClr val="tx1"/>
                </a:solidFill>
              </a:rPr>
              <a:t> Zhang</a:t>
            </a:r>
            <a:endParaRPr lang="zh-CN" altLang="en-US" b="0" dirty="0">
              <a:solidFill>
                <a:schemeClr val="tx1"/>
              </a:solidFill>
            </a:endParaRPr>
          </a:p>
        </p:txBody>
      </p:sp>
    </p:spTree>
    <p:extLst>
      <p:ext uri="{BB962C8B-B14F-4D97-AF65-F5344CB8AC3E}">
        <p14:creationId xmlns:p14="http://schemas.microsoft.com/office/powerpoint/2010/main" val="1236144749"/>
      </p:ext>
    </p:extLst>
  </p:cSld>
  <p:clrMapOvr>
    <a:masterClrMapping/>
  </p:clrMapOvr>
  <mc:AlternateContent xmlns:mc="http://schemas.openxmlformats.org/markup-compatibility/2006" xmlns:p14="http://schemas.microsoft.com/office/powerpoint/2010/main">
    <mc:Choice Requires="p14">
      <p:transition spd="slow" p14:dur="2000" advTm="901"/>
    </mc:Choice>
    <mc:Fallback xmlns="">
      <p:transition spd="slow" advTm="90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A3B9ADF-F3D5-48A2-93D8-E2D086C4C1FD}"/>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10</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F84001E5-0345-4A60-AB18-1E3D2E8E29FC}"/>
              </a:ext>
            </a:extLst>
          </p:cNvPr>
          <p:cNvSpPr>
            <a:spLocks noGrp="1"/>
          </p:cNvSpPr>
          <p:nvPr>
            <p:ph type="body" sz="quarter" idx="11"/>
          </p:nvPr>
        </p:nvSpPr>
        <p:spPr>
          <a:xfrm>
            <a:off x="806514" y="135738"/>
            <a:ext cx="7330964" cy="448866"/>
          </a:xfrm>
        </p:spPr>
        <p:txBody>
          <a:bodyPr>
            <a:normAutofit lnSpcReduction="10000"/>
          </a:bodyPr>
          <a:lstStyle/>
          <a:p>
            <a:r>
              <a:rPr lang="en-US" altLang="zh-CN" dirty="0"/>
              <a:t>Low-Background Treatment of Detector Materials</a:t>
            </a:r>
            <a:endParaRPr lang="zh-CN" altLang="en-US" dirty="0"/>
          </a:p>
        </p:txBody>
      </p:sp>
      <p:sp>
        <p:nvSpPr>
          <p:cNvPr id="19" name="文本占位符 3">
            <a:extLst>
              <a:ext uri="{FF2B5EF4-FFF2-40B4-BE49-F238E27FC236}">
                <a16:creationId xmlns:a16="http://schemas.microsoft.com/office/drawing/2014/main" id="{46064146-5FBC-41B9-8626-9722CFE84D62}"/>
              </a:ext>
            </a:extLst>
          </p:cNvPr>
          <p:cNvSpPr>
            <a:spLocks noGrp="1"/>
          </p:cNvSpPr>
          <p:nvPr>
            <p:ph type="body" sz="quarter" idx="14"/>
          </p:nvPr>
        </p:nvSpPr>
        <p:spPr>
          <a:xfrm>
            <a:off x="113393" y="793476"/>
            <a:ext cx="8024085" cy="342940"/>
          </a:xfrm>
        </p:spPr>
        <p:txBody>
          <a:bodyPr>
            <a:noAutofit/>
          </a:bodyPr>
          <a:lstStyle/>
          <a:p>
            <a:r>
              <a:rPr lang="en-US" altLang="zh-CN" sz="1600" dirty="0">
                <a:solidFill>
                  <a:schemeClr val="tx1"/>
                </a:solidFill>
              </a:rPr>
              <a:t>Treatment of low-background detector material components</a:t>
            </a:r>
            <a:endParaRPr lang="zh-CN" altLang="en-US" sz="1600" dirty="0">
              <a:solidFill>
                <a:schemeClr val="tx1"/>
              </a:solidFill>
            </a:endParaRPr>
          </a:p>
        </p:txBody>
      </p:sp>
      <p:sp>
        <p:nvSpPr>
          <p:cNvPr id="14" name="文本框 13">
            <a:extLst>
              <a:ext uri="{FF2B5EF4-FFF2-40B4-BE49-F238E27FC236}">
                <a16:creationId xmlns:a16="http://schemas.microsoft.com/office/drawing/2014/main" id="{2690BD6F-3B1F-41D4-9884-E7EB898ECE66}"/>
              </a:ext>
            </a:extLst>
          </p:cNvPr>
          <p:cNvSpPr txBox="1"/>
          <p:nvPr/>
        </p:nvSpPr>
        <p:spPr>
          <a:xfrm>
            <a:off x="0" y="1297405"/>
            <a:ext cx="9107315" cy="1323439"/>
          </a:xfrm>
          <a:prstGeom prst="rect">
            <a:avLst/>
          </a:prstGeom>
          <a:noFill/>
        </p:spPr>
        <p:txBody>
          <a:bodyPr wrap="square" rtlCol="0">
            <a:spAutoFit/>
          </a:bodyPr>
          <a:lstStyle/>
          <a:p>
            <a:pPr marL="257162" indent="-257162">
              <a:buFont typeface="Wingdings" panose="05000000000000000000" pitchFamily="2" charset="2"/>
              <a:buChar char="Ø"/>
            </a:pPr>
            <a:r>
              <a:rPr lang="en-US" altLang="zh-CN" sz="1600" dirty="0"/>
              <a:t>Oxygen-free copper cathode: Degrease (</a:t>
            </a:r>
            <a:r>
              <a:rPr lang="en-US" altLang="zh-CN" sz="1600" dirty="0" err="1"/>
              <a:t>Alconox</a:t>
            </a:r>
            <a:r>
              <a:rPr lang="en-US" altLang="zh-CN" sz="1600" dirty="0"/>
              <a:t>) -&gt; Acid wash -&gt; Rinse with ultrapure water -&gt; Dry with nitrogen gas -&gt; Dry in the oven</a:t>
            </a:r>
          </a:p>
          <a:p>
            <a:pPr marL="257162" indent="-257162">
              <a:buFont typeface="Wingdings" panose="05000000000000000000" pitchFamily="2" charset="2"/>
              <a:buChar char="Ø"/>
            </a:pPr>
            <a:r>
              <a:rPr lang="en-US" altLang="zh-CN" sz="1600" dirty="0"/>
              <a:t>Acrylic + Flexible PCB field cage: Wipe with </a:t>
            </a:r>
            <a:r>
              <a:rPr lang="en-US" altLang="zh-CN" sz="1600" dirty="0" err="1"/>
              <a:t>Alconox</a:t>
            </a:r>
            <a:r>
              <a:rPr lang="en-US" altLang="zh-CN" sz="1600" dirty="0"/>
              <a:t> -&gt; Clean with ultrapure water -&gt; Dry with nitrogen </a:t>
            </a:r>
          </a:p>
          <a:p>
            <a:pPr marL="257162" indent="-257162">
              <a:buFont typeface="Wingdings" panose="05000000000000000000" pitchFamily="2" charset="2"/>
              <a:buChar char="Ø"/>
            </a:pPr>
            <a:r>
              <a:rPr lang="en-US" altLang="zh-CN" sz="1600" dirty="0"/>
              <a:t>Aluminum inner wall: Wipe with </a:t>
            </a:r>
            <a:r>
              <a:rPr lang="en-US" altLang="zh-CN" sz="1600" dirty="0" err="1"/>
              <a:t>Alconox</a:t>
            </a:r>
            <a:r>
              <a:rPr lang="en-US" altLang="zh-CN" sz="1600" dirty="0"/>
              <a:t> -&gt; Clean with ultrapure water -&gt; Dry with nitrogen gas</a:t>
            </a:r>
          </a:p>
          <a:p>
            <a:pPr marL="257162" indent="-257162">
              <a:buFont typeface="Wingdings" panose="05000000000000000000" pitchFamily="2" charset="2"/>
              <a:buChar char="Ø"/>
            </a:pPr>
            <a:r>
              <a:rPr lang="en-US" altLang="zh-CN" sz="1600" dirty="0"/>
              <a:t>Gas: Getter purification</a:t>
            </a:r>
          </a:p>
        </p:txBody>
      </p:sp>
      <p:pic>
        <p:nvPicPr>
          <p:cNvPr id="10" name="图片 9">
            <a:extLst>
              <a:ext uri="{FF2B5EF4-FFF2-40B4-BE49-F238E27FC236}">
                <a16:creationId xmlns:a16="http://schemas.microsoft.com/office/drawing/2014/main" id="{66CD6EED-1D6E-4FA4-A1AB-9387E09975D4}"/>
              </a:ext>
            </a:extLst>
          </p:cNvPr>
          <p:cNvPicPr>
            <a:picLocks noChangeAspect="1"/>
          </p:cNvPicPr>
          <p:nvPr/>
        </p:nvPicPr>
        <p:blipFill>
          <a:blip r:embed="rId3"/>
          <a:stretch>
            <a:fillRect/>
          </a:stretch>
        </p:blipFill>
        <p:spPr>
          <a:xfrm rot="16200000">
            <a:off x="6918082" y="2381166"/>
            <a:ext cx="1547381" cy="2067471"/>
          </a:xfrm>
          <a:prstGeom prst="rect">
            <a:avLst/>
          </a:prstGeom>
        </p:spPr>
      </p:pic>
      <p:sp>
        <p:nvSpPr>
          <p:cNvPr id="23" name="矩形 22">
            <a:extLst>
              <a:ext uri="{FF2B5EF4-FFF2-40B4-BE49-F238E27FC236}">
                <a16:creationId xmlns:a16="http://schemas.microsoft.com/office/drawing/2014/main" id="{B171B1D8-F96B-4FFE-B956-EF61A7A32E20}"/>
              </a:ext>
            </a:extLst>
          </p:cNvPr>
          <p:cNvSpPr/>
          <p:nvPr/>
        </p:nvSpPr>
        <p:spPr>
          <a:xfrm>
            <a:off x="5005693" y="5797528"/>
            <a:ext cx="3304687" cy="338554"/>
          </a:xfrm>
          <a:prstGeom prst="rect">
            <a:avLst/>
          </a:prstGeom>
        </p:spPr>
        <p:txBody>
          <a:bodyPr wrap="none">
            <a:spAutoFit/>
          </a:bodyPr>
          <a:lstStyle/>
          <a:p>
            <a:pPr marL="214303" indent="-214303">
              <a:buFont typeface="Wingdings" panose="05000000000000000000" pitchFamily="2" charset="2"/>
              <a:buChar char="Ø"/>
            </a:pPr>
            <a:r>
              <a:rPr lang="en-US" altLang="zh-CN" sz="1600" dirty="0"/>
              <a:t>Copper cathode treatment process</a:t>
            </a:r>
            <a:endParaRPr lang="zh-CN" altLang="en-US" sz="1600" dirty="0"/>
          </a:p>
        </p:txBody>
      </p:sp>
      <p:sp>
        <p:nvSpPr>
          <p:cNvPr id="24" name="矩形 23">
            <a:extLst>
              <a:ext uri="{FF2B5EF4-FFF2-40B4-BE49-F238E27FC236}">
                <a16:creationId xmlns:a16="http://schemas.microsoft.com/office/drawing/2014/main" id="{65C28C04-BED7-4CAE-BB58-5AE353DB21D1}"/>
              </a:ext>
            </a:extLst>
          </p:cNvPr>
          <p:cNvSpPr/>
          <p:nvPr/>
        </p:nvSpPr>
        <p:spPr>
          <a:xfrm>
            <a:off x="795855" y="5658472"/>
            <a:ext cx="2632195" cy="338554"/>
          </a:xfrm>
          <a:prstGeom prst="rect">
            <a:avLst/>
          </a:prstGeom>
        </p:spPr>
        <p:txBody>
          <a:bodyPr wrap="none">
            <a:spAutoFit/>
          </a:bodyPr>
          <a:lstStyle/>
          <a:p>
            <a:pPr marL="214303" indent="-214303">
              <a:buFont typeface="Wingdings" panose="05000000000000000000" pitchFamily="2" charset="2"/>
              <a:buChar char="Ø"/>
            </a:pPr>
            <a:r>
              <a:rPr lang="en-US" altLang="zh-CN" sz="1600" dirty="0"/>
              <a:t>Detector internal structure</a:t>
            </a:r>
            <a:endParaRPr lang="zh-CN" altLang="en-US" sz="1600" dirty="0"/>
          </a:p>
        </p:txBody>
      </p:sp>
      <p:pic>
        <p:nvPicPr>
          <p:cNvPr id="25" name="图片 24">
            <a:extLst>
              <a:ext uri="{FF2B5EF4-FFF2-40B4-BE49-F238E27FC236}">
                <a16:creationId xmlns:a16="http://schemas.microsoft.com/office/drawing/2014/main" id="{324FA962-71AC-4F24-BEC4-2D433FF313B5}"/>
              </a:ext>
            </a:extLst>
          </p:cNvPr>
          <p:cNvPicPr>
            <a:picLocks noChangeAspect="1"/>
          </p:cNvPicPr>
          <p:nvPr/>
        </p:nvPicPr>
        <p:blipFill>
          <a:blip r:embed="rId4"/>
          <a:stretch>
            <a:fillRect/>
          </a:stretch>
        </p:blipFill>
        <p:spPr>
          <a:xfrm>
            <a:off x="6658045" y="4237157"/>
            <a:ext cx="2067463" cy="1547373"/>
          </a:xfrm>
          <a:prstGeom prst="rect">
            <a:avLst/>
          </a:prstGeom>
        </p:spPr>
      </p:pic>
      <p:pic>
        <p:nvPicPr>
          <p:cNvPr id="29" name="图片 28">
            <a:extLst>
              <a:ext uri="{FF2B5EF4-FFF2-40B4-BE49-F238E27FC236}">
                <a16:creationId xmlns:a16="http://schemas.microsoft.com/office/drawing/2014/main" id="{2A0592A6-BE16-49B4-9AA0-0190CAE62103}"/>
              </a:ext>
            </a:extLst>
          </p:cNvPr>
          <p:cNvPicPr>
            <a:picLocks noChangeAspect="1"/>
          </p:cNvPicPr>
          <p:nvPr/>
        </p:nvPicPr>
        <p:blipFill>
          <a:blip r:embed="rId5"/>
          <a:stretch>
            <a:fillRect/>
          </a:stretch>
        </p:blipFill>
        <p:spPr>
          <a:xfrm rot="16200000">
            <a:off x="4725457" y="2381165"/>
            <a:ext cx="1547381" cy="2067473"/>
          </a:xfrm>
          <a:prstGeom prst="rect">
            <a:avLst/>
          </a:prstGeom>
        </p:spPr>
      </p:pic>
      <p:pic>
        <p:nvPicPr>
          <p:cNvPr id="31" name="图片 30">
            <a:extLst>
              <a:ext uri="{FF2B5EF4-FFF2-40B4-BE49-F238E27FC236}">
                <a16:creationId xmlns:a16="http://schemas.microsoft.com/office/drawing/2014/main" id="{B2AE9275-FE89-42C0-8D4B-2B1F6401E6AA}"/>
              </a:ext>
            </a:extLst>
          </p:cNvPr>
          <p:cNvPicPr>
            <a:picLocks noChangeAspect="1"/>
          </p:cNvPicPr>
          <p:nvPr/>
        </p:nvPicPr>
        <p:blipFill>
          <a:blip r:embed="rId6"/>
          <a:stretch>
            <a:fillRect/>
          </a:stretch>
        </p:blipFill>
        <p:spPr>
          <a:xfrm>
            <a:off x="4465408" y="4237149"/>
            <a:ext cx="2067473" cy="1547381"/>
          </a:xfrm>
          <a:prstGeom prst="rect">
            <a:avLst/>
          </a:prstGeom>
        </p:spPr>
      </p:pic>
      <p:pic>
        <p:nvPicPr>
          <p:cNvPr id="16" name="图片 15">
            <a:extLst>
              <a:ext uri="{FF2B5EF4-FFF2-40B4-BE49-F238E27FC236}">
                <a16:creationId xmlns:a16="http://schemas.microsoft.com/office/drawing/2014/main" id="{E7D5640B-A8C7-4C9F-871B-9DAD2D2864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211" y="2947911"/>
            <a:ext cx="3511581" cy="2633685"/>
          </a:xfrm>
          <a:prstGeom prst="rect">
            <a:avLst/>
          </a:prstGeom>
        </p:spPr>
      </p:pic>
    </p:spTree>
    <p:extLst>
      <p:ext uri="{BB962C8B-B14F-4D97-AF65-F5344CB8AC3E}">
        <p14:creationId xmlns:p14="http://schemas.microsoft.com/office/powerpoint/2010/main" val="1106199679"/>
      </p:ext>
    </p:extLst>
  </p:cSld>
  <p:clrMapOvr>
    <a:masterClrMapping/>
  </p:clrMapOvr>
  <mc:AlternateContent xmlns:mc="http://schemas.openxmlformats.org/markup-compatibility/2006" xmlns:p14="http://schemas.microsoft.com/office/powerpoint/2010/main">
    <mc:Choice Requires="p14">
      <p:transition spd="slow" p14:dur="2000" advTm="698"/>
    </mc:Choice>
    <mc:Fallback xmlns="">
      <p:transition spd="slow" advTm="69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图片占位符 95" descr="图片包含 天空, 泰迪熊, 熊, 建筑物&#10;&#10;自动生成的说明">
            <a:extLst>
              <a:ext uri="{FF2B5EF4-FFF2-40B4-BE49-F238E27FC236}">
                <a16:creationId xmlns:a16="http://schemas.microsoft.com/office/drawing/2014/main" id="{EE79199E-F6B2-4AB7-AD45-DF9746ABEC7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816" r="18816"/>
          <a:stretch>
            <a:fillRect/>
          </a:stretch>
        </p:blipFill>
        <p:spPr>
          <a:xfrm>
            <a:off x="4286254" y="857250"/>
            <a:ext cx="4814888" cy="5143500"/>
          </a:xfrm>
        </p:spPr>
      </p:pic>
      <p:sp>
        <p:nvSpPr>
          <p:cNvPr id="63" name="矩形 62">
            <a:extLst>
              <a:ext uri="{FF2B5EF4-FFF2-40B4-BE49-F238E27FC236}">
                <a16:creationId xmlns:a16="http://schemas.microsoft.com/office/drawing/2014/main" id="{A7DD4836-010D-456E-BBA3-89944340FA4A}"/>
              </a:ext>
            </a:extLst>
          </p:cNvPr>
          <p:cNvSpPr/>
          <p:nvPr/>
        </p:nvSpPr>
        <p:spPr>
          <a:xfrm>
            <a:off x="4571085" y="1649831"/>
            <a:ext cx="4437188" cy="54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Research Background</a:t>
            </a:r>
          </a:p>
        </p:txBody>
      </p:sp>
      <p:grpSp>
        <p:nvGrpSpPr>
          <p:cNvPr id="75" name="组合 74">
            <a:extLst>
              <a:ext uri="{FF2B5EF4-FFF2-40B4-BE49-F238E27FC236}">
                <a16:creationId xmlns:a16="http://schemas.microsoft.com/office/drawing/2014/main" id="{9A01E40F-4D27-46E0-B3C8-ACC612FF8694}"/>
              </a:ext>
            </a:extLst>
          </p:cNvPr>
          <p:cNvGrpSpPr/>
          <p:nvPr/>
        </p:nvGrpSpPr>
        <p:grpSpPr>
          <a:xfrm>
            <a:off x="3966244" y="1649831"/>
            <a:ext cx="540000" cy="540000"/>
            <a:chOff x="5412150" y="1180600"/>
            <a:chExt cx="720000" cy="720000"/>
          </a:xfrm>
          <a:solidFill>
            <a:schemeClr val="accent1"/>
          </a:solidFill>
        </p:grpSpPr>
        <p:sp>
          <p:nvSpPr>
            <p:cNvPr id="61" name="矩形 60">
              <a:extLst>
                <a:ext uri="{FF2B5EF4-FFF2-40B4-BE49-F238E27FC236}">
                  <a16:creationId xmlns:a16="http://schemas.microsoft.com/office/drawing/2014/main" id="{9F1E9CFB-5705-4342-969C-1BBB6EB698F5}"/>
                </a:ext>
              </a:extLst>
            </p:cNvPr>
            <p:cNvSpPr/>
            <p:nvPr/>
          </p:nvSpPr>
          <p:spPr>
            <a:xfrm>
              <a:off x="5412150" y="1180600"/>
              <a:ext cx="720000" cy="7200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1</a:t>
              </a:r>
              <a:endParaRPr lang="zh-CN" altLang="en-US" sz="2400" b="1" dirty="0"/>
            </a:p>
          </p:txBody>
        </p:sp>
        <p:sp>
          <p:nvSpPr>
            <p:cNvPr id="64" name="矩形 63">
              <a:extLst>
                <a:ext uri="{FF2B5EF4-FFF2-40B4-BE49-F238E27FC236}">
                  <a16:creationId xmlns:a16="http://schemas.microsoft.com/office/drawing/2014/main" id="{21E43874-40A0-4EC5-9CA2-95CEB3981475}"/>
                </a:ext>
              </a:extLst>
            </p:cNvPr>
            <p:cNvSpPr/>
            <p:nvPr/>
          </p:nvSpPr>
          <p:spPr>
            <a:xfrm>
              <a:off x="5412150" y="1810600"/>
              <a:ext cx="720000" cy="9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9" name="矩形 18">
            <a:extLst>
              <a:ext uri="{FF2B5EF4-FFF2-40B4-BE49-F238E27FC236}">
                <a16:creationId xmlns:a16="http://schemas.microsoft.com/office/drawing/2014/main" id="{A7DD4836-010D-456E-BBA3-89944340FA4A}"/>
              </a:ext>
            </a:extLst>
          </p:cNvPr>
          <p:cNvSpPr/>
          <p:nvPr/>
        </p:nvSpPr>
        <p:spPr>
          <a:xfrm>
            <a:off x="4571085" y="2689519"/>
            <a:ext cx="4437188" cy="54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Technology of Low-background Alpha Detector</a:t>
            </a:r>
          </a:p>
        </p:txBody>
      </p:sp>
      <p:grpSp>
        <p:nvGrpSpPr>
          <p:cNvPr id="20" name="组合 19">
            <a:extLst>
              <a:ext uri="{FF2B5EF4-FFF2-40B4-BE49-F238E27FC236}">
                <a16:creationId xmlns:a16="http://schemas.microsoft.com/office/drawing/2014/main" id="{9A01E40F-4D27-46E0-B3C8-ACC612FF8694}"/>
              </a:ext>
            </a:extLst>
          </p:cNvPr>
          <p:cNvGrpSpPr/>
          <p:nvPr/>
        </p:nvGrpSpPr>
        <p:grpSpPr>
          <a:xfrm>
            <a:off x="3966244" y="2689519"/>
            <a:ext cx="540000" cy="540000"/>
            <a:chOff x="5412150" y="1180600"/>
            <a:chExt cx="720000" cy="720000"/>
          </a:xfrm>
          <a:solidFill>
            <a:schemeClr val="accent1"/>
          </a:solidFill>
        </p:grpSpPr>
        <p:sp>
          <p:nvSpPr>
            <p:cNvPr id="21" name="矩形 20">
              <a:extLst>
                <a:ext uri="{FF2B5EF4-FFF2-40B4-BE49-F238E27FC236}">
                  <a16:creationId xmlns:a16="http://schemas.microsoft.com/office/drawing/2014/main" id="{9F1E9CFB-5705-4342-969C-1BBB6EB698F5}"/>
                </a:ext>
              </a:extLst>
            </p:cNvPr>
            <p:cNvSpPr/>
            <p:nvPr/>
          </p:nvSpPr>
          <p:spPr>
            <a:xfrm>
              <a:off x="5412150" y="1180600"/>
              <a:ext cx="720000" cy="7200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2</a:t>
              </a:r>
              <a:endParaRPr lang="zh-CN" altLang="en-US" sz="2400" b="1" dirty="0"/>
            </a:p>
          </p:txBody>
        </p:sp>
        <p:sp>
          <p:nvSpPr>
            <p:cNvPr id="22" name="矩形 21">
              <a:extLst>
                <a:ext uri="{FF2B5EF4-FFF2-40B4-BE49-F238E27FC236}">
                  <a16:creationId xmlns:a16="http://schemas.microsoft.com/office/drawing/2014/main" id="{21E43874-40A0-4EC5-9CA2-95CEB3981475}"/>
                </a:ext>
              </a:extLst>
            </p:cNvPr>
            <p:cNvSpPr/>
            <p:nvPr/>
          </p:nvSpPr>
          <p:spPr>
            <a:xfrm>
              <a:off x="5412150" y="1810600"/>
              <a:ext cx="720000" cy="9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3" name="矩形 22">
            <a:extLst>
              <a:ext uri="{FF2B5EF4-FFF2-40B4-BE49-F238E27FC236}">
                <a16:creationId xmlns:a16="http://schemas.microsoft.com/office/drawing/2014/main" id="{A7DD4836-010D-456E-BBA3-89944340FA4A}"/>
              </a:ext>
            </a:extLst>
          </p:cNvPr>
          <p:cNvSpPr/>
          <p:nvPr/>
        </p:nvSpPr>
        <p:spPr>
          <a:xfrm>
            <a:off x="4571085" y="3663544"/>
            <a:ext cx="4437188" cy="54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accent1"/>
                </a:solidFill>
              </a:rPr>
              <a:t>Detector Construction and Testing</a:t>
            </a:r>
          </a:p>
        </p:txBody>
      </p:sp>
      <p:grpSp>
        <p:nvGrpSpPr>
          <p:cNvPr id="24" name="组合 23">
            <a:extLst>
              <a:ext uri="{FF2B5EF4-FFF2-40B4-BE49-F238E27FC236}">
                <a16:creationId xmlns:a16="http://schemas.microsoft.com/office/drawing/2014/main" id="{9A01E40F-4D27-46E0-B3C8-ACC612FF8694}"/>
              </a:ext>
            </a:extLst>
          </p:cNvPr>
          <p:cNvGrpSpPr/>
          <p:nvPr/>
        </p:nvGrpSpPr>
        <p:grpSpPr>
          <a:xfrm>
            <a:off x="3966244" y="3663544"/>
            <a:ext cx="540000" cy="540000"/>
            <a:chOff x="5412150" y="1180600"/>
            <a:chExt cx="720000" cy="720000"/>
          </a:xfrm>
          <a:solidFill>
            <a:schemeClr val="accent1"/>
          </a:solidFill>
        </p:grpSpPr>
        <p:sp>
          <p:nvSpPr>
            <p:cNvPr id="25" name="矩形 24">
              <a:extLst>
                <a:ext uri="{FF2B5EF4-FFF2-40B4-BE49-F238E27FC236}">
                  <a16:creationId xmlns:a16="http://schemas.microsoft.com/office/drawing/2014/main" id="{9F1E9CFB-5705-4342-969C-1BBB6EB698F5}"/>
                </a:ext>
              </a:extLst>
            </p:cNvPr>
            <p:cNvSpPr/>
            <p:nvPr/>
          </p:nvSpPr>
          <p:spPr>
            <a:xfrm>
              <a:off x="5412150" y="1180600"/>
              <a:ext cx="720000" cy="7200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3</a:t>
              </a:r>
              <a:endParaRPr lang="zh-CN" altLang="en-US" sz="2400" b="1" dirty="0"/>
            </a:p>
          </p:txBody>
        </p:sp>
        <p:sp>
          <p:nvSpPr>
            <p:cNvPr id="26" name="矩形 25">
              <a:extLst>
                <a:ext uri="{FF2B5EF4-FFF2-40B4-BE49-F238E27FC236}">
                  <a16:creationId xmlns:a16="http://schemas.microsoft.com/office/drawing/2014/main" id="{21E43874-40A0-4EC5-9CA2-95CEB3981475}"/>
                </a:ext>
              </a:extLst>
            </p:cNvPr>
            <p:cNvSpPr/>
            <p:nvPr/>
          </p:nvSpPr>
          <p:spPr>
            <a:xfrm>
              <a:off x="5412150" y="1810600"/>
              <a:ext cx="720000" cy="9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7" name="矩形 26">
            <a:extLst>
              <a:ext uri="{FF2B5EF4-FFF2-40B4-BE49-F238E27FC236}">
                <a16:creationId xmlns:a16="http://schemas.microsoft.com/office/drawing/2014/main" id="{A7DD4836-010D-456E-BBA3-89944340FA4A}"/>
              </a:ext>
            </a:extLst>
          </p:cNvPr>
          <p:cNvSpPr/>
          <p:nvPr/>
        </p:nvSpPr>
        <p:spPr>
          <a:xfrm>
            <a:off x="4571085" y="4676044"/>
            <a:ext cx="4437188" cy="54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100" b="1" dirty="0">
              <a:solidFill>
                <a:schemeClr val="tx1"/>
              </a:solidFill>
            </a:endParaRPr>
          </a:p>
          <a:p>
            <a:pPr algn="ctr"/>
            <a:r>
              <a:rPr lang="en-US" altLang="zh-CN" b="1" dirty="0">
                <a:solidFill>
                  <a:schemeClr val="tx1"/>
                </a:solidFill>
              </a:rPr>
              <a:t>Conclusion</a:t>
            </a:r>
          </a:p>
          <a:p>
            <a:pPr algn="ctr"/>
            <a:endParaRPr lang="zh-CN" altLang="en-US" sz="2100" b="1" dirty="0">
              <a:solidFill>
                <a:schemeClr val="tx1"/>
              </a:solidFill>
            </a:endParaRPr>
          </a:p>
        </p:txBody>
      </p:sp>
      <p:grpSp>
        <p:nvGrpSpPr>
          <p:cNvPr id="28" name="组合 27">
            <a:extLst>
              <a:ext uri="{FF2B5EF4-FFF2-40B4-BE49-F238E27FC236}">
                <a16:creationId xmlns:a16="http://schemas.microsoft.com/office/drawing/2014/main" id="{9A01E40F-4D27-46E0-B3C8-ACC612FF8694}"/>
              </a:ext>
            </a:extLst>
          </p:cNvPr>
          <p:cNvGrpSpPr/>
          <p:nvPr/>
        </p:nvGrpSpPr>
        <p:grpSpPr>
          <a:xfrm>
            <a:off x="3966244" y="4676044"/>
            <a:ext cx="540000" cy="540000"/>
            <a:chOff x="5412150" y="1180600"/>
            <a:chExt cx="720000" cy="720000"/>
          </a:xfrm>
          <a:solidFill>
            <a:schemeClr val="accent1"/>
          </a:solidFill>
        </p:grpSpPr>
        <p:sp>
          <p:nvSpPr>
            <p:cNvPr id="29" name="矩形 28">
              <a:extLst>
                <a:ext uri="{FF2B5EF4-FFF2-40B4-BE49-F238E27FC236}">
                  <a16:creationId xmlns:a16="http://schemas.microsoft.com/office/drawing/2014/main" id="{9F1E9CFB-5705-4342-969C-1BBB6EB698F5}"/>
                </a:ext>
              </a:extLst>
            </p:cNvPr>
            <p:cNvSpPr/>
            <p:nvPr/>
          </p:nvSpPr>
          <p:spPr>
            <a:xfrm>
              <a:off x="5412150" y="1180600"/>
              <a:ext cx="720000" cy="7200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a:t>
              </a:r>
              <a:endParaRPr lang="zh-CN" altLang="en-US" sz="2400" b="1" dirty="0"/>
            </a:p>
          </p:txBody>
        </p:sp>
        <p:sp>
          <p:nvSpPr>
            <p:cNvPr id="30" name="矩形 29">
              <a:extLst>
                <a:ext uri="{FF2B5EF4-FFF2-40B4-BE49-F238E27FC236}">
                  <a16:creationId xmlns:a16="http://schemas.microsoft.com/office/drawing/2014/main" id="{21E43874-40A0-4EC5-9CA2-95CEB3981475}"/>
                </a:ext>
              </a:extLst>
            </p:cNvPr>
            <p:cNvSpPr/>
            <p:nvPr/>
          </p:nvSpPr>
          <p:spPr>
            <a:xfrm>
              <a:off x="5412150" y="1810600"/>
              <a:ext cx="720000" cy="9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2276414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BD18D3-5D23-4AEC-A72A-16A4CE5C02A5}"/>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12</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A5453E50-BBD1-4FEF-9661-E839ED8670F8}"/>
              </a:ext>
            </a:extLst>
          </p:cNvPr>
          <p:cNvSpPr>
            <a:spLocks noGrp="1"/>
          </p:cNvSpPr>
          <p:nvPr>
            <p:ph type="body" sz="quarter" idx="11"/>
          </p:nvPr>
        </p:nvSpPr>
        <p:spPr>
          <a:xfrm>
            <a:off x="720972" y="103138"/>
            <a:ext cx="7702055" cy="448866"/>
          </a:xfrm>
        </p:spPr>
        <p:txBody>
          <a:bodyPr>
            <a:normAutofit lnSpcReduction="10000"/>
          </a:bodyPr>
          <a:lstStyle/>
          <a:p>
            <a:r>
              <a:rPr lang="en-US" altLang="zh-CN" dirty="0"/>
              <a:t>Construction of the Charge Particle Detector</a:t>
            </a:r>
            <a:endParaRPr lang="zh-CN" altLang="en-US" dirty="0"/>
          </a:p>
        </p:txBody>
      </p:sp>
      <p:sp>
        <p:nvSpPr>
          <p:cNvPr id="8" name="文本占位符 8">
            <a:extLst>
              <a:ext uri="{FF2B5EF4-FFF2-40B4-BE49-F238E27FC236}">
                <a16:creationId xmlns:a16="http://schemas.microsoft.com/office/drawing/2014/main" id="{40389678-BDD9-447E-B18E-6C2AC52959AC}"/>
              </a:ext>
            </a:extLst>
          </p:cNvPr>
          <p:cNvSpPr>
            <a:spLocks noGrp="1"/>
          </p:cNvSpPr>
          <p:nvPr>
            <p:ph type="body" sz="quarter" idx="14"/>
          </p:nvPr>
        </p:nvSpPr>
        <p:spPr>
          <a:xfrm>
            <a:off x="154795" y="846375"/>
            <a:ext cx="4017455" cy="431208"/>
          </a:xfrm>
        </p:spPr>
        <p:txBody>
          <a:bodyPr>
            <a:noAutofit/>
          </a:bodyPr>
          <a:lstStyle/>
          <a:p>
            <a:r>
              <a:rPr lang="en-US" altLang="zh-CN" sz="1600" dirty="0">
                <a:solidFill>
                  <a:schemeClr val="tx1"/>
                </a:solidFill>
              </a:rPr>
              <a:t>Charged Particle detector</a:t>
            </a:r>
            <a:endParaRPr lang="zh-CN" altLang="en-US" sz="1600" dirty="0">
              <a:solidFill>
                <a:schemeClr val="tx1"/>
              </a:solidFill>
            </a:endParaRPr>
          </a:p>
        </p:txBody>
      </p:sp>
      <p:sp>
        <p:nvSpPr>
          <p:cNvPr id="13" name="文本框 12">
            <a:extLst>
              <a:ext uri="{FF2B5EF4-FFF2-40B4-BE49-F238E27FC236}">
                <a16:creationId xmlns:a16="http://schemas.microsoft.com/office/drawing/2014/main" id="{6000EFD4-7BD0-4E87-BAF4-6F4860D54B0F}"/>
              </a:ext>
            </a:extLst>
          </p:cNvPr>
          <p:cNvSpPr txBox="1"/>
          <p:nvPr/>
        </p:nvSpPr>
        <p:spPr>
          <a:xfrm>
            <a:off x="39764" y="4053097"/>
            <a:ext cx="4194511" cy="2062103"/>
          </a:xfrm>
          <a:prstGeom prst="rect">
            <a:avLst/>
          </a:prstGeom>
          <a:noFill/>
        </p:spPr>
        <p:txBody>
          <a:bodyPr wrap="square" rtlCol="0">
            <a:spAutoFit/>
          </a:bodyPr>
          <a:lstStyle/>
          <a:p>
            <a:pPr marL="214303" indent="-214303">
              <a:buFont typeface="Wingdings" panose="05000000000000000000" pitchFamily="2" charset="2"/>
              <a:buChar char="Ø"/>
            </a:pPr>
            <a:r>
              <a:rPr lang="en-US" altLang="zh-CN" sz="1600" dirty="0"/>
              <a:t>Time Projection Chamber (0.5-1.5 bar Argon/Xenon)</a:t>
            </a:r>
          </a:p>
          <a:p>
            <a:pPr marL="214303" indent="-214303">
              <a:buFont typeface="Wingdings" panose="05000000000000000000" pitchFamily="2" charset="2"/>
              <a:buChar char="Ø"/>
            </a:pPr>
            <a:r>
              <a:rPr lang="en-US" altLang="zh-CN" sz="1600" dirty="0"/>
              <a:t>Readout plane</a:t>
            </a:r>
            <a:r>
              <a:rPr lang="zh-CN" altLang="en-US" sz="1600" dirty="0"/>
              <a:t>：</a:t>
            </a:r>
            <a:r>
              <a:rPr lang="en-US" altLang="zh-CN" sz="1600" dirty="0"/>
              <a:t>2400 cm</a:t>
            </a:r>
            <a:r>
              <a:rPr lang="en-US" altLang="zh-CN" sz="1600" baseline="30000" dirty="0"/>
              <a:t>2</a:t>
            </a:r>
            <a:r>
              <a:rPr lang="en-US" altLang="zh-CN" sz="1600" dirty="0"/>
              <a:t> </a:t>
            </a:r>
            <a:r>
              <a:rPr lang="zh-CN" altLang="en-US" sz="1600" dirty="0"/>
              <a:t>（</a:t>
            </a:r>
            <a:r>
              <a:rPr lang="en-US" altLang="zh-CN" sz="1600" dirty="0"/>
              <a:t>2×3 Micromegas</a:t>
            </a:r>
            <a:r>
              <a:rPr lang="zh-CN" altLang="en-US" sz="1600" dirty="0"/>
              <a:t>）</a:t>
            </a:r>
            <a:endParaRPr lang="en-US" altLang="zh-CN" sz="1600" dirty="0"/>
          </a:p>
          <a:p>
            <a:pPr marL="214303" indent="-214303">
              <a:buFont typeface="Wingdings" panose="05000000000000000000" pitchFamily="2" charset="2"/>
              <a:buChar char="Ø"/>
            </a:pPr>
            <a:r>
              <a:rPr lang="en-US" altLang="zh-CN" sz="1600" dirty="0"/>
              <a:t>Drift distance</a:t>
            </a:r>
            <a:r>
              <a:rPr lang="zh-CN" altLang="en-US" sz="1600" dirty="0"/>
              <a:t>：</a:t>
            </a:r>
            <a:r>
              <a:rPr lang="en-US" altLang="zh-CN" sz="1600" dirty="0"/>
              <a:t>10 cm (Volume:</a:t>
            </a:r>
            <a:r>
              <a:rPr lang="zh-CN" altLang="en-US" sz="1600" dirty="0"/>
              <a:t> </a:t>
            </a:r>
            <a:r>
              <a:rPr lang="en-US" altLang="zh-CN" sz="1600" dirty="0"/>
              <a:t>24 L)</a:t>
            </a:r>
          </a:p>
          <a:p>
            <a:pPr marL="214303" indent="-214303">
              <a:buFont typeface="Wingdings" panose="05000000000000000000" pitchFamily="2" charset="2"/>
              <a:buChar char="Ø"/>
            </a:pPr>
            <a:r>
              <a:rPr lang="en-US" altLang="zh-CN" sz="1600" dirty="0"/>
              <a:t>Flexible PCB field cage </a:t>
            </a:r>
          </a:p>
          <a:p>
            <a:pPr marL="214303" indent="-214303">
              <a:buFont typeface="Wingdings" panose="05000000000000000000" pitchFamily="2" charset="2"/>
              <a:buChar char="Ø"/>
            </a:pPr>
            <a:r>
              <a:rPr lang="en-US" altLang="zh-CN" sz="1600" dirty="0"/>
              <a:t>Samples are placed directly on the cathode to ensure complete deposition of alpha energy.</a:t>
            </a:r>
            <a:endParaRPr lang="zh-CN" altLang="en-US" sz="1600" dirty="0"/>
          </a:p>
        </p:txBody>
      </p:sp>
      <p:pic>
        <p:nvPicPr>
          <p:cNvPr id="14" name="图片 13">
            <a:extLst>
              <a:ext uri="{FF2B5EF4-FFF2-40B4-BE49-F238E27FC236}">
                <a16:creationId xmlns:a16="http://schemas.microsoft.com/office/drawing/2014/main" id="{4D5C27AC-4264-4B02-A186-36E4E7E4C6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373269" y="1277584"/>
            <a:ext cx="2165448" cy="1624086"/>
          </a:xfrm>
          <a:prstGeom prst="rect">
            <a:avLst/>
          </a:prstGeom>
        </p:spPr>
      </p:pic>
      <p:cxnSp>
        <p:nvCxnSpPr>
          <p:cNvPr id="16" name="直接连接符 15">
            <a:extLst>
              <a:ext uri="{FF2B5EF4-FFF2-40B4-BE49-F238E27FC236}">
                <a16:creationId xmlns:a16="http://schemas.microsoft.com/office/drawing/2014/main" id="{8A3CFE6B-CF3D-4AF2-B689-F9D31309F24D}"/>
              </a:ext>
            </a:extLst>
          </p:cNvPr>
          <p:cNvCxnSpPr>
            <a:cxnSpLocks/>
          </p:cNvCxnSpPr>
          <p:nvPr/>
        </p:nvCxnSpPr>
        <p:spPr>
          <a:xfrm>
            <a:off x="4209938" y="731520"/>
            <a:ext cx="24337" cy="5624831"/>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EF613FB8-1627-4DFE-8C99-939DD3A22C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8845" y="1277590"/>
            <a:ext cx="2165450" cy="1624087"/>
          </a:xfrm>
          <a:prstGeom prst="rect">
            <a:avLst/>
          </a:prstGeom>
        </p:spPr>
      </p:pic>
      <p:pic>
        <p:nvPicPr>
          <p:cNvPr id="15" name="图片 14">
            <a:extLst>
              <a:ext uri="{FF2B5EF4-FFF2-40B4-BE49-F238E27FC236}">
                <a16:creationId xmlns:a16="http://schemas.microsoft.com/office/drawing/2014/main" id="{241A7629-7C65-44B6-A7D4-CE7606A896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104097" y="3702277"/>
            <a:ext cx="1528241" cy="2036859"/>
          </a:xfrm>
          <a:prstGeom prst="rect">
            <a:avLst/>
          </a:prstGeom>
        </p:spPr>
      </p:pic>
      <p:sp>
        <p:nvSpPr>
          <p:cNvPr id="18" name="矩形 17">
            <a:extLst>
              <a:ext uri="{FF2B5EF4-FFF2-40B4-BE49-F238E27FC236}">
                <a16:creationId xmlns:a16="http://schemas.microsoft.com/office/drawing/2014/main" id="{E9217B21-C441-4E9B-81FA-CAC020B36E13}"/>
              </a:ext>
            </a:extLst>
          </p:cNvPr>
          <p:cNvSpPr/>
          <p:nvPr/>
        </p:nvSpPr>
        <p:spPr>
          <a:xfrm>
            <a:off x="4307327" y="2897417"/>
            <a:ext cx="2572051" cy="338554"/>
          </a:xfrm>
          <a:prstGeom prst="rect">
            <a:avLst/>
          </a:prstGeom>
        </p:spPr>
        <p:txBody>
          <a:bodyPr wrap="none">
            <a:spAutoFit/>
          </a:bodyPr>
          <a:lstStyle/>
          <a:p>
            <a:r>
              <a:rPr lang="en-US" altLang="zh-CN" sz="1600" dirty="0"/>
              <a:t>Readout plane - Micromegas</a:t>
            </a:r>
            <a:endParaRPr lang="zh-CN" altLang="en-US" sz="1600" dirty="0"/>
          </a:p>
        </p:txBody>
      </p:sp>
      <p:sp>
        <p:nvSpPr>
          <p:cNvPr id="19" name="矩形 18">
            <a:extLst>
              <a:ext uri="{FF2B5EF4-FFF2-40B4-BE49-F238E27FC236}">
                <a16:creationId xmlns:a16="http://schemas.microsoft.com/office/drawing/2014/main" id="{9100CAF0-7ADB-4868-AFD6-964E1859E36A}"/>
              </a:ext>
            </a:extLst>
          </p:cNvPr>
          <p:cNvSpPr/>
          <p:nvPr/>
        </p:nvSpPr>
        <p:spPr>
          <a:xfrm>
            <a:off x="6879378" y="5630169"/>
            <a:ext cx="2173159" cy="338554"/>
          </a:xfrm>
          <a:prstGeom prst="rect">
            <a:avLst/>
          </a:prstGeom>
        </p:spPr>
        <p:txBody>
          <a:bodyPr wrap="none">
            <a:spAutoFit/>
          </a:bodyPr>
          <a:lstStyle/>
          <a:p>
            <a:r>
              <a:rPr lang="en-US" altLang="zh-CN" sz="1600" dirty="0"/>
              <a:t>External detector photo</a:t>
            </a:r>
            <a:endParaRPr lang="zh-CN" altLang="en-US" sz="1600" dirty="0"/>
          </a:p>
        </p:txBody>
      </p:sp>
      <p:sp>
        <p:nvSpPr>
          <p:cNvPr id="5" name="矩形 4">
            <a:extLst>
              <a:ext uri="{FF2B5EF4-FFF2-40B4-BE49-F238E27FC236}">
                <a16:creationId xmlns:a16="http://schemas.microsoft.com/office/drawing/2014/main" id="{9D2AEC41-EFCA-447E-A459-0587C8F20B6A}"/>
              </a:ext>
            </a:extLst>
          </p:cNvPr>
          <p:cNvSpPr/>
          <p:nvPr/>
        </p:nvSpPr>
        <p:spPr>
          <a:xfrm>
            <a:off x="6836736" y="2897417"/>
            <a:ext cx="2140201" cy="338554"/>
          </a:xfrm>
          <a:prstGeom prst="rect">
            <a:avLst/>
          </a:prstGeom>
        </p:spPr>
        <p:txBody>
          <a:bodyPr wrap="none">
            <a:spAutoFit/>
          </a:bodyPr>
          <a:lstStyle/>
          <a:p>
            <a:r>
              <a:rPr lang="en-US" altLang="zh-CN" sz="1600" dirty="0"/>
              <a:t>Internal detector photo</a:t>
            </a:r>
            <a:endParaRPr lang="zh-CN" altLang="en-US" sz="1600" dirty="0"/>
          </a:p>
        </p:txBody>
      </p:sp>
      <p:pic>
        <p:nvPicPr>
          <p:cNvPr id="20" name="图片 19">
            <a:extLst>
              <a:ext uri="{FF2B5EF4-FFF2-40B4-BE49-F238E27FC236}">
                <a16:creationId xmlns:a16="http://schemas.microsoft.com/office/drawing/2014/main" id="{D356E0D9-2285-40CD-AD4C-FFB513E16776}"/>
              </a:ext>
            </a:extLst>
          </p:cNvPr>
          <p:cNvPicPr>
            <a:picLocks noChangeAspect="1"/>
          </p:cNvPicPr>
          <p:nvPr/>
        </p:nvPicPr>
        <p:blipFill>
          <a:blip r:embed="rId6"/>
          <a:stretch>
            <a:fillRect/>
          </a:stretch>
        </p:blipFill>
        <p:spPr>
          <a:xfrm>
            <a:off x="351343" y="1709956"/>
            <a:ext cx="3269840" cy="1786102"/>
          </a:xfrm>
          <a:prstGeom prst="rect">
            <a:avLst/>
          </a:prstGeom>
        </p:spPr>
      </p:pic>
      <p:pic>
        <p:nvPicPr>
          <p:cNvPr id="21" name="图片 20">
            <a:extLst>
              <a:ext uri="{FF2B5EF4-FFF2-40B4-BE49-F238E27FC236}">
                <a16:creationId xmlns:a16="http://schemas.microsoft.com/office/drawing/2014/main" id="{2B5971D6-2CA8-44A2-BBFE-57A696925902}"/>
              </a:ext>
            </a:extLst>
          </p:cNvPr>
          <p:cNvPicPr>
            <a:picLocks noChangeAspect="1"/>
          </p:cNvPicPr>
          <p:nvPr/>
        </p:nvPicPr>
        <p:blipFill>
          <a:blip r:embed="rId7"/>
          <a:stretch>
            <a:fillRect/>
          </a:stretch>
        </p:blipFill>
        <p:spPr>
          <a:xfrm>
            <a:off x="4271963" y="3800499"/>
            <a:ext cx="2480723" cy="1762619"/>
          </a:xfrm>
          <a:prstGeom prst="rect">
            <a:avLst/>
          </a:prstGeom>
        </p:spPr>
      </p:pic>
      <p:sp>
        <p:nvSpPr>
          <p:cNvPr id="22" name="矩形 21">
            <a:extLst>
              <a:ext uri="{FF2B5EF4-FFF2-40B4-BE49-F238E27FC236}">
                <a16:creationId xmlns:a16="http://schemas.microsoft.com/office/drawing/2014/main" id="{CE0527EC-827F-452A-BB1F-0D36ED40E1B9}"/>
              </a:ext>
            </a:extLst>
          </p:cNvPr>
          <p:cNvSpPr/>
          <p:nvPr/>
        </p:nvSpPr>
        <p:spPr>
          <a:xfrm>
            <a:off x="4485776" y="5580410"/>
            <a:ext cx="2364012" cy="584775"/>
          </a:xfrm>
          <a:prstGeom prst="rect">
            <a:avLst/>
          </a:prstGeom>
          <a:noFill/>
        </p:spPr>
        <p:txBody>
          <a:bodyPr wrap="square">
            <a:spAutoFit/>
          </a:bodyPr>
          <a:lstStyle/>
          <a:p>
            <a:r>
              <a:rPr lang="en-US" altLang="zh-CN" sz="1600" dirty="0"/>
              <a:t>E-field distribution in the X-Y plane</a:t>
            </a:r>
            <a:endParaRPr lang="zh-CN" altLang="en-US" sz="1600" dirty="0"/>
          </a:p>
        </p:txBody>
      </p:sp>
    </p:spTree>
    <p:extLst>
      <p:ext uri="{BB962C8B-B14F-4D97-AF65-F5344CB8AC3E}">
        <p14:creationId xmlns:p14="http://schemas.microsoft.com/office/powerpoint/2010/main" val="1166198751"/>
      </p:ext>
    </p:extLst>
  </p:cSld>
  <p:clrMapOvr>
    <a:masterClrMapping/>
  </p:clrMapOvr>
  <mc:AlternateContent xmlns:mc="http://schemas.openxmlformats.org/markup-compatibility/2006" xmlns:p14="http://schemas.microsoft.com/office/powerpoint/2010/main">
    <mc:Choice Requires="p14">
      <p:transition spd="slow" p14:dur="2000" advTm="509"/>
    </mc:Choice>
    <mc:Fallback xmlns="">
      <p:transition spd="slow" advTm="50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BD18D3-5D23-4AEC-A72A-16A4CE5C02A5}"/>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13</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A5453E50-BBD1-4FEF-9661-E839ED8670F8}"/>
              </a:ext>
            </a:extLst>
          </p:cNvPr>
          <p:cNvSpPr>
            <a:spLocks noGrp="1"/>
          </p:cNvSpPr>
          <p:nvPr>
            <p:ph type="body" sz="quarter" idx="11"/>
          </p:nvPr>
        </p:nvSpPr>
        <p:spPr>
          <a:xfrm>
            <a:off x="828564" y="102796"/>
            <a:ext cx="7518686" cy="448866"/>
          </a:xfrm>
        </p:spPr>
        <p:txBody>
          <a:bodyPr>
            <a:normAutofit lnSpcReduction="10000"/>
          </a:bodyPr>
          <a:lstStyle/>
          <a:p>
            <a:r>
              <a:rPr lang="en-US" altLang="zh-CN" dirty="0"/>
              <a:t>Testing of the Charge Particle Detector</a:t>
            </a:r>
          </a:p>
        </p:txBody>
      </p:sp>
      <p:pic>
        <p:nvPicPr>
          <p:cNvPr id="11" name="图片 10">
            <a:extLst>
              <a:ext uri="{FF2B5EF4-FFF2-40B4-BE49-F238E27FC236}">
                <a16:creationId xmlns:a16="http://schemas.microsoft.com/office/drawing/2014/main" id="{437C7061-8402-455B-BA3E-65E891CEE09A}"/>
              </a:ext>
            </a:extLst>
          </p:cNvPr>
          <p:cNvPicPr>
            <a:picLocks noChangeAspect="1"/>
          </p:cNvPicPr>
          <p:nvPr/>
        </p:nvPicPr>
        <p:blipFill>
          <a:blip r:embed="rId3"/>
          <a:stretch>
            <a:fillRect/>
          </a:stretch>
        </p:blipFill>
        <p:spPr>
          <a:xfrm>
            <a:off x="143961" y="1948358"/>
            <a:ext cx="1865999" cy="1103706"/>
          </a:xfrm>
          <a:prstGeom prst="rect">
            <a:avLst/>
          </a:prstGeom>
        </p:spPr>
      </p:pic>
      <p:cxnSp>
        <p:nvCxnSpPr>
          <p:cNvPr id="16" name="直接连接符 15">
            <a:extLst>
              <a:ext uri="{FF2B5EF4-FFF2-40B4-BE49-F238E27FC236}">
                <a16:creationId xmlns:a16="http://schemas.microsoft.com/office/drawing/2014/main" id="{8A3CFE6B-CF3D-4AF2-B689-F9D31309F24D}"/>
              </a:ext>
            </a:extLst>
          </p:cNvPr>
          <p:cNvCxnSpPr>
            <a:cxnSpLocks/>
          </p:cNvCxnSpPr>
          <p:nvPr/>
        </p:nvCxnSpPr>
        <p:spPr>
          <a:xfrm>
            <a:off x="4192109" y="706120"/>
            <a:ext cx="0" cy="5735320"/>
          </a:xfrm>
          <a:prstGeom prst="line">
            <a:avLst/>
          </a:prstGeom>
        </p:spPr>
        <p:style>
          <a:lnRef idx="1">
            <a:schemeClr val="accent1"/>
          </a:lnRef>
          <a:fillRef idx="0">
            <a:schemeClr val="accent1"/>
          </a:fillRef>
          <a:effectRef idx="0">
            <a:schemeClr val="accent1"/>
          </a:effectRef>
          <a:fontRef idx="minor">
            <a:schemeClr val="tx1"/>
          </a:fontRef>
        </p:style>
      </p:cxnSp>
      <p:sp>
        <p:nvSpPr>
          <p:cNvPr id="17" name="文本占位符 8">
            <a:extLst>
              <a:ext uri="{FF2B5EF4-FFF2-40B4-BE49-F238E27FC236}">
                <a16:creationId xmlns:a16="http://schemas.microsoft.com/office/drawing/2014/main" id="{37384CEE-ED84-42A3-BA97-E27F3E19B7C2}"/>
              </a:ext>
            </a:extLst>
          </p:cNvPr>
          <p:cNvSpPr txBox="1">
            <a:spLocks/>
          </p:cNvSpPr>
          <p:nvPr/>
        </p:nvSpPr>
        <p:spPr>
          <a:xfrm>
            <a:off x="157073" y="1034799"/>
            <a:ext cx="2521744" cy="306543"/>
          </a:xfrm>
          <a:prstGeom prst="rect">
            <a:avLst/>
          </a:prstGeom>
        </p:spPr>
        <p:txBody>
          <a:bodyPr/>
          <a:lstStyle>
            <a:lvl1pPr marL="228600" indent="-228600" algn="l" defTabSz="914400" rtl="0" eaLnBrk="1" latinLnBrk="0" hangingPunct="1">
              <a:lnSpc>
                <a:spcPct val="130000"/>
              </a:lnSpc>
              <a:spcBef>
                <a:spcPts val="1000"/>
              </a:spcBef>
              <a:buFontTx/>
              <a:buBlip>
                <a:blip r:embed="rId4"/>
              </a:buBlip>
              <a:defRPr sz="2000" kern="1200">
                <a:solidFill>
                  <a:schemeClr val="accent2"/>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solidFill>
                  <a:schemeClr val="tx1"/>
                </a:solidFill>
              </a:rPr>
              <a:t>Cosmic ray Muon test</a:t>
            </a:r>
          </a:p>
        </p:txBody>
      </p:sp>
      <p:sp>
        <p:nvSpPr>
          <p:cNvPr id="10" name="矩形 9">
            <a:extLst>
              <a:ext uri="{FF2B5EF4-FFF2-40B4-BE49-F238E27FC236}">
                <a16:creationId xmlns:a16="http://schemas.microsoft.com/office/drawing/2014/main" id="{BABC918F-BC20-438F-A89B-0A167117109D}"/>
              </a:ext>
            </a:extLst>
          </p:cNvPr>
          <p:cNvSpPr/>
          <p:nvPr/>
        </p:nvSpPr>
        <p:spPr>
          <a:xfrm>
            <a:off x="40411" y="5364537"/>
            <a:ext cx="4204855" cy="584775"/>
          </a:xfrm>
          <a:prstGeom prst="rect">
            <a:avLst/>
          </a:prstGeom>
        </p:spPr>
        <p:txBody>
          <a:bodyPr wrap="square">
            <a:spAutoFit/>
          </a:bodyPr>
          <a:lstStyle/>
          <a:p>
            <a:pPr marL="214303" indent="-214303">
              <a:buFont typeface="Wingdings" panose="05000000000000000000" pitchFamily="2" charset="2"/>
              <a:buChar char="Ø"/>
            </a:pPr>
            <a:r>
              <a:rPr lang="en-US" altLang="zh-CN" sz="1600" dirty="0"/>
              <a:t>Check the detector and monitor its long-term stable operation.</a:t>
            </a:r>
            <a:endParaRPr lang="zh-CN" altLang="en-US" sz="1600" dirty="0"/>
          </a:p>
        </p:txBody>
      </p:sp>
      <p:pic>
        <p:nvPicPr>
          <p:cNvPr id="20" name="图片 19">
            <a:extLst>
              <a:ext uri="{FF2B5EF4-FFF2-40B4-BE49-F238E27FC236}">
                <a16:creationId xmlns:a16="http://schemas.microsoft.com/office/drawing/2014/main" id="{92EF4F26-CE15-4329-88AC-D6D76CB9325F}"/>
              </a:ext>
            </a:extLst>
          </p:cNvPr>
          <p:cNvPicPr>
            <a:picLocks noChangeAspect="1"/>
          </p:cNvPicPr>
          <p:nvPr/>
        </p:nvPicPr>
        <p:blipFill>
          <a:blip r:embed="rId5"/>
          <a:stretch>
            <a:fillRect/>
          </a:stretch>
        </p:blipFill>
        <p:spPr>
          <a:xfrm>
            <a:off x="552056" y="3169746"/>
            <a:ext cx="2915805" cy="1807025"/>
          </a:xfrm>
          <a:prstGeom prst="rect">
            <a:avLst/>
          </a:prstGeom>
        </p:spPr>
      </p:pic>
      <p:pic>
        <p:nvPicPr>
          <p:cNvPr id="21" name="图片 20">
            <a:extLst>
              <a:ext uri="{FF2B5EF4-FFF2-40B4-BE49-F238E27FC236}">
                <a16:creationId xmlns:a16="http://schemas.microsoft.com/office/drawing/2014/main" id="{ECFD8BBB-634B-458E-937B-0F480322D423}"/>
              </a:ext>
            </a:extLst>
          </p:cNvPr>
          <p:cNvPicPr>
            <a:picLocks noChangeAspect="1"/>
          </p:cNvPicPr>
          <p:nvPr/>
        </p:nvPicPr>
        <p:blipFill>
          <a:blip r:embed="rId6"/>
          <a:stretch>
            <a:fillRect/>
          </a:stretch>
        </p:blipFill>
        <p:spPr>
          <a:xfrm>
            <a:off x="2045339" y="1974214"/>
            <a:ext cx="1979505" cy="1077854"/>
          </a:xfrm>
          <a:prstGeom prst="rect">
            <a:avLst/>
          </a:prstGeom>
        </p:spPr>
      </p:pic>
      <p:sp>
        <p:nvSpPr>
          <p:cNvPr id="13" name="文本占位符 8">
            <a:extLst>
              <a:ext uri="{FF2B5EF4-FFF2-40B4-BE49-F238E27FC236}">
                <a16:creationId xmlns:a16="http://schemas.microsoft.com/office/drawing/2014/main" id="{29ADDF27-0C51-490E-B554-D8D42C015B63}"/>
              </a:ext>
            </a:extLst>
          </p:cNvPr>
          <p:cNvSpPr txBox="1">
            <a:spLocks/>
          </p:cNvSpPr>
          <p:nvPr/>
        </p:nvSpPr>
        <p:spPr>
          <a:xfrm>
            <a:off x="4787428" y="1051785"/>
            <a:ext cx="3561681" cy="306543"/>
          </a:xfrm>
          <a:prstGeom prst="rect">
            <a:avLst/>
          </a:prstGeom>
        </p:spPr>
        <p:txBody>
          <a:bodyPr/>
          <a:lstStyle>
            <a:lvl1pPr marL="228600" indent="-228600" algn="l" defTabSz="914400" rtl="0" eaLnBrk="1" latinLnBrk="0" hangingPunct="1">
              <a:lnSpc>
                <a:spcPct val="130000"/>
              </a:lnSpc>
              <a:spcBef>
                <a:spcPts val="1000"/>
              </a:spcBef>
              <a:buFontTx/>
              <a:buBlip>
                <a:blip r:embed="rId4"/>
              </a:buBlip>
              <a:defRPr sz="2000" kern="1200">
                <a:solidFill>
                  <a:schemeClr val="accent2"/>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solidFill>
                  <a:schemeClr val="tx1"/>
                </a:solidFill>
              </a:rPr>
              <a:t>Alpha calibration (Am-241 source)</a:t>
            </a:r>
          </a:p>
        </p:txBody>
      </p:sp>
      <p:sp>
        <p:nvSpPr>
          <p:cNvPr id="14" name="矩形 13">
            <a:extLst>
              <a:ext uri="{FF2B5EF4-FFF2-40B4-BE49-F238E27FC236}">
                <a16:creationId xmlns:a16="http://schemas.microsoft.com/office/drawing/2014/main" id="{D85551BB-831B-45A0-BB26-0FA4E210DCEF}"/>
              </a:ext>
            </a:extLst>
          </p:cNvPr>
          <p:cNvSpPr/>
          <p:nvPr/>
        </p:nvSpPr>
        <p:spPr>
          <a:xfrm>
            <a:off x="4762337" y="5363016"/>
            <a:ext cx="3223843" cy="584775"/>
          </a:xfrm>
          <a:prstGeom prst="rect">
            <a:avLst/>
          </a:prstGeom>
        </p:spPr>
        <p:txBody>
          <a:bodyPr wrap="square">
            <a:spAutoFit/>
          </a:bodyPr>
          <a:lstStyle/>
          <a:p>
            <a:pPr marL="214303" indent="-214303">
              <a:buFont typeface="Wingdings" panose="05000000000000000000" pitchFamily="2" charset="2"/>
              <a:buChar char="Ø"/>
            </a:pPr>
            <a:r>
              <a:rPr lang="en-US" altLang="zh-CN" sz="1600" dirty="0"/>
              <a:t>Calibrate each Micromegas module with the Am-241 source.</a:t>
            </a:r>
            <a:endParaRPr lang="zh-CN" altLang="en-US" sz="1600" dirty="0"/>
          </a:p>
        </p:txBody>
      </p:sp>
      <p:pic>
        <p:nvPicPr>
          <p:cNvPr id="15" name="图片 14">
            <a:extLst>
              <a:ext uri="{FF2B5EF4-FFF2-40B4-BE49-F238E27FC236}">
                <a16:creationId xmlns:a16="http://schemas.microsoft.com/office/drawing/2014/main" id="{7B6DDB98-58EE-420E-884F-FC039DE08B6C}"/>
              </a:ext>
            </a:extLst>
          </p:cNvPr>
          <p:cNvPicPr>
            <a:picLocks noChangeAspect="1"/>
          </p:cNvPicPr>
          <p:nvPr/>
        </p:nvPicPr>
        <p:blipFill>
          <a:blip r:embed="rId7"/>
          <a:stretch>
            <a:fillRect/>
          </a:stretch>
        </p:blipFill>
        <p:spPr>
          <a:xfrm>
            <a:off x="5022298" y="3052064"/>
            <a:ext cx="2871203" cy="1876197"/>
          </a:xfrm>
          <a:prstGeom prst="rect">
            <a:avLst/>
          </a:prstGeom>
        </p:spPr>
      </p:pic>
      <p:pic>
        <p:nvPicPr>
          <p:cNvPr id="22" name="图片 21">
            <a:extLst>
              <a:ext uri="{FF2B5EF4-FFF2-40B4-BE49-F238E27FC236}">
                <a16:creationId xmlns:a16="http://schemas.microsoft.com/office/drawing/2014/main" id="{6B59A01F-E9E3-4DB3-831C-181516C56F56}"/>
              </a:ext>
            </a:extLst>
          </p:cNvPr>
          <p:cNvPicPr>
            <a:picLocks noChangeAspect="1"/>
          </p:cNvPicPr>
          <p:nvPr/>
        </p:nvPicPr>
        <p:blipFill>
          <a:blip r:embed="rId8"/>
          <a:stretch>
            <a:fillRect/>
          </a:stretch>
        </p:blipFill>
        <p:spPr>
          <a:xfrm>
            <a:off x="6568269" y="1875437"/>
            <a:ext cx="1892791" cy="1104747"/>
          </a:xfrm>
          <a:prstGeom prst="rect">
            <a:avLst/>
          </a:prstGeom>
        </p:spPr>
      </p:pic>
      <p:pic>
        <p:nvPicPr>
          <p:cNvPr id="23" name="图片 22">
            <a:extLst>
              <a:ext uri="{FF2B5EF4-FFF2-40B4-BE49-F238E27FC236}">
                <a16:creationId xmlns:a16="http://schemas.microsoft.com/office/drawing/2014/main" id="{86D4D020-759B-4D1B-B504-4514B07CE3A8}"/>
              </a:ext>
            </a:extLst>
          </p:cNvPr>
          <p:cNvPicPr>
            <a:picLocks noChangeAspect="1"/>
          </p:cNvPicPr>
          <p:nvPr/>
        </p:nvPicPr>
        <p:blipFill>
          <a:blip r:embed="rId9"/>
          <a:stretch>
            <a:fillRect/>
          </a:stretch>
        </p:blipFill>
        <p:spPr>
          <a:xfrm>
            <a:off x="4587907" y="1866804"/>
            <a:ext cx="1895813" cy="1129751"/>
          </a:xfrm>
          <a:prstGeom prst="rect">
            <a:avLst/>
          </a:prstGeom>
        </p:spPr>
      </p:pic>
      <p:sp>
        <p:nvSpPr>
          <p:cNvPr id="24" name="矩形 23">
            <a:extLst>
              <a:ext uri="{FF2B5EF4-FFF2-40B4-BE49-F238E27FC236}">
                <a16:creationId xmlns:a16="http://schemas.microsoft.com/office/drawing/2014/main" id="{D111F52D-F3BB-4A3E-8194-DD58B26BD404}"/>
              </a:ext>
            </a:extLst>
          </p:cNvPr>
          <p:cNvSpPr/>
          <p:nvPr/>
        </p:nvSpPr>
        <p:spPr>
          <a:xfrm>
            <a:off x="4916358" y="4928261"/>
            <a:ext cx="3714030" cy="338554"/>
          </a:xfrm>
          <a:prstGeom prst="rect">
            <a:avLst/>
          </a:prstGeom>
        </p:spPr>
        <p:txBody>
          <a:bodyPr wrap="none">
            <a:spAutoFit/>
          </a:bodyPr>
          <a:lstStyle/>
          <a:p>
            <a:r>
              <a:rPr lang="en-US" altLang="zh-CN" sz="1600" dirty="0"/>
              <a:t>Alpha track starting point distribution map</a:t>
            </a:r>
            <a:endParaRPr lang="zh-CN" altLang="en-US" sz="1600" dirty="0"/>
          </a:p>
        </p:txBody>
      </p:sp>
      <p:sp>
        <p:nvSpPr>
          <p:cNvPr id="18" name="矩形 17">
            <a:extLst>
              <a:ext uri="{FF2B5EF4-FFF2-40B4-BE49-F238E27FC236}">
                <a16:creationId xmlns:a16="http://schemas.microsoft.com/office/drawing/2014/main" id="{33CFF8ED-3EB6-4A4D-B87E-DD93BDB8F34F}"/>
              </a:ext>
            </a:extLst>
          </p:cNvPr>
          <p:cNvSpPr/>
          <p:nvPr/>
        </p:nvSpPr>
        <p:spPr>
          <a:xfrm>
            <a:off x="394447" y="4928261"/>
            <a:ext cx="3734869" cy="338554"/>
          </a:xfrm>
          <a:prstGeom prst="rect">
            <a:avLst/>
          </a:prstGeom>
        </p:spPr>
        <p:txBody>
          <a:bodyPr wrap="none">
            <a:spAutoFit/>
          </a:bodyPr>
          <a:lstStyle/>
          <a:p>
            <a:r>
              <a:rPr lang="en-US" altLang="zh-CN" sz="1600" dirty="0"/>
              <a:t>Muon track starting point distribution map</a:t>
            </a:r>
            <a:endParaRPr lang="zh-CN" altLang="en-US" sz="1600" dirty="0"/>
          </a:p>
        </p:txBody>
      </p:sp>
    </p:spTree>
    <p:extLst>
      <p:ext uri="{BB962C8B-B14F-4D97-AF65-F5344CB8AC3E}">
        <p14:creationId xmlns:p14="http://schemas.microsoft.com/office/powerpoint/2010/main" val="3644548"/>
      </p:ext>
    </p:extLst>
  </p:cSld>
  <p:clrMapOvr>
    <a:masterClrMapping/>
  </p:clrMapOvr>
  <mc:AlternateContent xmlns:mc="http://schemas.openxmlformats.org/markup-compatibility/2006" xmlns:p14="http://schemas.microsoft.com/office/powerpoint/2010/main">
    <mc:Choice Requires="p14">
      <p:transition spd="slow" p14:dur="2000" advTm="407"/>
    </mc:Choice>
    <mc:Fallback xmlns="">
      <p:transition spd="slow" advTm="40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BD18D3-5D23-4AEC-A72A-16A4CE5C02A5}"/>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14</a:t>
            </a:fld>
            <a:endParaRPr lang="zh-CN" altLang="en-US" dirty="0">
              <a:solidFill>
                <a:srgbClr val="000000">
                  <a:tint val="75000"/>
                </a:srgbClr>
              </a:solidFill>
            </a:endParaRPr>
          </a:p>
        </p:txBody>
      </p:sp>
      <p:sp>
        <p:nvSpPr>
          <p:cNvPr id="29" name="文本占位符 2">
            <a:extLst>
              <a:ext uri="{FF2B5EF4-FFF2-40B4-BE49-F238E27FC236}">
                <a16:creationId xmlns:a16="http://schemas.microsoft.com/office/drawing/2014/main" id="{DDF4E929-955C-4E2B-85BA-5EA378ECB27D}"/>
              </a:ext>
            </a:extLst>
          </p:cNvPr>
          <p:cNvSpPr>
            <a:spLocks noGrp="1"/>
          </p:cNvSpPr>
          <p:nvPr>
            <p:ph type="body" sz="quarter" idx="11"/>
          </p:nvPr>
        </p:nvSpPr>
        <p:spPr>
          <a:xfrm>
            <a:off x="640468" y="127421"/>
            <a:ext cx="7518686" cy="448866"/>
          </a:xfrm>
        </p:spPr>
        <p:txBody>
          <a:bodyPr>
            <a:normAutofit lnSpcReduction="10000"/>
          </a:bodyPr>
          <a:lstStyle/>
          <a:p>
            <a:r>
              <a:rPr lang="en-US" altLang="zh-CN" dirty="0"/>
              <a:t>Testing of the Charge Particle Detector</a:t>
            </a:r>
          </a:p>
        </p:txBody>
      </p:sp>
      <p:sp>
        <p:nvSpPr>
          <p:cNvPr id="17" name="文本占位符 8">
            <a:extLst>
              <a:ext uri="{FF2B5EF4-FFF2-40B4-BE49-F238E27FC236}">
                <a16:creationId xmlns:a16="http://schemas.microsoft.com/office/drawing/2014/main" id="{37384CEE-ED84-42A3-BA97-E27F3E19B7C2}"/>
              </a:ext>
            </a:extLst>
          </p:cNvPr>
          <p:cNvSpPr txBox="1">
            <a:spLocks/>
          </p:cNvSpPr>
          <p:nvPr/>
        </p:nvSpPr>
        <p:spPr>
          <a:xfrm>
            <a:off x="269587" y="867325"/>
            <a:ext cx="3561681" cy="306543"/>
          </a:xfrm>
          <a:prstGeom prst="rect">
            <a:avLst/>
          </a:prstGeom>
        </p:spPr>
        <p:txBody>
          <a:bodyPr/>
          <a:lstStyle>
            <a:lvl1pPr marL="228600" indent="-228600" algn="l" defTabSz="914400" rtl="0" eaLnBrk="1" latinLnBrk="0" hangingPunct="1">
              <a:lnSpc>
                <a:spcPct val="130000"/>
              </a:lnSpc>
              <a:spcBef>
                <a:spcPts val="1000"/>
              </a:spcBef>
              <a:buFontTx/>
              <a:buBlip>
                <a:blip r:embed="rId3"/>
              </a:buBlip>
              <a:defRPr sz="2000" kern="1200">
                <a:solidFill>
                  <a:schemeClr val="accent2"/>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solidFill>
                  <a:schemeClr val="tx1"/>
                </a:solidFill>
              </a:rPr>
              <a:t>Alpha calibration (Am-241 source)</a:t>
            </a:r>
          </a:p>
        </p:txBody>
      </p:sp>
      <p:sp>
        <p:nvSpPr>
          <p:cNvPr id="19" name="矩形 18">
            <a:extLst>
              <a:ext uri="{FF2B5EF4-FFF2-40B4-BE49-F238E27FC236}">
                <a16:creationId xmlns:a16="http://schemas.microsoft.com/office/drawing/2014/main" id="{147574A7-D63D-47F0-9FF1-888FFFCA8DEE}"/>
              </a:ext>
            </a:extLst>
          </p:cNvPr>
          <p:cNvSpPr/>
          <p:nvPr/>
        </p:nvSpPr>
        <p:spPr>
          <a:xfrm>
            <a:off x="96377" y="1490244"/>
            <a:ext cx="3561681" cy="1077218"/>
          </a:xfrm>
          <a:prstGeom prst="rect">
            <a:avLst/>
          </a:prstGeom>
        </p:spPr>
        <p:txBody>
          <a:bodyPr wrap="square">
            <a:spAutoFit/>
          </a:bodyPr>
          <a:lstStyle/>
          <a:p>
            <a:pPr marL="214303" indent="-214303">
              <a:buFont typeface="Wingdings" panose="05000000000000000000" pitchFamily="2" charset="2"/>
              <a:buChar char="Ø"/>
            </a:pPr>
            <a:r>
              <a:rPr lang="en-US" altLang="zh-CN" sz="1600" dirty="0"/>
              <a:t>Calibrate the detector with the 5.485 MeV energy peak of the Am-241 to optimize the working conditions of the detector.</a:t>
            </a:r>
          </a:p>
        </p:txBody>
      </p:sp>
      <p:pic>
        <p:nvPicPr>
          <p:cNvPr id="23" name="图片 22">
            <a:extLst>
              <a:ext uri="{FF2B5EF4-FFF2-40B4-BE49-F238E27FC236}">
                <a16:creationId xmlns:a16="http://schemas.microsoft.com/office/drawing/2014/main" id="{0FDE8E67-D206-4B6F-ADC5-7A930B1831BE}"/>
              </a:ext>
            </a:extLst>
          </p:cNvPr>
          <p:cNvPicPr>
            <a:picLocks noChangeAspect="1"/>
          </p:cNvPicPr>
          <p:nvPr/>
        </p:nvPicPr>
        <p:blipFill>
          <a:blip r:embed="rId4"/>
          <a:stretch>
            <a:fillRect/>
          </a:stretch>
        </p:blipFill>
        <p:spPr>
          <a:xfrm>
            <a:off x="6496831" y="3799121"/>
            <a:ext cx="2598755" cy="1787841"/>
          </a:xfrm>
          <a:prstGeom prst="rect">
            <a:avLst/>
          </a:prstGeom>
        </p:spPr>
      </p:pic>
      <p:pic>
        <p:nvPicPr>
          <p:cNvPr id="24" name="图片 23">
            <a:extLst>
              <a:ext uri="{FF2B5EF4-FFF2-40B4-BE49-F238E27FC236}">
                <a16:creationId xmlns:a16="http://schemas.microsoft.com/office/drawing/2014/main" id="{C9461C81-F05B-4414-9026-A08792B8529C}"/>
              </a:ext>
            </a:extLst>
          </p:cNvPr>
          <p:cNvPicPr>
            <a:picLocks noChangeAspect="1"/>
          </p:cNvPicPr>
          <p:nvPr/>
        </p:nvPicPr>
        <p:blipFill>
          <a:blip r:embed="rId5"/>
          <a:stretch>
            <a:fillRect/>
          </a:stretch>
        </p:blipFill>
        <p:spPr>
          <a:xfrm>
            <a:off x="3658058" y="3799121"/>
            <a:ext cx="2774626" cy="1832113"/>
          </a:xfrm>
          <a:prstGeom prst="rect">
            <a:avLst/>
          </a:prstGeom>
        </p:spPr>
      </p:pic>
      <p:pic>
        <p:nvPicPr>
          <p:cNvPr id="28" name="图片 27">
            <a:extLst>
              <a:ext uri="{FF2B5EF4-FFF2-40B4-BE49-F238E27FC236}">
                <a16:creationId xmlns:a16="http://schemas.microsoft.com/office/drawing/2014/main" id="{6306CB25-2748-4290-B9C3-84BF9021B83C}"/>
              </a:ext>
            </a:extLst>
          </p:cNvPr>
          <p:cNvPicPr>
            <a:picLocks noChangeAspect="1"/>
          </p:cNvPicPr>
          <p:nvPr/>
        </p:nvPicPr>
        <p:blipFill>
          <a:blip r:embed="rId6"/>
          <a:stretch>
            <a:fillRect/>
          </a:stretch>
        </p:blipFill>
        <p:spPr>
          <a:xfrm>
            <a:off x="6496831" y="1150393"/>
            <a:ext cx="2513284" cy="1683003"/>
          </a:xfrm>
          <a:prstGeom prst="rect">
            <a:avLst/>
          </a:prstGeom>
        </p:spPr>
      </p:pic>
      <p:pic>
        <p:nvPicPr>
          <p:cNvPr id="30" name="图片 29">
            <a:extLst>
              <a:ext uri="{FF2B5EF4-FFF2-40B4-BE49-F238E27FC236}">
                <a16:creationId xmlns:a16="http://schemas.microsoft.com/office/drawing/2014/main" id="{CD2FE87B-F0B0-42B1-904A-2A3B411A2502}"/>
              </a:ext>
            </a:extLst>
          </p:cNvPr>
          <p:cNvPicPr>
            <a:picLocks noChangeAspect="1"/>
          </p:cNvPicPr>
          <p:nvPr/>
        </p:nvPicPr>
        <p:blipFill>
          <a:blip r:embed="rId7"/>
          <a:stretch>
            <a:fillRect/>
          </a:stretch>
        </p:blipFill>
        <p:spPr>
          <a:xfrm>
            <a:off x="3702670" y="1120903"/>
            <a:ext cx="2589894" cy="1712494"/>
          </a:xfrm>
          <a:prstGeom prst="rect">
            <a:avLst/>
          </a:prstGeom>
        </p:spPr>
      </p:pic>
      <p:sp>
        <p:nvSpPr>
          <p:cNvPr id="5" name="矩形 4">
            <a:extLst>
              <a:ext uri="{FF2B5EF4-FFF2-40B4-BE49-F238E27FC236}">
                <a16:creationId xmlns:a16="http://schemas.microsoft.com/office/drawing/2014/main" id="{87DDFAB0-CA28-4173-A02A-DC841B9D333B}"/>
              </a:ext>
            </a:extLst>
          </p:cNvPr>
          <p:cNvSpPr/>
          <p:nvPr/>
        </p:nvSpPr>
        <p:spPr>
          <a:xfrm>
            <a:off x="3844722" y="2936934"/>
            <a:ext cx="2479846" cy="584775"/>
          </a:xfrm>
          <a:prstGeom prst="rect">
            <a:avLst/>
          </a:prstGeom>
        </p:spPr>
        <p:txBody>
          <a:bodyPr wrap="none">
            <a:spAutoFit/>
          </a:bodyPr>
          <a:lstStyle/>
          <a:p>
            <a:r>
              <a:rPr lang="en-US" altLang="zh-CN" sz="1600" dirty="0"/>
              <a:t>Spectrum of Am-241</a:t>
            </a:r>
          </a:p>
          <a:p>
            <a:r>
              <a:rPr lang="en-US" altLang="zh-CN" sz="1600" dirty="0"/>
              <a:t>9.5% FWHM at 5.485 MeV</a:t>
            </a:r>
            <a:endParaRPr lang="zh-CN" altLang="en-US" sz="1600" dirty="0"/>
          </a:p>
        </p:txBody>
      </p:sp>
      <p:sp>
        <p:nvSpPr>
          <p:cNvPr id="6" name="矩形 5">
            <a:extLst>
              <a:ext uri="{FF2B5EF4-FFF2-40B4-BE49-F238E27FC236}">
                <a16:creationId xmlns:a16="http://schemas.microsoft.com/office/drawing/2014/main" id="{E74A792D-8BD4-4463-A0F5-419399D1CFFB}"/>
              </a:ext>
            </a:extLst>
          </p:cNvPr>
          <p:cNvSpPr/>
          <p:nvPr/>
        </p:nvSpPr>
        <p:spPr>
          <a:xfrm>
            <a:off x="6660212" y="5693711"/>
            <a:ext cx="2547364" cy="338554"/>
          </a:xfrm>
          <a:prstGeom prst="rect">
            <a:avLst/>
          </a:prstGeom>
        </p:spPr>
        <p:txBody>
          <a:bodyPr wrap="none">
            <a:spAutoFit/>
          </a:bodyPr>
          <a:lstStyle/>
          <a:p>
            <a:r>
              <a:rPr lang="en-US" altLang="zh-CN" sz="1600" dirty="0"/>
              <a:t>Gain evolves with drift fields</a:t>
            </a:r>
            <a:endParaRPr lang="zh-CN" altLang="en-US" sz="1600" dirty="0"/>
          </a:p>
        </p:txBody>
      </p:sp>
      <p:sp>
        <p:nvSpPr>
          <p:cNvPr id="7" name="矩形 6">
            <a:extLst>
              <a:ext uri="{FF2B5EF4-FFF2-40B4-BE49-F238E27FC236}">
                <a16:creationId xmlns:a16="http://schemas.microsoft.com/office/drawing/2014/main" id="{5C7A1139-ED5D-4E56-A4F6-21D24159A8D6}"/>
              </a:ext>
            </a:extLst>
          </p:cNvPr>
          <p:cNvSpPr/>
          <p:nvPr/>
        </p:nvSpPr>
        <p:spPr>
          <a:xfrm>
            <a:off x="3510710" y="5664184"/>
            <a:ext cx="3273076" cy="338554"/>
          </a:xfrm>
          <a:prstGeom prst="rect">
            <a:avLst/>
          </a:prstGeom>
        </p:spPr>
        <p:txBody>
          <a:bodyPr wrap="none">
            <a:spAutoFit/>
          </a:bodyPr>
          <a:lstStyle/>
          <a:p>
            <a:r>
              <a:rPr lang="en-US" altLang="zh-CN" sz="1600" dirty="0"/>
              <a:t>Gain evolves with amplification fields</a:t>
            </a:r>
            <a:endParaRPr lang="zh-CN" altLang="en-US" sz="1600" dirty="0"/>
          </a:p>
        </p:txBody>
      </p:sp>
      <p:sp>
        <p:nvSpPr>
          <p:cNvPr id="8" name="矩形 7">
            <a:extLst>
              <a:ext uri="{FF2B5EF4-FFF2-40B4-BE49-F238E27FC236}">
                <a16:creationId xmlns:a16="http://schemas.microsoft.com/office/drawing/2014/main" id="{739CD783-532F-40A9-BDC1-4668EA70AD2D}"/>
              </a:ext>
            </a:extLst>
          </p:cNvPr>
          <p:cNvSpPr/>
          <p:nvPr/>
        </p:nvSpPr>
        <p:spPr>
          <a:xfrm>
            <a:off x="6637244" y="2936934"/>
            <a:ext cx="2522165" cy="338554"/>
          </a:xfrm>
          <a:prstGeom prst="rect">
            <a:avLst/>
          </a:prstGeom>
        </p:spPr>
        <p:txBody>
          <a:bodyPr wrap="none">
            <a:spAutoFit/>
          </a:bodyPr>
          <a:lstStyle/>
          <a:p>
            <a:r>
              <a:rPr lang="en-US" altLang="zh-CN" sz="1600" dirty="0"/>
              <a:t>Gain evolves with flow rates</a:t>
            </a:r>
            <a:endParaRPr lang="zh-CN" altLang="en-US" sz="1600" dirty="0"/>
          </a:p>
        </p:txBody>
      </p:sp>
      <p:pic>
        <p:nvPicPr>
          <p:cNvPr id="14" name="图片 13">
            <a:extLst>
              <a:ext uri="{FF2B5EF4-FFF2-40B4-BE49-F238E27FC236}">
                <a16:creationId xmlns:a16="http://schemas.microsoft.com/office/drawing/2014/main" id="{2B1B4F8A-9823-4E6D-89F6-BBE50880B3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556" y="2731923"/>
            <a:ext cx="2658109" cy="1495185"/>
          </a:xfrm>
          <a:prstGeom prst="rect">
            <a:avLst/>
          </a:prstGeom>
        </p:spPr>
      </p:pic>
      <p:pic>
        <p:nvPicPr>
          <p:cNvPr id="15" name="图片 14">
            <a:extLst>
              <a:ext uri="{FF2B5EF4-FFF2-40B4-BE49-F238E27FC236}">
                <a16:creationId xmlns:a16="http://schemas.microsoft.com/office/drawing/2014/main" id="{5B43B17E-F78C-490E-BF01-991497D686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8227" y="4281256"/>
            <a:ext cx="2661439" cy="1497060"/>
          </a:xfrm>
          <a:prstGeom prst="rect">
            <a:avLst/>
          </a:prstGeom>
        </p:spPr>
      </p:pic>
      <p:sp>
        <p:nvSpPr>
          <p:cNvPr id="16" name="矩形 15">
            <a:extLst>
              <a:ext uri="{FF2B5EF4-FFF2-40B4-BE49-F238E27FC236}">
                <a16:creationId xmlns:a16="http://schemas.microsoft.com/office/drawing/2014/main" id="{C069F0E0-ACB6-4BF5-8D0B-D4855B92B3CE}"/>
              </a:ext>
            </a:extLst>
          </p:cNvPr>
          <p:cNvSpPr/>
          <p:nvPr/>
        </p:nvSpPr>
        <p:spPr>
          <a:xfrm>
            <a:off x="1022058" y="5799857"/>
            <a:ext cx="1397595" cy="338554"/>
          </a:xfrm>
          <a:prstGeom prst="rect">
            <a:avLst/>
          </a:prstGeom>
          <a:noFill/>
        </p:spPr>
        <p:txBody>
          <a:bodyPr wrap="square">
            <a:spAutoFit/>
          </a:bodyPr>
          <a:lstStyle/>
          <a:p>
            <a:pPr marL="214303" indent="-214303">
              <a:buFont typeface="Wingdings" panose="05000000000000000000" pitchFamily="2" charset="2"/>
              <a:buChar char="Ø"/>
            </a:pPr>
            <a:r>
              <a:rPr lang="en-US" altLang="zh-CN" sz="1600" dirty="0"/>
              <a:t>Cleanroom</a:t>
            </a:r>
            <a:endParaRPr lang="zh-CN" altLang="en-US" sz="1600" dirty="0"/>
          </a:p>
        </p:txBody>
      </p:sp>
      <p:sp>
        <p:nvSpPr>
          <p:cNvPr id="18" name="矩形 17">
            <a:extLst>
              <a:ext uri="{FF2B5EF4-FFF2-40B4-BE49-F238E27FC236}">
                <a16:creationId xmlns:a16="http://schemas.microsoft.com/office/drawing/2014/main" id="{F4AFDA87-884C-42C5-9365-55F45EBF866D}"/>
              </a:ext>
            </a:extLst>
          </p:cNvPr>
          <p:cNvSpPr/>
          <p:nvPr/>
        </p:nvSpPr>
        <p:spPr>
          <a:xfrm>
            <a:off x="5195262" y="747342"/>
            <a:ext cx="3751786" cy="338554"/>
          </a:xfrm>
          <a:prstGeom prst="rect">
            <a:avLst/>
          </a:prstGeom>
        </p:spPr>
        <p:txBody>
          <a:bodyPr wrap="square">
            <a:spAutoFit/>
          </a:bodyPr>
          <a:lstStyle/>
          <a:p>
            <a:r>
              <a:rPr lang="en-US" altLang="zh-CN" sz="1600" dirty="0"/>
              <a:t>Gas--- 1bar Ar-7%CO</a:t>
            </a:r>
            <a:r>
              <a:rPr lang="en-US" altLang="zh-CN" sz="1600" baseline="-25000" dirty="0"/>
              <a:t>2</a:t>
            </a:r>
            <a:r>
              <a:rPr lang="zh-CN" altLang="en-US" sz="1600" dirty="0"/>
              <a:t>（</a:t>
            </a:r>
            <a:r>
              <a:rPr lang="en-US" altLang="zh-CN" sz="1600" dirty="0"/>
              <a:t>0.1 L/min</a:t>
            </a:r>
            <a:r>
              <a:rPr lang="zh-CN" altLang="en-US" sz="1600" dirty="0"/>
              <a:t>）</a:t>
            </a:r>
            <a:endParaRPr lang="en-US" altLang="zh-CN" sz="1600" dirty="0"/>
          </a:p>
        </p:txBody>
      </p:sp>
    </p:spTree>
    <p:extLst>
      <p:ext uri="{BB962C8B-B14F-4D97-AF65-F5344CB8AC3E}">
        <p14:creationId xmlns:p14="http://schemas.microsoft.com/office/powerpoint/2010/main" val="3154640521"/>
      </p:ext>
    </p:extLst>
  </p:cSld>
  <p:clrMapOvr>
    <a:masterClrMapping/>
  </p:clrMapOvr>
  <mc:AlternateContent xmlns:mc="http://schemas.openxmlformats.org/markup-compatibility/2006" xmlns:p14="http://schemas.microsoft.com/office/powerpoint/2010/main">
    <mc:Choice Requires="p14">
      <p:transition spd="slow" p14:dur="2000" advTm="407"/>
    </mc:Choice>
    <mc:Fallback xmlns="">
      <p:transition spd="slow" advTm="40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AFB512F1-7697-4B0B-ADE5-133C98F568F0}"/>
              </a:ext>
            </a:extLst>
          </p:cNvPr>
          <p:cNvPicPr>
            <a:picLocks noChangeAspect="1"/>
          </p:cNvPicPr>
          <p:nvPr/>
        </p:nvPicPr>
        <p:blipFill>
          <a:blip r:embed="rId3"/>
          <a:stretch>
            <a:fillRect/>
          </a:stretch>
        </p:blipFill>
        <p:spPr>
          <a:xfrm>
            <a:off x="6663120" y="1407981"/>
            <a:ext cx="2432542" cy="1616490"/>
          </a:xfrm>
          <a:prstGeom prst="rect">
            <a:avLst/>
          </a:prstGeom>
        </p:spPr>
      </p:pic>
      <p:sp>
        <p:nvSpPr>
          <p:cNvPr id="36" name="矩形: 圆角 35">
            <a:extLst>
              <a:ext uri="{FF2B5EF4-FFF2-40B4-BE49-F238E27FC236}">
                <a16:creationId xmlns:a16="http://schemas.microsoft.com/office/drawing/2014/main" id="{C366EB53-48CE-48DC-A308-52B254160111}"/>
              </a:ext>
            </a:extLst>
          </p:cNvPr>
          <p:cNvSpPr/>
          <p:nvPr/>
        </p:nvSpPr>
        <p:spPr>
          <a:xfrm>
            <a:off x="294764" y="4859463"/>
            <a:ext cx="8635708" cy="824758"/>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pic>
        <p:nvPicPr>
          <p:cNvPr id="24" name="图片 23">
            <a:extLst>
              <a:ext uri="{FF2B5EF4-FFF2-40B4-BE49-F238E27FC236}">
                <a16:creationId xmlns:a16="http://schemas.microsoft.com/office/drawing/2014/main" id="{E8DDA872-F8A9-44C9-AD53-F171F646B9B9}"/>
              </a:ext>
            </a:extLst>
          </p:cNvPr>
          <p:cNvPicPr>
            <a:picLocks noChangeAspect="1"/>
          </p:cNvPicPr>
          <p:nvPr/>
        </p:nvPicPr>
        <p:blipFill>
          <a:blip r:embed="rId4"/>
          <a:stretch>
            <a:fillRect/>
          </a:stretch>
        </p:blipFill>
        <p:spPr>
          <a:xfrm>
            <a:off x="433205" y="1290590"/>
            <a:ext cx="3476228" cy="2190968"/>
          </a:xfrm>
          <a:prstGeom prst="rect">
            <a:avLst/>
          </a:prstGeom>
        </p:spPr>
      </p:pic>
      <p:sp>
        <p:nvSpPr>
          <p:cNvPr id="2" name="灯片编号占位符 1">
            <a:extLst>
              <a:ext uri="{FF2B5EF4-FFF2-40B4-BE49-F238E27FC236}">
                <a16:creationId xmlns:a16="http://schemas.microsoft.com/office/drawing/2014/main" id="{44BD18D3-5D23-4AEC-A72A-16A4CE5C02A5}"/>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15</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A5453E50-BBD1-4FEF-9661-E839ED8670F8}"/>
              </a:ext>
            </a:extLst>
          </p:cNvPr>
          <p:cNvSpPr>
            <a:spLocks noGrp="1"/>
          </p:cNvSpPr>
          <p:nvPr>
            <p:ph type="body" sz="quarter" idx="11"/>
          </p:nvPr>
        </p:nvSpPr>
        <p:spPr>
          <a:xfrm>
            <a:off x="911380" y="129905"/>
            <a:ext cx="7457958" cy="448866"/>
          </a:xfrm>
        </p:spPr>
        <p:txBody>
          <a:bodyPr>
            <a:normAutofit lnSpcReduction="10000"/>
          </a:bodyPr>
          <a:lstStyle/>
          <a:p>
            <a:r>
              <a:rPr lang="en-US" altLang="zh-CN" dirty="0"/>
              <a:t>Background Measurement of the Detector</a:t>
            </a:r>
            <a:endParaRPr lang="zh-CN" altLang="en-US" dirty="0"/>
          </a:p>
        </p:txBody>
      </p:sp>
      <p:sp>
        <p:nvSpPr>
          <p:cNvPr id="17" name="文本占位符 8">
            <a:extLst>
              <a:ext uri="{FF2B5EF4-FFF2-40B4-BE49-F238E27FC236}">
                <a16:creationId xmlns:a16="http://schemas.microsoft.com/office/drawing/2014/main" id="{37384CEE-ED84-42A3-BA97-E27F3E19B7C2}"/>
              </a:ext>
            </a:extLst>
          </p:cNvPr>
          <p:cNvSpPr txBox="1">
            <a:spLocks/>
          </p:cNvSpPr>
          <p:nvPr/>
        </p:nvSpPr>
        <p:spPr>
          <a:xfrm>
            <a:off x="320494" y="4354217"/>
            <a:ext cx="6628814" cy="378678"/>
          </a:xfrm>
          <a:prstGeom prst="rect">
            <a:avLst/>
          </a:prstGeom>
        </p:spPr>
        <p:txBody>
          <a:bodyPr/>
          <a:lstStyle>
            <a:lvl1pPr marL="228600" indent="-228600" algn="l" defTabSz="914400" rtl="0" eaLnBrk="1" latinLnBrk="0" hangingPunct="1">
              <a:lnSpc>
                <a:spcPct val="130000"/>
              </a:lnSpc>
              <a:spcBef>
                <a:spcPts val="1000"/>
              </a:spcBef>
              <a:buFontTx/>
              <a:buBlip>
                <a:blip r:embed="rId5"/>
              </a:buBlip>
              <a:defRPr sz="2000" kern="1200">
                <a:solidFill>
                  <a:schemeClr val="accent2"/>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solidFill>
                  <a:schemeClr val="tx1"/>
                </a:solidFill>
              </a:rPr>
              <a:t>Multiple rounds of alpha background test of the detector</a:t>
            </a:r>
            <a:r>
              <a:rPr lang="zh-CN" altLang="en-US" sz="1600" dirty="0">
                <a:solidFill>
                  <a:schemeClr val="tx1"/>
                </a:solidFill>
              </a:rPr>
              <a:t>（</a:t>
            </a:r>
            <a:r>
              <a:rPr lang="en-US" altLang="zh-CN" sz="1600" dirty="0" err="1">
                <a:solidFill>
                  <a:schemeClr val="tx1"/>
                </a:solidFill>
              </a:rPr>
              <a:t>uBq</a:t>
            </a:r>
            <a:r>
              <a:rPr lang="en-US" altLang="zh-CN" sz="1600" dirty="0">
                <a:solidFill>
                  <a:schemeClr val="tx1"/>
                </a:solidFill>
              </a:rPr>
              <a:t>/cm</a:t>
            </a:r>
            <a:r>
              <a:rPr lang="en-US" altLang="zh-CN" sz="1600" baseline="30000" dirty="0">
                <a:solidFill>
                  <a:schemeClr val="tx1"/>
                </a:solidFill>
              </a:rPr>
              <a:t>2</a:t>
            </a:r>
            <a:r>
              <a:rPr lang="zh-CN" altLang="en-US" sz="1600" dirty="0">
                <a:solidFill>
                  <a:schemeClr val="tx1"/>
                </a:solidFill>
              </a:rPr>
              <a:t> ）</a:t>
            </a:r>
            <a:endParaRPr lang="en-US" altLang="zh-CN" sz="1600" dirty="0">
              <a:solidFill>
                <a:schemeClr val="tx1"/>
              </a:solidFill>
            </a:endParaRPr>
          </a:p>
        </p:txBody>
      </p:sp>
      <p:sp>
        <p:nvSpPr>
          <p:cNvPr id="19" name="矩形 18">
            <a:extLst>
              <a:ext uri="{FF2B5EF4-FFF2-40B4-BE49-F238E27FC236}">
                <a16:creationId xmlns:a16="http://schemas.microsoft.com/office/drawing/2014/main" id="{147574A7-D63D-47F0-9FF1-888FFFCA8DEE}"/>
              </a:ext>
            </a:extLst>
          </p:cNvPr>
          <p:cNvSpPr/>
          <p:nvPr/>
        </p:nvSpPr>
        <p:spPr>
          <a:xfrm>
            <a:off x="320494" y="3819783"/>
            <a:ext cx="6804384" cy="338554"/>
          </a:xfrm>
          <a:prstGeom prst="rect">
            <a:avLst/>
          </a:prstGeom>
        </p:spPr>
        <p:txBody>
          <a:bodyPr wrap="square">
            <a:spAutoFit/>
          </a:bodyPr>
          <a:lstStyle/>
          <a:p>
            <a:pPr marL="214303" indent="-214303">
              <a:buFont typeface="Wingdings" panose="05000000000000000000" pitchFamily="2" charset="2"/>
              <a:buChar char="Ø"/>
            </a:pPr>
            <a:r>
              <a:rPr lang="en-US" altLang="zh-CN" sz="1600" dirty="0"/>
              <a:t>Alpha background (Copper cathode + Gas): (0.14 ± 0.02)×10</a:t>
            </a:r>
            <a:r>
              <a:rPr lang="en-US" altLang="zh-CN" sz="1600" baseline="30000" dirty="0"/>
              <a:t>−6</a:t>
            </a:r>
            <a:r>
              <a:rPr lang="en-US" altLang="zh-CN" sz="1600" dirty="0"/>
              <a:t> </a:t>
            </a:r>
            <a:r>
              <a:rPr lang="en-US" altLang="zh-CN" sz="1600" dirty="0" err="1"/>
              <a:t>Bq</a:t>
            </a:r>
            <a:r>
              <a:rPr lang="en-US" altLang="zh-CN" sz="1600" dirty="0"/>
              <a:t>/cm</a:t>
            </a:r>
            <a:r>
              <a:rPr lang="en-US" altLang="zh-CN" sz="1600" baseline="30000" dirty="0"/>
              <a:t>2</a:t>
            </a:r>
            <a:endParaRPr lang="en-US" altLang="zh-CN" sz="1600" dirty="0"/>
          </a:p>
        </p:txBody>
      </p:sp>
      <p:sp>
        <p:nvSpPr>
          <p:cNvPr id="22" name="文本占位符 8">
            <a:extLst>
              <a:ext uri="{FF2B5EF4-FFF2-40B4-BE49-F238E27FC236}">
                <a16:creationId xmlns:a16="http://schemas.microsoft.com/office/drawing/2014/main" id="{2F84AB6A-63C3-4DF4-A6A4-AEC815401498}"/>
              </a:ext>
            </a:extLst>
          </p:cNvPr>
          <p:cNvSpPr txBox="1">
            <a:spLocks/>
          </p:cNvSpPr>
          <p:nvPr/>
        </p:nvSpPr>
        <p:spPr>
          <a:xfrm>
            <a:off x="246617" y="779380"/>
            <a:ext cx="4012374" cy="306543"/>
          </a:xfrm>
          <a:prstGeom prst="rect">
            <a:avLst/>
          </a:prstGeom>
        </p:spPr>
        <p:txBody>
          <a:bodyPr/>
          <a:lstStyle>
            <a:lvl1pPr marL="228600" indent="-228600" algn="l" defTabSz="914400" rtl="0" eaLnBrk="1" latinLnBrk="0" hangingPunct="1">
              <a:lnSpc>
                <a:spcPct val="130000"/>
              </a:lnSpc>
              <a:spcBef>
                <a:spcPts val="1000"/>
              </a:spcBef>
              <a:buFontTx/>
              <a:buBlip>
                <a:blip r:embed="rId5"/>
              </a:buBlip>
              <a:defRPr sz="2000" kern="1200">
                <a:solidFill>
                  <a:schemeClr val="accent2"/>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solidFill>
                  <a:schemeClr val="tx1"/>
                </a:solidFill>
              </a:rPr>
              <a:t>Intrinsic alpha background of the detector</a:t>
            </a:r>
            <a:endParaRPr lang="zh-CN" altLang="en-US" sz="1600" dirty="0">
              <a:solidFill>
                <a:schemeClr val="tx1"/>
              </a:solidFill>
            </a:endParaRPr>
          </a:p>
        </p:txBody>
      </p:sp>
      <p:sp>
        <p:nvSpPr>
          <p:cNvPr id="25" name="矩形 24">
            <a:extLst>
              <a:ext uri="{FF2B5EF4-FFF2-40B4-BE49-F238E27FC236}">
                <a16:creationId xmlns:a16="http://schemas.microsoft.com/office/drawing/2014/main" id="{EECE8F68-33AF-422C-8169-79C21691B123}"/>
              </a:ext>
            </a:extLst>
          </p:cNvPr>
          <p:cNvSpPr/>
          <p:nvPr/>
        </p:nvSpPr>
        <p:spPr>
          <a:xfrm>
            <a:off x="5195262" y="868772"/>
            <a:ext cx="3751786" cy="338554"/>
          </a:xfrm>
          <a:prstGeom prst="rect">
            <a:avLst/>
          </a:prstGeom>
        </p:spPr>
        <p:txBody>
          <a:bodyPr wrap="square">
            <a:spAutoFit/>
          </a:bodyPr>
          <a:lstStyle/>
          <a:p>
            <a:r>
              <a:rPr lang="en-US" altLang="zh-CN" sz="1600" dirty="0"/>
              <a:t>Gas--- 1bar Ar-7%CO</a:t>
            </a:r>
            <a:r>
              <a:rPr lang="en-US" altLang="zh-CN" sz="1600" baseline="-25000" dirty="0"/>
              <a:t>2</a:t>
            </a:r>
            <a:r>
              <a:rPr lang="zh-CN" altLang="en-US" sz="1600" dirty="0"/>
              <a:t>（</a:t>
            </a:r>
            <a:r>
              <a:rPr lang="en-US" altLang="zh-CN" sz="1600" dirty="0"/>
              <a:t>0.1 L/min</a:t>
            </a:r>
            <a:r>
              <a:rPr lang="zh-CN" altLang="en-US" sz="1600" dirty="0"/>
              <a:t>）</a:t>
            </a:r>
            <a:endParaRPr lang="en-US" altLang="zh-CN" sz="1600" dirty="0"/>
          </a:p>
        </p:txBody>
      </p:sp>
      <p:sp>
        <p:nvSpPr>
          <p:cNvPr id="26" name="矩形 25">
            <a:extLst>
              <a:ext uri="{FF2B5EF4-FFF2-40B4-BE49-F238E27FC236}">
                <a16:creationId xmlns:a16="http://schemas.microsoft.com/office/drawing/2014/main" id="{0A9F1FC9-C263-4AF7-B621-5B83EC8C7F78}"/>
              </a:ext>
            </a:extLst>
          </p:cNvPr>
          <p:cNvSpPr/>
          <p:nvPr/>
        </p:nvSpPr>
        <p:spPr>
          <a:xfrm>
            <a:off x="906173" y="1471559"/>
            <a:ext cx="2524649" cy="1657979"/>
          </a:xfrm>
          <a:prstGeom prst="rect">
            <a:avLst/>
          </a:pr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pic>
        <p:nvPicPr>
          <p:cNvPr id="28" name="图片 27">
            <a:extLst>
              <a:ext uri="{FF2B5EF4-FFF2-40B4-BE49-F238E27FC236}">
                <a16:creationId xmlns:a16="http://schemas.microsoft.com/office/drawing/2014/main" id="{692230F0-A056-40DB-B7D7-5D3F2D49077C}"/>
              </a:ext>
            </a:extLst>
          </p:cNvPr>
          <p:cNvPicPr>
            <a:picLocks noChangeAspect="1"/>
          </p:cNvPicPr>
          <p:nvPr/>
        </p:nvPicPr>
        <p:blipFill>
          <a:blip r:embed="rId6"/>
          <a:stretch>
            <a:fillRect/>
          </a:stretch>
        </p:blipFill>
        <p:spPr>
          <a:xfrm>
            <a:off x="3997238" y="1392692"/>
            <a:ext cx="2396048" cy="1618646"/>
          </a:xfrm>
          <a:prstGeom prst="rect">
            <a:avLst/>
          </a:prstGeom>
        </p:spPr>
      </p:pic>
      <p:sp>
        <p:nvSpPr>
          <p:cNvPr id="7" name="矩形 6">
            <a:extLst>
              <a:ext uri="{FF2B5EF4-FFF2-40B4-BE49-F238E27FC236}">
                <a16:creationId xmlns:a16="http://schemas.microsoft.com/office/drawing/2014/main" id="{05BAE61C-F121-4312-9A62-AC7D56F9187C}"/>
              </a:ext>
            </a:extLst>
          </p:cNvPr>
          <p:cNvSpPr/>
          <p:nvPr/>
        </p:nvSpPr>
        <p:spPr>
          <a:xfrm>
            <a:off x="3555474" y="4912670"/>
            <a:ext cx="2165401" cy="338554"/>
          </a:xfrm>
          <a:prstGeom prst="rect">
            <a:avLst/>
          </a:prstGeom>
        </p:spPr>
        <p:txBody>
          <a:bodyPr wrap="none">
            <a:spAutoFit/>
          </a:bodyPr>
          <a:lstStyle/>
          <a:p>
            <a:r>
              <a:rPr lang="en-US" altLang="zh-CN" sz="1600" dirty="0"/>
              <a:t>Pickling copper cathode</a:t>
            </a:r>
            <a:endParaRPr lang="zh-CN" altLang="en-US" sz="1600" dirty="0"/>
          </a:p>
        </p:txBody>
      </p:sp>
      <p:sp>
        <p:nvSpPr>
          <p:cNvPr id="9" name="矩形 8">
            <a:extLst>
              <a:ext uri="{FF2B5EF4-FFF2-40B4-BE49-F238E27FC236}">
                <a16:creationId xmlns:a16="http://schemas.microsoft.com/office/drawing/2014/main" id="{2F977362-B1AC-4918-AA05-3ABF5C3A17B4}"/>
              </a:ext>
            </a:extLst>
          </p:cNvPr>
          <p:cNvSpPr/>
          <p:nvPr/>
        </p:nvSpPr>
        <p:spPr>
          <a:xfrm>
            <a:off x="416629" y="5219798"/>
            <a:ext cx="1188146" cy="338554"/>
          </a:xfrm>
          <a:prstGeom prst="rect">
            <a:avLst/>
          </a:prstGeom>
        </p:spPr>
        <p:txBody>
          <a:bodyPr wrap="none">
            <a:spAutoFit/>
          </a:bodyPr>
          <a:lstStyle/>
          <a:p>
            <a:r>
              <a:rPr lang="en-US" altLang="zh-CN" sz="1600" dirty="0"/>
              <a:t>1.29</a:t>
            </a:r>
            <a:r>
              <a:rPr lang="el-GR" altLang="zh-CN" sz="1600" dirty="0"/>
              <a:t> ± 0.0</a:t>
            </a:r>
            <a:r>
              <a:rPr lang="en-US" altLang="zh-CN" sz="1600" dirty="0"/>
              <a:t>6 </a:t>
            </a:r>
            <a:endParaRPr lang="zh-CN" altLang="en-US" sz="1600" dirty="0"/>
          </a:p>
        </p:txBody>
      </p:sp>
      <p:sp>
        <p:nvSpPr>
          <p:cNvPr id="12" name="矩形 11">
            <a:extLst>
              <a:ext uri="{FF2B5EF4-FFF2-40B4-BE49-F238E27FC236}">
                <a16:creationId xmlns:a16="http://schemas.microsoft.com/office/drawing/2014/main" id="{FF04AA75-5B94-41A0-9BDD-56D8BAF0F0D7}"/>
              </a:ext>
            </a:extLst>
          </p:cNvPr>
          <p:cNvSpPr/>
          <p:nvPr/>
        </p:nvSpPr>
        <p:spPr>
          <a:xfrm>
            <a:off x="2821594" y="5259400"/>
            <a:ext cx="1188146" cy="338554"/>
          </a:xfrm>
          <a:prstGeom prst="rect">
            <a:avLst/>
          </a:prstGeom>
        </p:spPr>
        <p:txBody>
          <a:bodyPr wrap="none">
            <a:spAutoFit/>
          </a:bodyPr>
          <a:lstStyle/>
          <a:p>
            <a:r>
              <a:rPr lang="en-US" altLang="zh-CN" sz="1600" dirty="0"/>
              <a:t>0.82</a:t>
            </a:r>
            <a:r>
              <a:rPr lang="el-GR" altLang="zh-CN" sz="1600" dirty="0"/>
              <a:t> ± 0.0</a:t>
            </a:r>
            <a:r>
              <a:rPr lang="en-US" altLang="zh-CN" sz="1600" dirty="0"/>
              <a:t>6 </a:t>
            </a:r>
            <a:endParaRPr lang="zh-CN" altLang="en-US" sz="1600" dirty="0"/>
          </a:p>
        </p:txBody>
      </p:sp>
      <p:sp>
        <p:nvSpPr>
          <p:cNvPr id="13" name="矩形 12">
            <a:extLst>
              <a:ext uri="{FF2B5EF4-FFF2-40B4-BE49-F238E27FC236}">
                <a16:creationId xmlns:a16="http://schemas.microsoft.com/office/drawing/2014/main" id="{5F238304-B895-465F-A887-BE2FBCD80543}"/>
              </a:ext>
            </a:extLst>
          </p:cNvPr>
          <p:cNvSpPr/>
          <p:nvPr/>
        </p:nvSpPr>
        <p:spPr>
          <a:xfrm>
            <a:off x="5166634" y="5259400"/>
            <a:ext cx="1188146" cy="338554"/>
          </a:xfrm>
          <a:prstGeom prst="rect">
            <a:avLst/>
          </a:prstGeom>
        </p:spPr>
        <p:txBody>
          <a:bodyPr wrap="none">
            <a:spAutoFit/>
          </a:bodyPr>
          <a:lstStyle/>
          <a:p>
            <a:r>
              <a:rPr lang="en-US" altLang="zh-CN" sz="1600" dirty="0"/>
              <a:t>0.47</a:t>
            </a:r>
            <a:r>
              <a:rPr lang="el-GR" altLang="zh-CN" sz="1600" dirty="0"/>
              <a:t> ± 0.</a:t>
            </a:r>
            <a:r>
              <a:rPr lang="en-US" altLang="zh-CN" sz="1600" dirty="0"/>
              <a:t>03 </a:t>
            </a:r>
            <a:endParaRPr lang="zh-CN" altLang="en-US" sz="1600" dirty="0"/>
          </a:p>
        </p:txBody>
      </p:sp>
      <p:sp>
        <p:nvSpPr>
          <p:cNvPr id="14" name="矩形 13">
            <a:extLst>
              <a:ext uri="{FF2B5EF4-FFF2-40B4-BE49-F238E27FC236}">
                <a16:creationId xmlns:a16="http://schemas.microsoft.com/office/drawing/2014/main" id="{7BC21C65-A8D5-44F4-BED6-C7C637BC4805}"/>
              </a:ext>
            </a:extLst>
          </p:cNvPr>
          <p:cNvSpPr/>
          <p:nvPr/>
        </p:nvSpPr>
        <p:spPr>
          <a:xfrm>
            <a:off x="7600637" y="5237480"/>
            <a:ext cx="1141659" cy="338554"/>
          </a:xfrm>
          <a:prstGeom prst="rect">
            <a:avLst/>
          </a:prstGeom>
        </p:spPr>
        <p:txBody>
          <a:bodyPr wrap="none">
            <a:spAutoFit/>
          </a:bodyPr>
          <a:lstStyle/>
          <a:p>
            <a:r>
              <a:rPr lang="en-US" altLang="zh-CN" sz="1600" dirty="0"/>
              <a:t>0.14 ± 0.02</a:t>
            </a:r>
            <a:endParaRPr lang="zh-CN" altLang="en-US" sz="1600" dirty="0"/>
          </a:p>
        </p:txBody>
      </p:sp>
      <p:sp>
        <p:nvSpPr>
          <p:cNvPr id="31" name="矩形 30">
            <a:extLst>
              <a:ext uri="{FF2B5EF4-FFF2-40B4-BE49-F238E27FC236}">
                <a16:creationId xmlns:a16="http://schemas.microsoft.com/office/drawing/2014/main" id="{E1EEC3C6-43BF-49A1-85E9-30430FC58CE2}"/>
              </a:ext>
            </a:extLst>
          </p:cNvPr>
          <p:cNvSpPr/>
          <p:nvPr/>
        </p:nvSpPr>
        <p:spPr>
          <a:xfrm>
            <a:off x="1085913" y="4927744"/>
            <a:ext cx="2489977" cy="338554"/>
          </a:xfrm>
          <a:prstGeom prst="rect">
            <a:avLst/>
          </a:prstGeom>
        </p:spPr>
        <p:txBody>
          <a:bodyPr wrap="none">
            <a:spAutoFit/>
          </a:bodyPr>
          <a:lstStyle/>
          <a:p>
            <a:r>
              <a:rPr lang="en-US" altLang="zh-CN" sz="1600" dirty="0"/>
              <a:t>Argon gas filled for a month</a:t>
            </a:r>
            <a:endParaRPr lang="zh-CN" altLang="en-US" sz="1600" dirty="0"/>
          </a:p>
        </p:txBody>
      </p:sp>
      <p:sp>
        <p:nvSpPr>
          <p:cNvPr id="15" name="矩形 14">
            <a:extLst>
              <a:ext uri="{FF2B5EF4-FFF2-40B4-BE49-F238E27FC236}">
                <a16:creationId xmlns:a16="http://schemas.microsoft.com/office/drawing/2014/main" id="{C6CCD129-702D-4EAE-AACD-543E354360F5}"/>
              </a:ext>
            </a:extLst>
          </p:cNvPr>
          <p:cNvSpPr/>
          <p:nvPr/>
        </p:nvSpPr>
        <p:spPr>
          <a:xfrm>
            <a:off x="5882450" y="4912670"/>
            <a:ext cx="3070456" cy="338554"/>
          </a:xfrm>
          <a:prstGeom prst="rect">
            <a:avLst/>
          </a:prstGeom>
        </p:spPr>
        <p:txBody>
          <a:bodyPr wrap="none">
            <a:spAutoFit/>
          </a:bodyPr>
          <a:lstStyle/>
          <a:p>
            <a:r>
              <a:rPr lang="en-US" altLang="zh-CN" sz="1600" dirty="0"/>
              <a:t>Replace field cage with less acrylic </a:t>
            </a:r>
            <a:endParaRPr lang="zh-CN" altLang="en-US" sz="1600" dirty="0"/>
          </a:p>
        </p:txBody>
      </p:sp>
      <p:sp>
        <p:nvSpPr>
          <p:cNvPr id="32" name="箭头: 右 31">
            <a:extLst>
              <a:ext uri="{FF2B5EF4-FFF2-40B4-BE49-F238E27FC236}">
                <a16:creationId xmlns:a16="http://schemas.microsoft.com/office/drawing/2014/main" id="{72E70FDD-FC49-4906-85B4-BE688B577654}"/>
              </a:ext>
            </a:extLst>
          </p:cNvPr>
          <p:cNvSpPr/>
          <p:nvPr/>
        </p:nvSpPr>
        <p:spPr>
          <a:xfrm>
            <a:off x="1884807" y="5369846"/>
            <a:ext cx="544649" cy="34289"/>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3" name="箭头: 右 32">
            <a:extLst>
              <a:ext uri="{FF2B5EF4-FFF2-40B4-BE49-F238E27FC236}">
                <a16:creationId xmlns:a16="http://schemas.microsoft.com/office/drawing/2014/main" id="{8658F389-86D8-46C3-9EF6-08867850DD09}"/>
              </a:ext>
            </a:extLst>
          </p:cNvPr>
          <p:cNvSpPr/>
          <p:nvPr/>
        </p:nvSpPr>
        <p:spPr>
          <a:xfrm>
            <a:off x="4270923" y="5375156"/>
            <a:ext cx="544649" cy="34289"/>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4" name="箭头: 右 33">
            <a:extLst>
              <a:ext uri="{FF2B5EF4-FFF2-40B4-BE49-F238E27FC236}">
                <a16:creationId xmlns:a16="http://schemas.microsoft.com/office/drawing/2014/main" id="{217B3CA5-FC95-4B2C-8595-8C875E1C17B3}"/>
              </a:ext>
            </a:extLst>
          </p:cNvPr>
          <p:cNvSpPr/>
          <p:nvPr/>
        </p:nvSpPr>
        <p:spPr>
          <a:xfrm>
            <a:off x="6705348" y="5392301"/>
            <a:ext cx="544649" cy="34289"/>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 name="矩形 3">
            <a:extLst>
              <a:ext uri="{FF2B5EF4-FFF2-40B4-BE49-F238E27FC236}">
                <a16:creationId xmlns:a16="http://schemas.microsoft.com/office/drawing/2014/main" id="{4381696D-1B2F-401D-B46E-E4FF84A39146}"/>
              </a:ext>
            </a:extLst>
          </p:cNvPr>
          <p:cNvSpPr/>
          <p:nvPr/>
        </p:nvSpPr>
        <p:spPr>
          <a:xfrm>
            <a:off x="4323801" y="2971959"/>
            <a:ext cx="2005549" cy="338554"/>
          </a:xfrm>
          <a:prstGeom prst="rect">
            <a:avLst/>
          </a:prstGeom>
        </p:spPr>
        <p:txBody>
          <a:bodyPr wrap="none">
            <a:spAutoFit/>
          </a:bodyPr>
          <a:lstStyle/>
          <a:p>
            <a:r>
              <a:rPr lang="en-US" altLang="zh-CN" sz="1600" dirty="0"/>
              <a:t>Background spectrum</a:t>
            </a:r>
            <a:endParaRPr lang="zh-CN" altLang="en-US" sz="1600" dirty="0"/>
          </a:p>
        </p:txBody>
      </p:sp>
      <p:sp>
        <p:nvSpPr>
          <p:cNvPr id="29" name="矩形 28">
            <a:extLst>
              <a:ext uri="{FF2B5EF4-FFF2-40B4-BE49-F238E27FC236}">
                <a16:creationId xmlns:a16="http://schemas.microsoft.com/office/drawing/2014/main" id="{4A1A4CFF-DAA3-4935-B9A6-37639B217843}"/>
              </a:ext>
            </a:extLst>
          </p:cNvPr>
          <p:cNvSpPr/>
          <p:nvPr/>
        </p:nvSpPr>
        <p:spPr>
          <a:xfrm>
            <a:off x="6702996" y="3011338"/>
            <a:ext cx="2322174" cy="338554"/>
          </a:xfrm>
          <a:prstGeom prst="rect">
            <a:avLst/>
          </a:prstGeom>
        </p:spPr>
        <p:txBody>
          <a:bodyPr wrap="none">
            <a:spAutoFit/>
          </a:bodyPr>
          <a:lstStyle/>
          <a:p>
            <a:r>
              <a:rPr lang="en-US" altLang="zh-CN" sz="1600" dirty="0"/>
              <a:t>Background counting rate</a:t>
            </a:r>
            <a:endParaRPr lang="zh-CN" altLang="en-US" sz="1600" dirty="0"/>
          </a:p>
        </p:txBody>
      </p:sp>
      <p:sp>
        <p:nvSpPr>
          <p:cNvPr id="5" name="矩形 4">
            <a:extLst>
              <a:ext uri="{FF2B5EF4-FFF2-40B4-BE49-F238E27FC236}">
                <a16:creationId xmlns:a16="http://schemas.microsoft.com/office/drawing/2014/main" id="{327560D6-D96A-4ECD-BC1B-622BB3272FC5}"/>
              </a:ext>
            </a:extLst>
          </p:cNvPr>
          <p:cNvSpPr/>
          <p:nvPr/>
        </p:nvSpPr>
        <p:spPr>
          <a:xfrm>
            <a:off x="623709" y="3408566"/>
            <a:ext cx="3714030" cy="338554"/>
          </a:xfrm>
          <a:prstGeom prst="rect">
            <a:avLst/>
          </a:prstGeom>
        </p:spPr>
        <p:txBody>
          <a:bodyPr wrap="none">
            <a:spAutoFit/>
          </a:bodyPr>
          <a:lstStyle/>
          <a:p>
            <a:r>
              <a:rPr lang="en-US" altLang="zh-CN" sz="1600" dirty="0"/>
              <a:t>Alpha track starting point distribution map</a:t>
            </a:r>
            <a:endParaRPr lang="zh-CN" altLang="en-US" sz="1600" dirty="0"/>
          </a:p>
        </p:txBody>
      </p:sp>
      <p:sp>
        <p:nvSpPr>
          <p:cNvPr id="30" name="矩形 29">
            <a:extLst>
              <a:ext uri="{FF2B5EF4-FFF2-40B4-BE49-F238E27FC236}">
                <a16:creationId xmlns:a16="http://schemas.microsoft.com/office/drawing/2014/main" id="{AA9E1BFB-C2CB-4DE6-A7F6-CBE4D2982021}"/>
              </a:ext>
            </a:extLst>
          </p:cNvPr>
          <p:cNvSpPr/>
          <p:nvPr/>
        </p:nvSpPr>
        <p:spPr>
          <a:xfrm>
            <a:off x="385587" y="5844951"/>
            <a:ext cx="8348471" cy="584775"/>
          </a:xfrm>
          <a:prstGeom prst="rect">
            <a:avLst/>
          </a:prstGeom>
        </p:spPr>
        <p:txBody>
          <a:bodyPr wrap="square">
            <a:spAutoFit/>
          </a:bodyPr>
          <a:lstStyle/>
          <a:p>
            <a:pPr marL="257162" indent="-257162">
              <a:buFont typeface="Wingdings" panose="05000000000000000000" pitchFamily="2" charset="2"/>
              <a:buChar char="Ø"/>
            </a:pPr>
            <a:r>
              <a:rPr lang="zh-CN" altLang="en-US" sz="1600" dirty="0"/>
              <a:t>（</a:t>
            </a:r>
            <a:r>
              <a:rPr lang="en-US" altLang="zh-CN" sz="1600" dirty="0"/>
              <a:t>Track-related cut for α</a:t>
            </a:r>
            <a:r>
              <a:rPr lang="zh-CN" altLang="en-US" sz="1600" dirty="0"/>
              <a:t> </a:t>
            </a:r>
            <a:r>
              <a:rPr lang="en-US" altLang="zh-CN" sz="1600" dirty="0"/>
              <a:t>signals</a:t>
            </a:r>
            <a:r>
              <a:rPr lang="zh-CN" altLang="en-US" sz="1600" dirty="0"/>
              <a:t>：</a:t>
            </a:r>
            <a:r>
              <a:rPr lang="en-US" altLang="zh-CN" sz="1600" dirty="0"/>
              <a:t>Energy cut 1-10 MeV, track direction upwards, FV cut 2.7 cm to exclude backgrounds from the field cage</a:t>
            </a:r>
            <a:r>
              <a:rPr lang="zh-CN" altLang="en-US" sz="1600" dirty="0"/>
              <a:t>）</a:t>
            </a:r>
          </a:p>
        </p:txBody>
      </p:sp>
    </p:spTree>
    <p:extLst>
      <p:ext uri="{BB962C8B-B14F-4D97-AF65-F5344CB8AC3E}">
        <p14:creationId xmlns:p14="http://schemas.microsoft.com/office/powerpoint/2010/main" val="2054557335"/>
      </p:ext>
    </p:extLst>
  </p:cSld>
  <p:clrMapOvr>
    <a:masterClrMapping/>
  </p:clrMapOvr>
  <mc:AlternateContent xmlns:mc="http://schemas.openxmlformats.org/markup-compatibility/2006" xmlns:p14="http://schemas.microsoft.com/office/powerpoint/2010/main">
    <mc:Choice Requires="p14">
      <p:transition spd="slow" p14:dur="2000" advTm="407"/>
    </mc:Choice>
    <mc:Fallback xmlns="">
      <p:transition spd="slow" advTm="40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73CD16B-0025-4711-9899-B0C0C9D8B20C}"/>
              </a:ext>
            </a:extLst>
          </p:cNvPr>
          <p:cNvPicPr>
            <a:picLocks noChangeAspect="1"/>
          </p:cNvPicPr>
          <p:nvPr/>
        </p:nvPicPr>
        <p:blipFill>
          <a:blip r:embed="rId3"/>
          <a:stretch>
            <a:fillRect/>
          </a:stretch>
        </p:blipFill>
        <p:spPr>
          <a:xfrm>
            <a:off x="287965" y="1889774"/>
            <a:ext cx="4040174" cy="2499179"/>
          </a:xfrm>
          <a:prstGeom prst="rect">
            <a:avLst/>
          </a:prstGeom>
        </p:spPr>
      </p:pic>
      <p:sp>
        <p:nvSpPr>
          <p:cNvPr id="2" name="灯片编号占位符 1">
            <a:extLst>
              <a:ext uri="{FF2B5EF4-FFF2-40B4-BE49-F238E27FC236}">
                <a16:creationId xmlns:a16="http://schemas.microsoft.com/office/drawing/2014/main" id="{44BD18D3-5D23-4AEC-A72A-16A4CE5C02A5}"/>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16</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A5453E50-BBD1-4FEF-9661-E839ED8670F8}"/>
              </a:ext>
            </a:extLst>
          </p:cNvPr>
          <p:cNvSpPr>
            <a:spLocks noGrp="1"/>
          </p:cNvSpPr>
          <p:nvPr>
            <p:ph type="body" sz="quarter" idx="11"/>
          </p:nvPr>
        </p:nvSpPr>
        <p:spPr>
          <a:xfrm>
            <a:off x="800400" y="137795"/>
            <a:ext cx="7543199" cy="448866"/>
          </a:xfrm>
        </p:spPr>
        <p:txBody>
          <a:bodyPr>
            <a:normAutofit lnSpcReduction="10000"/>
          </a:bodyPr>
          <a:lstStyle/>
          <a:p>
            <a:r>
              <a:rPr lang="en-US" altLang="zh-CN" dirty="0"/>
              <a:t>Measurement of Acrylic Surface Radioactivity</a:t>
            </a:r>
            <a:endParaRPr lang="zh-CN" altLang="en-US" dirty="0"/>
          </a:p>
        </p:txBody>
      </p:sp>
      <p:sp>
        <p:nvSpPr>
          <p:cNvPr id="17" name="文本占位符 8">
            <a:extLst>
              <a:ext uri="{FF2B5EF4-FFF2-40B4-BE49-F238E27FC236}">
                <a16:creationId xmlns:a16="http://schemas.microsoft.com/office/drawing/2014/main" id="{37384CEE-ED84-42A3-BA97-E27F3E19B7C2}"/>
              </a:ext>
            </a:extLst>
          </p:cNvPr>
          <p:cNvSpPr txBox="1">
            <a:spLocks/>
          </p:cNvSpPr>
          <p:nvPr/>
        </p:nvSpPr>
        <p:spPr>
          <a:xfrm>
            <a:off x="358779" y="870409"/>
            <a:ext cx="4213220" cy="306543"/>
          </a:xfrm>
          <a:prstGeom prst="rect">
            <a:avLst/>
          </a:prstGeom>
        </p:spPr>
        <p:txBody>
          <a:bodyPr/>
          <a:lstStyle>
            <a:lvl1pPr marL="228600" indent="-228600" algn="l" defTabSz="914400" rtl="0" eaLnBrk="1" latinLnBrk="0" hangingPunct="1">
              <a:lnSpc>
                <a:spcPct val="130000"/>
              </a:lnSpc>
              <a:spcBef>
                <a:spcPts val="1000"/>
              </a:spcBef>
              <a:buFontTx/>
              <a:buBlip>
                <a:blip r:embed="rId4"/>
              </a:buBlip>
              <a:defRPr sz="2000" kern="1200">
                <a:solidFill>
                  <a:schemeClr val="accent2"/>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solidFill>
                  <a:schemeClr val="tx1"/>
                </a:solidFill>
              </a:rPr>
              <a:t>Acrylic sample test (JUNO production)</a:t>
            </a:r>
            <a:endParaRPr lang="zh-CN" altLang="en-US" sz="1600" dirty="0">
              <a:solidFill>
                <a:schemeClr val="tx1"/>
              </a:solidFill>
            </a:endParaRPr>
          </a:p>
        </p:txBody>
      </p:sp>
      <p:pic>
        <p:nvPicPr>
          <p:cNvPr id="18" name="图片 17">
            <a:extLst>
              <a:ext uri="{FF2B5EF4-FFF2-40B4-BE49-F238E27FC236}">
                <a16:creationId xmlns:a16="http://schemas.microsoft.com/office/drawing/2014/main" id="{F8AD710A-BB75-4299-848B-FD60B291A9E4}"/>
              </a:ext>
            </a:extLst>
          </p:cNvPr>
          <p:cNvPicPr>
            <a:picLocks noChangeAspect="1"/>
          </p:cNvPicPr>
          <p:nvPr/>
        </p:nvPicPr>
        <p:blipFill>
          <a:blip r:embed="rId5"/>
          <a:stretch>
            <a:fillRect/>
          </a:stretch>
        </p:blipFill>
        <p:spPr>
          <a:xfrm>
            <a:off x="4622555" y="2625413"/>
            <a:ext cx="2167808" cy="1480233"/>
          </a:xfrm>
          <a:prstGeom prst="rect">
            <a:avLst/>
          </a:prstGeom>
        </p:spPr>
      </p:pic>
      <p:pic>
        <p:nvPicPr>
          <p:cNvPr id="23" name="图片 22">
            <a:extLst>
              <a:ext uri="{FF2B5EF4-FFF2-40B4-BE49-F238E27FC236}">
                <a16:creationId xmlns:a16="http://schemas.microsoft.com/office/drawing/2014/main" id="{3AEFBCDB-5398-49AB-BA9A-7500B20EC67C}"/>
              </a:ext>
            </a:extLst>
          </p:cNvPr>
          <p:cNvPicPr>
            <a:picLocks noChangeAspect="1"/>
          </p:cNvPicPr>
          <p:nvPr/>
        </p:nvPicPr>
        <p:blipFill>
          <a:blip r:embed="rId6"/>
          <a:stretch>
            <a:fillRect/>
          </a:stretch>
        </p:blipFill>
        <p:spPr>
          <a:xfrm>
            <a:off x="6790363" y="2614331"/>
            <a:ext cx="2234326" cy="1529385"/>
          </a:xfrm>
          <a:prstGeom prst="rect">
            <a:avLst/>
          </a:prstGeom>
        </p:spPr>
      </p:pic>
      <p:sp>
        <p:nvSpPr>
          <p:cNvPr id="25" name="文本框 24">
            <a:extLst>
              <a:ext uri="{FF2B5EF4-FFF2-40B4-BE49-F238E27FC236}">
                <a16:creationId xmlns:a16="http://schemas.microsoft.com/office/drawing/2014/main" id="{EBBA7E03-5FFB-487A-BBA2-91FBF289B887}"/>
              </a:ext>
            </a:extLst>
          </p:cNvPr>
          <p:cNvSpPr txBox="1"/>
          <p:nvPr/>
        </p:nvSpPr>
        <p:spPr>
          <a:xfrm>
            <a:off x="2" y="4880788"/>
            <a:ext cx="4475799" cy="748923"/>
          </a:xfrm>
          <a:prstGeom prst="rect">
            <a:avLst/>
          </a:prstGeom>
          <a:noFill/>
        </p:spPr>
        <p:txBody>
          <a:bodyPr wrap="square" rtlCol="0">
            <a:spAutoFit/>
          </a:bodyPr>
          <a:lstStyle/>
          <a:p>
            <a:pPr marL="257162" indent="-257162">
              <a:buFont typeface="Wingdings" panose="05000000000000000000" pitchFamily="2" charset="2"/>
              <a:buChar char="Ø"/>
            </a:pPr>
            <a:r>
              <a:rPr lang="en-US" altLang="zh-CN" sz="1600" dirty="0"/>
              <a:t>3 pieces of Acrylic samples: 1730 cm</a:t>
            </a:r>
            <a:r>
              <a:rPr lang="en-US" altLang="zh-CN" sz="1600" baseline="30000" dirty="0"/>
              <a:t>2</a:t>
            </a:r>
            <a:r>
              <a:rPr lang="en-US" altLang="zh-CN" sz="1600" dirty="0"/>
              <a:t>, exposed in the underground lab, Rn~180 </a:t>
            </a:r>
            <a:r>
              <a:rPr lang="en-US" altLang="zh-CN" sz="1600" dirty="0" err="1"/>
              <a:t>Bq</a:t>
            </a:r>
            <a:r>
              <a:rPr lang="en-US" altLang="zh-CN" sz="1600" dirty="0"/>
              <a:t>/m</a:t>
            </a:r>
            <a:r>
              <a:rPr lang="en-US" altLang="zh-CN" sz="1600" baseline="30000" dirty="0"/>
              <a:t>3</a:t>
            </a:r>
          </a:p>
          <a:p>
            <a:pPr marL="257162" indent="-257162">
              <a:buFont typeface="Wingdings" panose="05000000000000000000" pitchFamily="2" charset="2"/>
              <a:buChar char="Ø"/>
            </a:pPr>
            <a:endParaRPr lang="en-US" altLang="zh-CN" sz="1600" baseline="30000" dirty="0"/>
          </a:p>
        </p:txBody>
      </p:sp>
      <p:sp>
        <p:nvSpPr>
          <p:cNvPr id="27" name="矩形 26">
            <a:extLst>
              <a:ext uri="{FF2B5EF4-FFF2-40B4-BE49-F238E27FC236}">
                <a16:creationId xmlns:a16="http://schemas.microsoft.com/office/drawing/2014/main" id="{0AC89D0E-AA8B-4554-B21E-584373241F01}"/>
              </a:ext>
            </a:extLst>
          </p:cNvPr>
          <p:cNvSpPr/>
          <p:nvPr/>
        </p:nvSpPr>
        <p:spPr>
          <a:xfrm>
            <a:off x="4318383" y="4561253"/>
            <a:ext cx="4943960" cy="1077218"/>
          </a:xfrm>
          <a:prstGeom prst="rect">
            <a:avLst/>
          </a:prstGeom>
        </p:spPr>
        <p:txBody>
          <a:bodyPr wrap="square">
            <a:spAutoFit/>
          </a:bodyPr>
          <a:lstStyle/>
          <a:p>
            <a:pPr marL="257162" indent="-257162">
              <a:buFont typeface="Wingdings" panose="05000000000000000000" pitchFamily="2" charset="2"/>
              <a:buChar char="Ø"/>
            </a:pPr>
            <a:r>
              <a:rPr lang="en-US" altLang="zh-CN" sz="1600" dirty="0"/>
              <a:t>α contamination (Acrylic+ Gas): 0.91 ±0.03 </a:t>
            </a:r>
            <a:r>
              <a:rPr lang="en-US" altLang="zh-CN" sz="1600" dirty="0" err="1"/>
              <a:t>uBq</a:t>
            </a:r>
            <a:r>
              <a:rPr lang="en-US" altLang="zh-CN" sz="1600" dirty="0"/>
              <a:t>/cm</a:t>
            </a:r>
            <a:r>
              <a:rPr lang="en-US" altLang="zh-CN" sz="1600" baseline="30000" dirty="0"/>
              <a:t>2</a:t>
            </a:r>
            <a:endParaRPr lang="en-US" altLang="zh-CN" sz="1600" dirty="0"/>
          </a:p>
          <a:p>
            <a:pPr marL="257162" indent="-257162">
              <a:buFont typeface="Wingdings" panose="05000000000000000000" pitchFamily="2" charset="2"/>
              <a:buChar char="Ø"/>
            </a:pPr>
            <a:r>
              <a:rPr lang="en-US" altLang="zh-CN" sz="1600" dirty="0"/>
              <a:t>α background (Cathode + Gas): 0.14</a:t>
            </a:r>
            <a:r>
              <a:rPr lang="el-GR" altLang="zh-CN" sz="1600" dirty="0"/>
              <a:t> ± 0.</a:t>
            </a:r>
            <a:r>
              <a:rPr lang="en-US" altLang="zh-CN" sz="1600" dirty="0"/>
              <a:t>02 </a:t>
            </a:r>
            <a:r>
              <a:rPr lang="en-US" altLang="zh-CN" sz="1600" dirty="0" err="1"/>
              <a:t>uBq</a:t>
            </a:r>
            <a:r>
              <a:rPr lang="en-US" altLang="zh-CN" sz="1600" dirty="0"/>
              <a:t>/cm</a:t>
            </a:r>
            <a:r>
              <a:rPr lang="en-US" altLang="zh-CN" sz="1600" baseline="30000" dirty="0"/>
              <a:t>2</a:t>
            </a:r>
            <a:endParaRPr lang="zh-CN" altLang="en-US" sz="1600" dirty="0"/>
          </a:p>
          <a:p>
            <a:pPr marL="257162" indent="-257162">
              <a:buFont typeface="Wingdings" panose="05000000000000000000" pitchFamily="2" charset="2"/>
              <a:buChar char="Ø"/>
            </a:pPr>
            <a:r>
              <a:rPr lang="en-US" altLang="zh-CN" sz="1600" dirty="0"/>
              <a:t>Estimated α background of Acrylic sample: </a:t>
            </a:r>
            <a:r>
              <a:rPr lang="en-US" altLang="zh-CN" sz="1600" dirty="0">
                <a:solidFill>
                  <a:schemeClr val="accent1"/>
                </a:solidFill>
              </a:rPr>
              <a:t>0.77</a:t>
            </a:r>
            <a:r>
              <a:rPr lang="en-US" altLang="zh-CN" sz="1600" dirty="0"/>
              <a:t> ~</a:t>
            </a:r>
            <a:r>
              <a:rPr lang="en-US" altLang="zh-CN" sz="1600" dirty="0">
                <a:solidFill>
                  <a:srgbClr val="FFC000"/>
                </a:solidFill>
              </a:rPr>
              <a:t> 0.91 </a:t>
            </a:r>
            <a:r>
              <a:rPr lang="en-US" altLang="zh-CN" sz="1600" dirty="0" err="1"/>
              <a:t>uBq</a:t>
            </a:r>
            <a:r>
              <a:rPr lang="en-US" altLang="zh-CN" sz="1600" dirty="0"/>
              <a:t>/cm</a:t>
            </a:r>
            <a:r>
              <a:rPr lang="en-US" altLang="zh-CN" sz="1600" baseline="30000" dirty="0"/>
              <a:t>2</a:t>
            </a:r>
            <a:endParaRPr lang="en-US" altLang="zh-CN" sz="1600" b="1" baseline="30000" dirty="0"/>
          </a:p>
        </p:txBody>
      </p:sp>
      <p:cxnSp>
        <p:nvCxnSpPr>
          <p:cNvPr id="31" name="直接箭头连接符 30">
            <a:extLst>
              <a:ext uri="{FF2B5EF4-FFF2-40B4-BE49-F238E27FC236}">
                <a16:creationId xmlns:a16="http://schemas.microsoft.com/office/drawing/2014/main" id="{085B3A6F-5CC8-4944-A14D-8CFB3E3578CE}"/>
              </a:ext>
            </a:extLst>
          </p:cNvPr>
          <p:cNvCxnSpPr>
            <a:cxnSpLocks/>
          </p:cNvCxnSpPr>
          <p:nvPr/>
        </p:nvCxnSpPr>
        <p:spPr>
          <a:xfrm flipV="1">
            <a:off x="4389895" y="1907533"/>
            <a:ext cx="1102561" cy="6196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D9B066EB-5061-41BA-9E39-78DFDE7DD337}"/>
              </a:ext>
            </a:extLst>
          </p:cNvPr>
          <p:cNvSpPr/>
          <p:nvPr/>
        </p:nvSpPr>
        <p:spPr>
          <a:xfrm>
            <a:off x="603739" y="4357870"/>
            <a:ext cx="3714030" cy="338554"/>
          </a:xfrm>
          <a:prstGeom prst="rect">
            <a:avLst/>
          </a:prstGeom>
        </p:spPr>
        <p:txBody>
          <a:bodyPr wrap="none">
            <a:spAutoFit/>
          </a:bodyPr>
          <a:lstStyle/>
          <a:p>
            <a:r>
              <a:rPr lang="en-US" altLang="zh-CN" sz="1600" dirty="0"/>
              <a:t>Alpha track starting point distribution map</a:t>
            </a:r>
            <a:endParaRPr lang="zh-CN" altLang="en-US" sz="1600" dirty="0"/>
          </a:p>
        </p:txBody>
      </p:sp>
      <p:sp>
        <p:nvSpPr>
          <p:cNvPr id="20" name="矩形 19">
            <a:extLst>
              <a:ext uri="{FF2B5EF4-FFF2-40B4-BE49-F238E27FC236}">
                <a16:creationId xmlns:a16="http://schemas.microsoft.com/office/drawing/2014/main" id="{11907104-0228-4A63-BEDB-145D64F8E0CA}"/>
              </a:ext>
            </a:extLst>
          </p:cNvPr>
          <p:cNvSpPr/>
          <p:nvPr/>
        </p:nvSpPr>
        <p:spPr>
          <a:xfrm>
            <a:off x="4831652" y="4109430"/>
            <a:ext cx="1632178" cy="338554"/>
          </a:xfrm>
          <a:prstGeom prst="rect">
            <a:avLst/>
          </a:prstGeom>
        </p:spPr>
        <p:txBody>
          <a:bodyPr wrap="none">
            <a:spAutoFit/>
          </a:bodyPr>
          <a:lstStyle/>
          <a:p>
            <a:r>
              <a:rPr lang="en-US" altLang="zh-CN" sz="1600" dirty="0"/>
              <a:t>Sample spectrum</a:t>
            </a:r>
            <a:endParaRPr lang="zh-CN" altLang="en-US" sz="1600" dirty="0"/>
          </a:p>
        </p:txBody>
      </p:sp>
      <p:sp>
        <p:nvSpPr>
          <p:cNvPr id="21" name="矩形 20">
            <a:extLst>
              <a:ext uri="{FF2B5EF4-FFF2-40B4-BE49-F238E27FC236}">
                <a16:creationId xmlns:a16="http://schemas.microsoft.com/office/drawing/2014/main" id="{D9ED8855-02C5-400E-AF2E-E77EC31B124D}"/>
              </a:ext>
            </a:extLst>
          </p:cNvPr>
          <p:cNvSpPr/>
          <p:nvPr/>
        </p:nvSpPr>
        <p:spPr>
          <a:xfrm>
            <a:off x="6937233" y="4109430"/>
            <a:ext cx="2020938" cy="338554"/>
          </a:xfrm>
          <a:prstGeom prst="rect">
            <a:avLst/>
          </a:prstGeom>
        </p:spPr>
        <p:txBody>
          <a:bodyPr wrap="none">
            <a:spAutoFit/>
          </a:bodyPr>
          <a:lstStyle/>
          <a:p>
            <a:r>
              <a:rPr lang="en-US" altLang="zh-CN" sz="1600" dirty="0"/>
              <a:t>Sample counting rate</a:t>
            </a:r>
            <a:endParaRPr lang="zh-CN" altLang="en-US" sz="1600" dirty="0"/>
          </a:p>
        </p:txBody>
      </p:sp>
      <p:sp>
        <p:nvSpPr>
          <p:cNvPr id="7" name="矩形 6">
            <a:extLst>
              <a:ext uri="{FF2B5EF4-FFF2-40B4-BE49-F238E27FC236}">
                <a16:creationId xmlns:a16="http://schemas.microsoft.com/office/drawing/2014/main" id="{29D7EEB9-3C01-4103-92EC-DAFE026DF6D8}"/>
              </a:ext>
            </a:extLst>
          </p:cNvPr>
          <p:cNvSpPr/>
          <p:nvPr/>
        </p:nvSpPr>
        <p:spPr>
          <a:xfrm>
            <a:off x="487867" y="5711489"/>
            <a:ext cx="3477042" cy="338554"/>
          </a:xfrm>
          <a:prstGeom prst="rect">
            <a:avLst/>
          </a:prstGeom>
        </p:spPr>
        <p:txBody>
          <a:bodyPr wrap="none">
            <a:spAutoFit/>
          </a:bodyPr>
          <a:lstStyle/>
          <a:p>
            <a:pPr marL="257162" indent="-257162">
              <a:buFont typeface="Wingdings" panose="05000000000000000000" pitchFamily="2" charset="2"/>
              <a:buChar char="Ø"/>
            </a:pPr>
            <a:r>
              <a:rPr lang="en-US" altLang="zh-CN" sz="1600" dirty="0"/>
              <a:t>Gas --- 1bar Ar-7%CO</a:t>
            </a:r>
            <a:r>
              <a:rPr lang="en-US" altLang="zh-CN" sz="1600" baseline="-25000" dirty="0"/>
              <a:t>2</a:t>
            </a:r>
            <a:r>
              <a:rPr lang="zh-CN" altLang="en-US" sz="1600" dirty="0"/>
              <a:t>（</a:t>
            </a:r>
            <a:r>
              <a:rPr lang="en-US" altLang="zh-CN" sz="1600" dirty="0"/>
              <a:t>0.1 L/min</a:t>
            </a:r>
            <a:r>
              <a:rPr lang="zh-CN" altLang="en-US" sz="1600" dirty="0"/>
              <a:t>）</a:t>
            </a:r>
            <a:endParaRPr lang="en-US" altLang="zh-CN" sz="1600" dirty="0"/>
          </a:p>
        </p:txBody>
      </p:sp>
      <p:pic>
        <p:nvPicPr>
          <p:cNvPr id="26" name="图片 25">
            <a:extLst>
              <a:ext uri="{FF2B5EF4-FFF2-40B4-BE49-F238E27FC236}">
                <a16:creationId xmlns:a16="http://schemas.microsoft.com/office/drawing/2014/main" id="{ABD2A6C1-812E-46F9-B817-4194E42B45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5647741" y="1084990"/>
            <a:ext cx="2631526" cy="1480234"/>
          </a:xfrm>
          <a:prstGeom prst="rect">
            <a:avLst/>
          </a:prstGeom>
        </p:spPr>
      </p:pic>
      <p:sp>
        <p:nvSpPr>
          <p:cNvPr id="8" name="矩形 7">
            <a:extLst>
              <a:ext uri="{FF2B5EF4-FFF2-40B4-BE49-F238E27FC236}">
                <a16:creationId xmlns:a16="http://schemas.microsoft.com/office/drawing/2014/main" id="{876BF4AB-1A84-42D1-AF27-F54AEBB41407}"/>
              </a:ext>
            </a:extLst>
          </p:cNvPr>
          <p:cNvSpPr/>
          <p:nvPr/>
        </p:nvSpPr>
        <p:spPr>
          <a:xfrm>
            <a:off x="4158266" y="5750117"/>
            <a:ext cx="4897879" cy="584775"/>
          </a:xfrm>
          <a:prstGeom prst="rect">
            <a:avLst/>
          </a:prstGeom>
        </p:spPr>
        <p:txBody>
          <a:bodyPr wrap="none">
            <a:spAutoFit/>
          </a:bodyPr>
          <a:lstStyle/>
          <a:p>
            <a:pPr marL="285750" indent="-285750">
              <a:buFont typeface="Arial" panose="020B0604020202020204" pitchFamily="34" charset="0"/>
              <a:buChar char="•"/>
            </a:pPr>
            <a:r>
              <a:rPr lang="zh-CN" altLang="en-US" sz="1600" dirty="0">
                <a:solidFill>
                  <a:schemeClr val="accent1"/>
                </a:solidFill>
              </a:rPr>
              <a:t>Assuming the </a:t>
            </a:r>
            <a:r>
              <a:rPr lang="en-US" altLang="zh-CN" sz="1600" dirty="0">
                <a:solidFill>
                  <a:schemeClr val="accent1"/>
                </a:solidFill>
              </a:rPr>
              <a:t>gas</a:t>
            </a:r>
            <a:r>
              <a:rPr lang="zh-CN" altLang="en-US" sz="1600" dirty="0">
                <a:solidFill>
                  <a:schemeClr val="accent1"/>
                </a:solidFill>
              </a:rPr>
              <a:t> background is </a:t>
            </a:r>
            <a:r>
              <a:rPr lang="en-US" altLang="zh-CN" sz="1600" dirty="0">
                <a:solidFill>
                  <a:schemeClr val="accent1"/>
                </a:solidFill>
              </a:rPr>
              <a:t>0.14</a:t>
            </a:r>
            <a:r>
              <a:rPr lang="el-GR" altLang="zh-CN" sz="1600" dirty="0">
                <a:solidFill>
                  <a:schemeClr val="accent1"/>
                </a:solidFill>
              </a:rPr>
              <a:t> ± 0.</a:t>
            </a:r>
            <a:r>
              <a:rPr lang="en-US" altLang="zh-CN" sz="1600" dirty="0">
                <a:solidFill>
                  <a:schemeClr val="accent1"/>
                </a:solidFill>
              </a:rPr>
              <a:t>02 </a:t>
            </a:r>
            <a:r>
              <a:rPr lang="en-US" altLang="zh-CN" sz="1600" dirty="0" err="1">
                <a:solidFill>
                  <a:schemeClr val="accent1"/>
                </a:solidFill>
                <a:latin typeface="Symbol" panose="05050102010706020507" pitchFamily="18" charset="2"/>
              </a:rPr>
              <a:t>m</a:t>
            </a:r>
            <a:r>
              <a:rPr lang="en-US" altLang="zh-CN" sz="1600" dirty="0" err="1">
                <a:solidFill>
                  <a:schemeClr val="accent1"/>
                </a:solidFill>
              </a:rPr>
              <a:t>Bq</a:t>
            </a:r>
            <a:r>
              <a:rPr lang="en-US" altLang="zh-CN" sz="1600" dirty="0">
                <a:solidFill>
                  <a:schemeClr val="accent1"/>
                </a:solidFill>
              </a:rPr>
              <a:t>/cm</a:t>
            </a:r>
            <a:r>
              <a:rPr lang="en-US" altLang="zh-CN" sz="1600" baseline="30000" dirty="0">
                <a:solidFill>
                  <a:schemeClr val="accent1"/>
                </a:solidFill>
              </a:rPr>
              <a:t>2</a:t>
            </a:r>
            <a:endParaRPr lang="en-US" altLang="zh-CN" sz="1600" dirty="0">
              <a:solidFill>
                <a:schemeClr val="accent1"/>
              </a:solidFill>
            </a:endParaRPr>
          </a:p>
          <a:p>
            <a:pPr marL="285750" indent="-285750">
              <a:buFont typeface="Arial" panose="020B0604020202020204" pitchFamily="34" charset="0"/>
              <a:buChar char="•"/>
            </a:pPr>
            <a:r>
              <a:rPr lang="zh-CN" altLang="en-US" sz="1600" dirty="0">
                <a:solidFill>
                  <a:srgbClr val="FFC000"/>
                </a:solidFill>
              </a:rPr>
              <a:t>Assuming the </a:t>
            </a:r>
            <a:r>
              <a:rPr lang="en-US" altLang="zh-CN" sz="1600" dirty="0">
                <a:solidFill>
                  <a:srgbClr val="FFC000"/>
                </a:solidFill>
              </a:rPr>
              <a:t>gas</a:t>
            </a:r>
            <a:r>
              <a:rPr lang="zh-CN" altLang="en-US" sz="1600" dirty="0">
                <a:solidFill>
                  <a:srgbClr val="FFC000"/>
                </a:solidFill>
              </a:rPr>
              <a:t> background is 0</a:t>
            </a:r>
          </a:p>
        </p:txBody>
      </p:sp>
      <p:cxnSp>
        <p:nvCxnSpPr>
          <p:cNvPr id="10" name="连接符: 曲线 9">
            <a:extLst>
              <a:ext uri="{FF2B5EF4-FFF2-40B4-BE49-F238E27FC236}">
                <a16:creationId xmlns:a16="http://schemas.microsoft.com/office/drawing/2014/main" id="{C0B2A541-1664-4F55-BA18-C45195DA3DA2}"/>
              </a:ext>
            </a:extLst>
          </p:cNvPr>
          <p:cNvCxnSpPr/>
          <p:nvPr/>
        </p:nvCxnSpPr>
        <p:spPr>
          <a:xfrm rot="10800000" flipV="1">
            <a:off x="7486651" y="5384799"/>
            <a:ext cx="856949" cy="32668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连接符: 曲线 21">
            <a:extLst>
              <a:ext uri="{FF2B5EF4-FFF2-40B4-BE49-F238E27FC236}">
                <a16:creationId xmlns:a16="http://schemas.microsoft.com/office/drawing/2014/main" id="{44DC4FE5-CDE2-41D3-9283-4D703D4C0AA5}"/>
              </a:ext>
            </a:extLst>
          </p:cNvPr>
          <p:cNvCxnSpPr>
            <a:cxnSpLocks/>
          </p:cNvCxnSpPr>
          <p:nvPr/>
        </p:nvCxnSpPr>
        <p:spPr>
          <a:xfrm rot="10800000" flipV="1">
            <a:off x="7486651" y="5432188"/>
            <a:ext cx="1495789" cy="739198"/>
          </a:xfrm>
          <a:prstGeom prst="curvedConnector3">
            <a:avLst/>
          </a:prstGeom>
          <a:ln>
            <a:tailEnd type="triangle"/>
          </a:ln>
        </p:spPr>
        <p:style>
          <a:lnRef idx="1">
            <a:schemeClr val="accent2"/>
          </a:lnRef>
          <a:fillRef idx="0">
            <a:schemeClr val="accent2"/>
          </a:fillRef>
          <a:effectRef idx="0">
            <a:schemeClr val="accent2"/>
          </a:effectRef>
          <a:fontRef idx="minor">
            <a:schemeClr val="tx1"/>
          </a:fontRef>
        </p:style>
      </p:cxnSp>
      <p:sp>
        <p:nvSpPr>
          <p:cNvPr id="24" name="矩形 23">
            <a:extLst>
              <a:ext uri="{FF2B5EF4-FFF2-40B4-BE49-F238E27FC236}">
                <a16:creationId xmlns:a16="http://schemas.microsoft.com/office/drawing/2014/main" id="{E9C44BBE-2B7B-4750-8FA3-C0FB5ACB8845}"/>
              </a:ext>
            </a:extLst>
          </p:cNvPr>
          <p:cNvSpPr/>
          <p:nvPr/>
        </p:nvSpPr>
        <p:spPr>
          <a:xfrm>
            <a:off x="5033435" y="726705"/>
            <a:ext cx="3751786" cy="338554"/>
          </a:xfrm>
          <a:prstGeom prst="rect">
            <a:avLst/>
          </a:prstGeom>
        </p:spPr>
        <p:txBody>
          <a:bodyPr wrap="square">
            <a:spAutoFit/>
          </a:bodyPr>
          <a:lstStyle/>
          <a:p>
            <a:r>
              <a:rPr lang="en-US" altLang="zh-CN" sz="1600" dirty="0"/>
              <a:t>Gas--- 1bar Ar-7%CO</a:t>
            </a:r>
            <a:r>
              <a:rPr lang="en-US" altLang="zh-CN" sz="1600" baseline="-25000" dirty="0"/>
              <a:t>2</a:t>
            </a:r>
            <a:r>
              <a:rPr lang="zh-CN" altLang="en-US" sz="1600" dirty="0"/>
              <a:t>（</a:t>
            </a:r>
            <a:r>
              <a:rPr lang="en-US" altLang="zh-CN" sz="1600" dirty="0"/>
              <a:t>0.1 L/min</a:t>
            </a:r>
            <a:r>
              <a:rPr lang="zh-CN" altLang="en-US" sz="1600" dirty="0"/>
              <a:t>）</a:t>
            </a:r>
            <a:endParaRPr lang="en-US" altLang="zh-CN" sz="1600" dirty="0"/>
          </a:p>
        </p:txBody>
      </p:sp>
    </p:spTree>
    <p:extLst>
      <p:ext uri="{BB962C8B-B14F-4D97-AF65-F5344CB8AC3E}">
        <p14:creationId xmlns:p14="http://schemas.microsoft.com/office/powerpoint/2010/main" val="3390593300"/>
      </p:ext>
    </p:extLst>
  </p:cSld>
  <p:clrMapOvr>
    <a:masterClrMapping/>
  </p:clrMapOvr>
  <mc:AlternateContent xmlns:mc="http://schemas.openxmlformats.org/markup-compatibility/2006" xmlns:p14="http://schemas.microsoft.com/office/powerpoint/2010/main">
    <mc:Choice Requires="p14">
      <p:transition spd="slow" p14:dur="2000" advTm="407"/>
    </mc:Choice>
    <mc:Fallback xmlns="">
      <p:transition spd="slow" advTm="40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BD18D3-5D23-4AEC-A72A-16A4CE5C02A5}"/>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17</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A5453E50-BBD1-4FEF-9661-E839ED8670F8}"/>
              </a:ext>
            </a:extLst>
          </p:cNvPr>
          <p:cNvSpPr>
            <a:spLocks noGrp="1"/>
          </p:cNvSpPr>
          <p:nvPr>
            <p:ph type="body" sz="quarter" idx="11"/>
          </p:nvPr>
        </p:nvSpPr>
        <p:spPr>
          <a:xfrm>
            <a:off x="816673" y="136524"/>
            <a:ext cx="7221609" cy="448866"/>
          </a:xfrm>
        </p:spPr>
        <p:txBody>
          <a:bodyPr>
            <a:normAutofit lnSpcReduction="10000"/>
          </a:bodyPr>
          <a:lstStyle/>
          <a:p>
            <a:r>
              <a:rPr lang="en-US" altLang="zh-CN" dirty="0"/>
              <a:t>Measurement of Acrylic Surface Radioactivity</a:t>
            </a:r>
            <a:endParaRPr lang="zh-CN" altLang="en-US" dirty="0"/>
          </a:p>
        </p:txBody>
      </p:sp>
      <p:graphicFrame>
        <p:nvGraphicFramePr>
          <p:cNvPr id="18" name="表格 17">
            <a:extLst>
              <a:ext uri="{FF2B5EF4-FFF2-40B4-BE49-F238E27FC236}">
                <a16:creationId xmlns:a16="http://schemas.microsoft.com/office/drawing/2014/main" id="{EC480561-8256-4037-819D-87DA70AD463E}"/>
              </a:ext>
            </a:extLst>
          </p:cNvPr>
          <p:cNvGraphicFramePr>
            <a:graphicFrameLocks noGrp="1"/>
          </p:cNvGraphicFramePr>
          <p:nvPr>
            <p:extLst>
              <p:ext uri="{D42A27DB-BD31-4B8C-83A1-F6EECF244321}">
                <p14:modId xmlns:p14="http://schemas.microsoft.com/office/powerpoint/2010/main" val="1907892260"/>
              </p:ext>
            </p:extLst>
          </p:nvPr>
        </p:nvGraphicFramePr>
        <p:xfrm>
          <a:off x="54244" y="1756493"/>
          <a:ext cx="9035512" cy="3451147"/>
        </p:xfrm>
        <a:graphic>
          <a:graphicData uri="http://schemas.openxmlformats.org/drawingml/2006/table">
            <a:tbl>
              <a:tblPr firstRow="1" bandRow="1">
                <a:tableStyleId>{5C22544A-7EE6-4342-B048-85BDC9FD1C3A}</a:tableStyleId>
              </a:tblPr>
              <a:tblGrid>
                <a:gridCol w="2322841">
                  <a:extLst>
                    <a:ext uri="{9D8B030D-6E8A-4147-A177-3AD203B41FA5}">
                      <a16:colId xmlns:a16="http://schemas.microsoft.com/office/drawing/2014/main" val="3449015380"/>
                    </a:ext>
                  </a:extLst>
                </a:gridCol>
                <a:gridCol w="1151879">
                  <a:extLst>
                    <a:ext uri="{9D8B030D-6E8A-4147-A177-3AD203B41FA5}">
                      <a16:colId xmlns:a16="http://schemas.microsoft.com/office/drawing/2014/main" val="921279879"/>
                    </a:ext>
                  </a:extLst>
                </a:gridCol>
                <a:gridCol w="1559560">
                  <a:extLst>
                    <a:ext uri="{9D8B030D-6E8A-4147-A177-3AD203B41FA5}">
                      <a16:colId xmlns:a16="http://schemas.microsoft.com/office/drawing/2014/main" val="297155993"/>
                    </a:ext>
                  </a:extLst>
                </a:gridCol>
                <a:gridCol w="1350301">
                  <a:extLst>
                    <a:ext uri="{9D8B030D-6E8A-4147-A177-3AD203B41FA5}">
                      <a16:colId xmlns:a16="http://schemas.microsoft.com/office/drawing/2014/main" val="327084196"/>
                    </a:ext>
                  </a:extLst>
                </a:gridCol>
                <a:gridCol w="1317759">
                  <a:extLst>
                    <a:ext uri="{9D8B030D-6E8A-4147-A177-3AD203B41FA5}">
                      <a16:colId xmlns:a16="http://schemas.microsoft.com/office/drawing/2014/main" val="1683366759"/>
                    </a:ext>
                  </a:extLst>
                </a:gridCol>
                <a:gridCol w="1333172">
                  <a:extLst>
                    <a:ext uri="{9D8B030D-6E8A-4147-A177-3AD203B41FA5}">
                      <a16:colId xmlns:a16="http://schemas.microsoft.com/office/drawing/2014/main" val="1974299587"/>
                    </a:ext>
                  </a:extLst>
                </a:gridCol>
              </a:tblGrid>
              <a:tr h="771525">
                <a:tc>
                  <a:txBody>
                    <a:bodyPr/>
                    <a:lstStyle/>
                    <a:p>
                      <a:pPr algn="ctr"/>
                      <a:endParaRPr lang="zh-CN" altLang="en-US" sz="1600" dirty="0">
                        <a:solidFill>
                          <a:schemeClr val="tx1"/>
                        </a:solidFill>
                        <a:latin typeface="+mn-lt"/>
                      </a:endParaRPr>
                    </a:p>
                  </a:txBody>
                  <a:tcPr marL="68580" marR="68580" marT="34290" marB="34290"/>
                </a:tc>
                <a:tc>
                  <a:txBody>
                    <a:bodyPr/>
                    <a:lstStyle/>
                    <a:p>
                      <a:pPr algn="ctr"/>
                      <a:r>
                        <a:rPr lang="en-US" altLang="zh-CN" sz="1600" b="1" dirty="0">
                          <a:solidFill>
                            <a:schemeClr val="bg1"/>
                          </a:solidFill>
                          <a:latin typeface="+mn-lt"/>
                        </a:rPr>
                        <a:t>No sample</a:t>
                      </a:r>
                      <a:endParaRPr lang="zh-CN" altLang="en-US" sz="1600" b="1" dirty="0">
                        <a:solidFill>
                          <a:schemeClr val="bg1"/>
                        </a:solidFill>
                        <a:latin typeface="+mn-lt"/>
                      </a:endParaRPr>
                    </a:p>
                  </a:txBody>
                  <a:tcPr marL="68580" marR="68580" marT="34290" marB="34290"/>
                </a:tc>
                <a:tc>
                  <a:txBody>
                    <a:bodyPr/>
                    <a:lstStyle/>
                    <a:p>
                      <a:pPr algn="ctr"/>
                      <a:r>
                        <a:rPr lang="en-US" altLang="zh-CN" sz="1600" b="1" dirty="0">
                          <a:solidFill>
                            <a:schemeClr val="bg1"/>
                          </a:solidFill>
                          <a:latin typeface="+mn-lt"/>
                        </a:rPr>
                        <a:t>Acrylic 1</a:t>
                      </a:r>
                    </a:p>
                    <a:p>
                      <a:pPr algn="ctr"/>
                      <a:r>
                        <a:rPr lang="en-US" altLang="zh-CN" sz="1600" b="1" dirty="0">
                          <a:solidFill>
                            <a:schemeClr val="bg1"/>
                          </a:solidFill>
                          <a:latin typeface="+mn-lt"/>
                        </a:rPr>
                        <a:t>(Exposed in the underground lab - Rn~250Bq/m</a:t>
                      </a:r>
                      <a:r>
                        <a:rPr lang="en-US" altLang="zh-CN" sz="1600" b="1" baseline="30000" dirty="0">
                          <a:solidFill>
                            <a:schemeClr val="bg1"/>
                          </a:solidFill>
                          <a:latin typeface="+mn-lt"/>
                        </a:rPr>
                        <a:t>3</a:t>
                      </a:r>
                      <a:r>
                        <a:rPr lang="en-US" altLang="zh-CN" sz="1600" b="1" dirty="0">
                          <a:solidFill>
                            <a:schemeClr val="bg1"/>
                          </a:solidFill>
                          <a:latin typeface="+mn-lt"/>
                        </a:rPr>
                        <a:t>)</a:t>
                      </a:r>
                      <a:endParaRPr lang="zh-CN" altLang="en-US" sz="1600" b="1" dirty="0">
                        <a:solidFill>
                          <a:schemeClr val="bg1"/>
                        </a:solidFill>
                        <a:latin typeface="+mn-lt"/>
                      </a:endParaRPr>
                    </a:p>
                  </a:txBody>
                  <a:tcPr marL="68580" marR="68580" marT="34290" marB="34290"/>
                </a:tc>
                <a:tc>
                  <a:txBody>
                    <a:bodyPr/>
                    <a:lstStyle/>
                    <a:p>
                      <a:pPr algn="ctr"/>
                      <a:r>
                        <a:rPr lang="en-US" altLang="zh-CN" sz="1600" b="1" dirty="0">
                          <a:solidFill>
                            <a:schemeClr val="bg1"/>
                          </a:solidFill>
                          <a:latin typeface="+mn-lt"/>
                        </a:rPr>
                        <a:t>Acrylic 2</a:t>
                      </a:r>
                    </a:p>
                    <a:p>
                      <a:pPr algn="ctr"/>
                      <a:r>
                        <a:rPr lang="en-US" altLang="zh-CN" sz="1600" b="1" dirty="0">
                          <a:solidFill>
                            <a:schemeClr val="bg1"/>
                          </a:solidFill>
                          <a:latin typeface="+mn-lt"/>
                        </a:rPr>
                        <a:t>(Wiped with dust-free paper)</a:t>
                      </a:r>
                    </a:p>
                  </a:txBody>
                  <a:tcPr marL="68580" marR="68580" marT="34290" marB="34290"/>
                </a:tc>
                <a:tc>
                  <a:txBody>
                    <a:bodyPr/>
                    <a:lstStyle/>
                    <a:p>
                      <a:pPr algn="ctr"/>
                      <a:r>
                        <a:rPr lang="en-US" altLang="zh-CN" sz="1600" b="1" dirty="0">
                          <a:solidFill>
                            <a:schemeClr val="bg1"/>
                          </a:solidFill>
                          <a:latin typeface="+mn-lt"/>
                        </a:rPr>
                        <a:t>Acrylic 3</a:t>
                      </a:r>
                    </a:p>
                    <a:p>
                      <a:pPr algn="ctr"/>
                      <a:r>
                        <a:rPr lang="en-US" altLang="zh-CN" sz="1600" b="1" dirty="0">
                          <a:solidFill>
                            <a:schemeClr val="bg1"/>
                          </a:solidFill>
                          <a:latin typeface="+mn-lt"/>
                        </a:rPr>
                        <a:t>(Cleaned with alcohol)</a:t>
                      </a:r>
                    </a:p>
                  </a:txBody>
                  <a:tcPr marL="68580" marR="68580" marT="34290" marB="34290"/>
                </a:tc>
                <a:tc>
                  <a:txBody>
                    <a:bodyPr/>
                    <a:lstStyle/>
                    <a:p>
                      <a:pPr algn="ctr"/>
                      <a:r>
                        <a:rPr lang="en-US" altLang="zh-CN" sz="1600" b="1" dirty="0">
                          <a:solidFill>
                            <a:schemeClr val="bg1"/>
                          </a:solidFill>
                          <a:latin typeface="+mn-lt"/>
                        </a:rPr>
                        <a:t>Acrylic 4 (Rinsed with pure water + nitrogen gas)</a:t>
                      </a:r>
                    </a:p>
                  </a:txBody>
                  <a:tcPr marL="68580" marR="68580" marT="34290" marB="34290"/>
                </a:tc>
                <a:extLst>
                  <a:ext uri="{0D108BD9-81ED-4DB2-BD59-A6C34878D82A}">
                    <a16:rowId xmlns:a16="http://schemas.microsoft.com/office/drawing/2014/main" val="249070670"/>
                  </a:ext>
                </a:extLst>
              </a:tr>
              <a:tr h="338387">
                <a:tc>
                  <a:txBody>
                    <a:bodyPr/>
                    <a:lstStyle/>
                    <a:p>
                      <a:pPr algn="ctr"/>
                      <a:r>
                        <a:rPr lang="en-US" altLang="zh-CN" sz="1600" kern="1200" dirty="0">
                          <a:solidFill>
                            <a:schemeClr val="tx1"/>
                          </a:solidFill>
                          <a:latin typeface="+mn-lt"/>
                          <a:ea typeface="+mn-ea"/>
                          <a:cs typeface="+mn-cs"/>
                        </a:rPr>
                        <a:t>Measure area [cm</a:t>
                      </a:r>
                      <a:r>
                        <a:rPr lang="en-US" altLang="zh-CN" sz="1600" kern="1200" baseline="30000" dirty="0">
                          <a:solidFill>
                            <a:schemeClr val="tx1"/>
                          </a:solidFill>
                          <a:latin typeface="+mn-lt"/>
                          <a:ea typeface="+mn-ea"/>
                          <a:cs typeface="+mn-cs"/>
                        </a:rPr>
                        <a:t>2</a:t>
                      </a:r>
                      <a:r>
                        <a:rPr lang="en-US" altLang="zh-CN" sz="1600" kern="1200" dirty="0">
                          <a:solidFill>
                            <a:schemeClr val="tx1"/>
                          </a:solidFill>
                          <a:latin typeface="+mn-lt"/>
                          <a:ea typeface="+mn-ea"/>
                          <a:cs typeface="+mn-cs"/>
                        </a:rPr>
                        <a:t>]</a:t>
                      </a:r>
                      <a:endParaRPr lang="zh-CN" altLang="en-US" sz="1600" kern="1200" dirty="0">
                        <a:solidFill>
                          <a:schemeClr val="tx1"/>
                        </a:solidFill>
                        <a:latin typeface="+mn-lt"/>
                        <a:ea typeface="+mn-ea"/>
                        <a:cs typeface="+mn-cs"/>
                      </a:endParaRPr>
                    </a:p>
                  </a:txBody>
                  <a:tcPr marL="68580" marR="68580" marT="34290" marB="34290"/>
                </a:tc>
                <a:tc>
                  <a:txBody>
                    <a:bodyPr/>
                    <a:lstStyle/>
                    <a:p>
                      <a:pPr algn="ctr"/>
                      <a:r>
                        <a:rPr lang="en-US" altLang="zh-CN" sz="1600" kern="1200" dirty="0">
                          <a:solidFill>
                            <a:schemeClr val="tx1"/>
                          </a:solidFill>
                          <a:latin typeface="+mn-lt"/>
                          <a:ea typeface="+mn-ea"/>
                          <a:cs typeface="+mn-cs"/>
                        </a:rPr>
                        <a:t>1889</a:t>
                      </a:r>
                      <a:endParaRPr lang="zh-CN" altLang="en-US" sz="1600" kern="1200" dirty="0">
                        <a:solidFill>
                          <a:schemeClr val="tx1"/>
                        </a:solidFill>
                        <a:latin typeface="+mn-lt"/>
                        <a:ea typeface="+mn-ea"/>
                        <a:cs typeface="+mn-cs"/>
                      </a:endParaRPr>
                    </a:p>
                  </a:txBody>
                  <a:tcPr marL="68580" marR="68580" marT="34290" marB="34290"/>
                </a:tc>
                <a:tc>
                  <a:txBody>
                    <a:bodyPr/>
                    <a:lstStyle/>
                    <a:p>
                      <a:pPr algn="ctr"/>
                      <a:r>
                        <a:rPr lang="en-US" altLang="zh-CN" sz="1600" kern="1200" dirty="0">
                          <a:solidFill>
                            <a:schemeClr val="tx1"/>
                          </a:solidFill>
                          <a:latin typeface="+mn-lt"/>
                          <a:ea typeface="+mn-ea"/>
                          <a:cs typeface="+mn-cs"/>
                        </a:rPr>
                        <a:t>1730</a:t>
                      </a:r>
                      <a:endParaRPr lang="zh-CN" altLang="en-US" sz="1600" kern="1200" dirty="0">
                        <a:solidFill>
                          <a:schemeClr val="tx1"/>
                        </a:solidFill>
                        <a:latin typeface="+mn-lt"/>
                        <a:ea typeface="+mn-ea"/>
                        <a:cs typeface="+mn-cs"/>
                      </a:endParaRPr>
                    </a:p>
                  </a:txBody>
                  <a:tcPr marL="68580" marR="68580" marT="34290" marB="34290"/>
                </a:tc>
                <a:tc>
                  <a:txBody>
                    <a:bodyPr/>
                    <a:lstStyle/>
                    <a:p>
                      <a:pPr algn="ctr"/>
                      <a:r>
                        <a:rPr lang="en-US" altLang="zh-CN" sz="1600" kern="1200" dirty="0">
                          <a:solidFill>
                            <a:schemeClr val="tx1"/>
                          </a:solidFill>
                          <a:latin typeface="+mn-lt"/>
                          <a:ea typeface="+mn-ea"/>
                          <a:cs typeface="+mn-cs"/>
                        </a:rPr>
                        <a:t>1730</a:t>
                      </a:r>
                      <a:endParaRPr lang="zh-CN" altLang="en-US" sz="1600" kern="1200" dirty="0">
                        <a:solidFill>
                          <a:schemeClr val="tx1"/>
                        </a:solidFill>
                        <a:latin typeface="+mn-lt"/>
                        <a:ea typeface="+mn-ea"/>
                        <a:cs typeface="+mn-cs"/>
                      </a:endParaRPr>
                    </a:p>
                  </a:txBody>
                  <a:tcPr marL="68580" marR="68580" marT="34290" marB="34290"/>
                </a:tc>
                <a:tc>
                  <a:txBody>
                    <a:bodyPr/>
                    <a:lstStyle/>
                    <a:p>
                      <a:pPr algn="ctr"/>
                      <a:r>
                        <a:rPr lang="en-US" altLang="zh-CN" sz="1600" kern="1200" dirty="0">
                          <a:solidFill>
                            <a:schemeClr val="tx1"/>
                          </a:solidFill>
                          <a:latin typeface="+mn-lt"/>
                          <a:ea typeface="+mn-ea"/>
                          <a:cs typeface="+mn-cs"/>
                        </a:rPr>
                        <a:t>1270</a:t>
                      </a:r>
                      <a:endParaRPr lang="zh-CN" altLang="en-US" sz="1600" kern="1200" dirty="0">
                        <a:solidFill>
                          <a:schemeClr val="tx1"/>
                        </a:solidFill>
                        <a:latin typeface="+mn-lt"/>
                        <a:ea typeface="+mn-ea"/>
                        <a:cs typeface="+mn-cs"/>
                      </a:endParaRPr>
                    </a:p>
                  </a:txBody>
                  <a:tcPr marL="68580" marR="68580" marT="34290" marB="34290"/>
                </a:tc>
                <a:tc>
                  <a:txBody>
                    <a:bodyPr/>
                    <a:lstStyle/>
                    <a:p>
                      <a:pPr algn="ctr"/>
                      <a:r>
                        <a:rPr lang="en-US" altLang="zh-CN" sz="1600" kern="1200" dirty="0">
                          <a:solidFill>
                            <a:schemeClr val="tx1"/>
                          </a:solidFill>
                          <a:latin typeface="+mn-lt"/>
                          <a:ea typeface="+mn-ea"/>
                          <a:cs typeface="+mn-cs"/>
                        </a:rPr>
                        <a:t>1270</a:t>
                      </a:r>
                      <a:endParaRPr lang="zh-CN" altLang="en-US" sz="1600" kern="1200" dirty="0">
                        <a:solidFill>
                          <a:schemeClr val="tx1"/>
                        </a:solidFill>
                        <a:latin typeface="+mn-lt"/>
                        <a:ea typeface="+mn-ea"/>
                        <a:cs typeface="+mn-cs"/>
                      </a:endParaRPr>
                    </a:p>
                  </a:txBody>
                  <a:tcPr marL="68580" marR="68580" marT="34290" marB="34290"/>
                </a:tc>
                <a:extLst>
                  <a:ext uri="{0D108BD9-81ED-4DB2-BD59-A6C34878D82A}">
                    <a16:rowId xmlns:a16="http://schemas.microsoft.com/office/drawing/2014/main" val="4011628003"/>
                  </a:ext>
                </a:extLst>
              </a:tr>
              <a:tr h="338387">
                <a:tc>
                  <a:txBody>
                    <a:bodyPr/>
                    <a:lstStyle/>
                    <a:p>
                      <a:pPr algn="ctr"/>
                      <a:r>
                        <a:rPr lang="en-US" altLang="zh-CN" sz="1600" kern="1200" dirty="0">
                          <a:solidFill>
                            <a:schemeClr val="tx1"/>
                          </a:solidFill>
                          <a:latin typeface="+mn-lt"/>
                          <a:ea typeface="+mn-ea"/>
                          <a:cs typeface="+mn-cs"/>
                        </a:rPr>
                        <a:t>Measure time [</a:t>
                      </a:r>
                      <a:r>
                        <a:rPr lang="en-US" altLang="zh-CN" sz="1600" kern="1200" dirty="0" err="1">
                          <a:solidFill>
                            <a:schemeClr val="tx1"/>
                          </a:solidFill>
                          <a:latin typeface="+mn-lt"/>
                          <a:ea typeface="+mn-ea"/>
                          <a:cs typeface="+mn-cs"/>
                        </a:rPr>
                        <a:t>hr</a:t>
                      </a:r>
                      <a:r>
                        <a:rPr lang="en-US" altLang="zh-CN" sz="1600" kern="1200" dirty="0">
                          <a:solidFill>
                            <a:schemeClr val="tx1"/>
                          </a:solidFill>
                          <a:latin typeface="+mn-lt"/>
                          <a:ea typeface="+mn-ea"/>
                          <a:cs typeface="+mn-cs"/>
                        </a:rPr>
                        <a:t>]</a:t>
                      </a:r>
                      <a:endParaRPr lang="zh-CN" altLang="en-US" sz="1600" kern="1200" dirty="0">
                        <a:solidFill>
                          <a:schemeClr val="tx1"/>
                        </a:solidFill>
                        <a:latin typeface="+mn-lt"/>
                        <a:ea typeface="+mn-ea"/>
                        <a:cs typeface="+mn-cs"/>
                      </a:endParaRPr>
                    </a:p>
                  </a:txBody>
                  <a:tcPr marL="68580" marR="68580" marT="34290" marB="34290"/>
                </a:tc>
                <a:tc>
                  <a:txBody>
                    <a:bodyPr/>
                    <a:lstStyle/>
                    <a:p>
                      <a:pPr algn="ctr"/>
                      <a:r>
                        <a:rPr lang="en-US" altLang="zh-CN" sz="1600" kern="1200" dirty="0">
                          <a:solidFill>
                            <a:schemeClr val="tx1"/>
                          </a:solidFill>
                          <a:latin typeface="+mn-lt"/>
                          <a:ea typeface="+mn-ea"/>
                          <a:cs typeface="+mn-cs"/>
                        </a:rPr>
                        <a:t>187</a:t>
                      </a:r>
                      <a:endParaRPr lang="zh-CN" altLang="en-US" sz="1600" kern="1200" dirty="0">
                        <a:solidFill>
                          <a:schemeClr val="tx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latin typeface="+mn-lt"/>
                          <a:ea typeface="+mn-ea"/>
                          <a:cs typeface="+mn-cs"/>
                        </a:rPr>
                        <a:t>160</a:t>
                      </a:r>
                      <a:endParaRPr lang="zh-CN" altLang="en-US" sz="1600" kern="1200" dirty="0">
                        <a:solidFill>
                          <a:schemeClr val="tx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latin typeface="+mn-lt"/>
                          <a:ea typeface="+mn-ea"/>
                          <a:cs typeface="+mn-cs"/>
                        </a:rPr>
                        <a:t>170</a:t>
                      </a:r>
                      <a:endParaRPr lang="zh-CN" altLang="en-US" sz="1600" kern="1200" dirty="0">
                        <a:solidFill>
                          <a:schemeClr val="tx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latin typeface="+mn-lt"/>
                          <a:ea typeface="+mn-ea"/>
                          <a:cs typeface="+mn-cs"/>
                        </a:rPr>
                        <a:t>185</a:t>
                      </a:r>
                      <a:endParaRPr lang="zh-CN" altLang="en-US" sz="1600" kern="1200" dirty="0">
                        <a:solidFill>
                          <a:schemeClr val="tx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latin typeface="+mn-lt"/>
                          <a:ea typeface="+mn-ea"/>
                          <a:cs typeface="+mn-cs"/>
                        </a:rPr>
                        <a:t>252</a:t>
                      </a:r>
                      <a:endParaRPr lang="zh-CN" altLang="en-US" sz="1600" kern="1200" dirty="0">
                        <a:solidFill>
                          <a:schemeClr val="tx1"/>
                        </a:solidFill>
                        <a:latin typeface="+mn-lt"/>
                        <a:ea typeface="+mn-ea"/>
                        <a:cs typeface="+mn-cs"/>
                      </a:endParaRPr>
                    </a:p>
                  </a:txBody>
                  <a:tcPr marL="68580" marR="68580" marT="34290" marB="34290"/>
                </a:tc>
                <a:extLst>
                  <a:ext uri="{0D108BD9-81ED-4DB2-BD59-A6C34878D82A}">
                    <a16:rowId xmlns:a16="http://schemas.microsoft.com/office/drawing/2014/main" val="208611795"/>
                  </a:ext>
                </a:extLst>
              </a:tr>
              <a:tr h="576918">
                <a:tc>
                  <a:txBody>
                    <a:bodyPr/>
                    <a:lstStyle/>
                    <a:p>
                      <a:pPr algn="ctr"/>
                      <a:r>
                        <a:rPr lang="en-US" altLang="zh-CN" sz="1600" kern="1200" dirty="0">
                          <a:solidFill>
                            <a:schemeClr val="tx1"/>
                          </a:solidFill>
                          <a:latin typeface="+mn-lt"/>
                          <a:ea typeface="+mn-ea"/>
                          <a:cs typeface="+mn-cs"/>
                        </a:rPr>
                        <a:t>Contamination (Acrylic + Gas) [</a:t>
                      </a:r>
                      <a:r>
                        <a:rPr lang="en-US" altLang="zh-CN" sz="1600" kern="1200" dirty="0" err="1">
                          <a:solidFill>
                            <a:schemeClr val="tx1"/>
                          </a:solidFill>
                          <a:latin typeface="+mn-lt"/>
                          <a:ea typeface="+mn-ea"/>
                          <a:cs typeface="+mn-cs"/>
                        </a:rPr>
                        <a:t>u</a:t>
                      </a:r>
                      <a:r>
                        <a:rPr lang="en-US" altLang="zh-CN" sz="1600" dirty="0" err="1">
                          <a:solidFill>
                            <a:schemeClr val="tx1"/>
                          </a:solidFill>
                          <a:latin typeface="+mn-lt"/>
                        </a:rPr>
                        <a:t>Bq</a:t>
                      </a:r>
                      <a:r>
                        <a:rPr lang="en-US" altLang="zh-CN" sz="1600" dirty="0">
                          <a:solidFill>
                            <a:schemeClr val="tx1"/>
                          </a:solidFill>
                          <a:latin typeface="+mn-lt"/>
                        </a:rPr>
                        <a:t>/cm</a:t>
                      </a:r>
                      <a:r>
                        <a:rPr lang="en-US" altLang="zh-CN" sz="1600" baseline="30000" dirty="0">
                          <a:solidFill>
                            <a:schemeClr val="tx1"/>
                          </a:solidFill>
                          <a:latin typeface="+mn-lt"/>
                        </a:rPr>
                        <a:t>2</a:t>
                      </a:r>
                      <a:r>
                        <a:rPr lang="en-US" altLang="zh-CN" sz="1600" kern="1200" dirty="0">
                          <a:solidFill>
                            <a:schemeClr val="tx1"/>
                          </a:solidFill>
                          <a:latin typeface="+mn-lt"/>
                          <a:ea typeface="+mn-ea"/>
                          <a:cs typeface="+mn-cs"/>
                        </a:rPr>
                        <a:t>]</a:t>
                      </a:r>
                      <a:endParaRPr lang="zh-CN" altLang="en-US" sz="1600" kern="1200" dirty="0">
                        <a:solidFill>
                          <a:schemeClr val="tx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latin typeface="+mn-lt"/>
                          <a:ea typeface="+mn-ea"/>
                          <a:cs typeface="+mn-cs"/>
                        </a:rPr>
                        <a:t>-</a:t>
                      </a:r>
                      <a:endParaRPr lang="zh-CN" altLang="en-US" sz="1600" kern="1200" dirty="0">
                        <a:solidFill>
                          <a:schemeClr val="tx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latin typeface="+mn-lt"/>
                          <a:ea typeface="+mn-ea"/>
                          <a:cs typeface="+mn-cs"/>
                        </a:rPr>
                        <a:t>0.91</a:t>
                      </a:r>
                      <a:r>
                        <a:rPr lang="el-GR" altLang="zh-CN" sz="1600" kern="1200" dirty="0">
                          <a:solidFill>
                            <a:schemeClr val="tx1"/>
                          </a:solidFill>
                          <a:latin typeface="+mn-lt"/>
                          <a:ea typeface="+mn-ea"/>
                          <a:cs typeface="+mn-cs"/>
                        </a:rPr>
                        <a:t> ± 0.0</a:t>
                      </a:r>
                      <a:r>
                        <a:rPr lang="en-US" altLang="zh-CN" sz="1600" kern="1200" dirty="0">
                          <a:solidFill>
                            <a:schemeClr val="tx1"/>
                          </a:solidFill>
                          <a:latin typeface="+mn-lt"/>
                          <a:ea typeface="+mn-ea"/>
                          <a:cs typeface="+mn-cs"/>
                        </a:rPr>
                        <a:t>3</a:t>
                      </a:r>
                      <a:endParaRPr lang="zh-CN" altLang="en-US" sz="1600" kern="1200" dirty="0">
                        <a:solidFill>
                          <a:schemeClr val="tx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latin typeface="+mn-lt"/>
                          <a:ea typeface="+mn-ea"/>
                          <a:cs typeface="+mn-cs"/>
                        </a:rPr>
                        <a:t>0.45 ± 0.03 </a:t>
                      </a:r>
                      <a:endParaRPr lang="zh-CN" altLang="en-US" sz="1600" kern="1200" dirty="0">
                        <a:solidFill>
                          <a:schemeClr val="tx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kern="1200" dirty="0">
                          <a:solidFill>
                            <a:schemeClr val="tx1"/>
                          </a:solidFill>
                          <a:latin typeface="+mn-lt"/>
                          <a:ea typeface="+mn-ea"/>
                          <a:cs typeface="+mn-cs"/>
                        </a:rPr>
                        <a:t>0.18 ± 0.03 </a:t>
                      </a:r>
                      <a:endParaRPr lang="zh-CN" altLang="en-US" sz="1600" b="1" kern="1200" dirty="0">
                        <a:solidFill>
                          <a:schemeClr val="tx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latin typeface="+mn-lt"/>
                          <a:ea typeface="+mn-ea"/>
                          <a:cs typeface="+mn-cs"/>
                        </a:rPr>
                        <a:t>0.25 ± 0.03 </a:t>
                      </a:r>
                      <a:endParaRPr lang="zh-CN" altLang="en-US" sz="1600" kern="1200" dirty="0">
                        <a:solidFill>
                          <a:schemeClr val="tx1"/>
                        </a:solidFill>
                        <a:latin typeface="+mn-lt"/>
                        <a:ea typeface="+mn-ea"/>
                        <a:cs typeface="+mn-cs"/>
                      </a:endParaRPr>
                    </a:p>
                  </a:txBody>
                  <a:tcPr marL="68580" marR="68580" marT="34290" marB="34290"/>
                </a:tc>
                <a:extLst>
                  <a:ext uri="{0D108BD9-81ED-4DB2-BD59-A6C34878D82A}">
                    <a16:rowId xmlns:a16="http://schemas.microsoft.com/office/drawing/2014/main" val="3583235395"/>
                  </a:ext>
                </a:extLst>
              </a:tr>
              <a:tr h="5769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latin typeface="+mn-lt"/>
                          <a:ea typeface="+mn-ea"/>
                          <a:cs typeface="+mn-cs"/>
                        </a:rPr>
                        <a:t>Background (Copper cathode + Gas) [</a:t>
                      </a:r>
                      <a:r>
                        <a:rPr lang="en-US" altLang="zh-CN" sz="1600" kern="1200" dirty="0" err="1">
                          <a:solidFill>
                            <a:schemeClr val="tx1"/>
                          </a:solidFill>
                          <a:latin typeface="+mn-lt"/>
                          <a:ea typeface="+mn-ea"/>
                          <a:cs typeface="+mn-cs"/>
                        </a:rPr>
                        <a:t>u</a:t>
                      </a:r>
                      <a:r>
                        <a:rPr lang="en-US" altLang="zh-CN" sz="1600" dirty="0" err="1">
                          <a:solidFill>
                            <a:schemeClr val="tx1"/>
                          </a:solidFill>
                          <a:latin typeface="+mn-lt"/>
                        </a:rPr>
                        <a:t>Bq</a:t>
                      </a:r>
                      <a:r>
                        <a:rPr lang="en-US" altLang="zh-CN" sz="1600" dirty="0">
                          <a:solidFill>
                            <a:schemeClr val="tx1"/>
                          </a:solidFill>
                          <a:latin typeface="+mn-lt"/>
                        </a:rPr>
                        <a:t>/cm</a:t>
                      </a:r>
                      <a:r>
                        <a:rPr lang="en-US" altLang="zh-CN" sz="1600" baseline="30000" dirty="0">
                          <a:solidFill>
                            <a:schemeClr val="tx1"/>
                          </a:solidFill>
                          <a:latin typeface="+mn-lt"/>
                        </a:rPr>
                        <a:t>2</a:t>
                      </a:r>
                      <a:r>
                        <a:rPr lang="en-US" altLang="zh-CN" sz="1600" kern="1200" dirty="0">
                          <a:solidFill>
                            <a:schemeClr val="tx1"/>
                          </a:solidFill>
                          <a:latin typeface="+mn-lt"/>
                          <a:ea typeface="+mn-ea"/>
                          <a:cs typeface="+mn-cs"/>
                        </a:rPr>
                        <a:t>]</a:t>
                      </a:r>
                      <a:endParaRPr lang="zh-CN" altLang="en-US" sz="1600" kern="1200" dirty="0">
                        <a:solidFill>
                          <a:schemeClr val="tx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kern="1200" dirty="0">
                          <a:solidFill>
                            <a:schemeClr val="tx1"/>
                          </a:solidFill>
                          <a:latin typeface="+mn-lt"/>
                          <a:ea typeface="+mn-ea"/>
                          <a:cs typeface="+mn-cs"/>
                        </a:rPr>
                        <a:t>0.14</a:t>
                      </a:r>
                      <a:r>
                        <a:rPr lang="el-GR" altLang="zh-CN" sz="1600" b="1" kern="1200" dirty="0">
                          <a:solidFill>
                            <a:schemeClr val="tx1"/>
                          </a:solidFill>
                          <a:latin typeface="+mn-lt"/>
                          <a:ea typeface="+mn-ea"/>
                          <a:cs typeface="+mn-cs"/>
                        </a:rPr>
                        <a:t> ± 0.</a:t>
                      </a:r>
                      <a:r>
                        <a:rPr lang="en-US" altLang="zh-CN" sz="1600" b="1" kern="1200" dirty="0">
                          <a:solidFill>
                            <a:schemeClr val="tx1"/>
                          </a:solidFill>
                          <a:latin typeface="+mn-lt"/>
                          <a:ea typeface="+mn-ea"/>
                          <a:cs typeface="+mn-cs"/>
                        </a:rPr>
                        <a:t>02 </a:t>
                      </a:r>
                      <a:endParaRPr lang="zh-CN" altLang="en-US" sz="1600" b="1" kern="1200" dirty="0">
                        <a:solidFill>
                          <a:schemeClr val="tx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latin typeface="+mn-lt"/>
                          <a:ea typeface="+mn-ea"/>
                          <a:cs typeface="+mn-cs"/>
                        </a:rPr>
                        <a:t>-</a:t>
                      </a:r>
                      <a:endParaRPr lang="zh-CN" altLang="en-US" sz="1600" kern="1200" dirty="0">
                        <a:solidFill>
                          <a:schemeClr val="tx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latin typeface="+mn-lt"/>
                          <a:ea typeface="+mn-ea"/>
                          <a:cs typeface="+mn-cs"/>
                        </a:rPr>
                        <a:t>-</a:t>
                      </a:r>
                      <a:endParaRPr lang="zh-CN" altLang="en-US" sz="1600" kern="1200" dirty="0">
                        <a:solidFill>
                          <a:schemeClr val="tx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latin typeface="+mn-lt"/>
                          <a:ea typeface="+mn-ea"/>
                          <a:cs typeface="+mn-cs"/>
                        </a:rPr>
                        <a:t>-</a:t>
                      </a:r>
                      <a:endParaRPr lang="zh-CN" altLang="en-US" sz="1600" kern="1200" dirty="0">
                        <a:solidFill>
                          <a:schemeClr val="tx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latin typeface="+mn-lt"/>
                          <a:ea typeface="+mn-ea"/>
                          <a:cs typeface="+mn-cs"/>
                        </a:rPr>
                        <a:t>-</a:t>
                      </a:r>
                      <a:endParaRPr lang="zh-CN" altLang="en-US" sz="1600" kern="1200" dirty="0">
                        <a:solidFill>
                          <a:schemeClr val="tx1"/>
                        </a:solidFill>
                        <a:latin typeface="+mn-lt"/>
                        <a:ea typeface="+mn-ea"/>
                        <a:cs typeface="+mn-cs"/>
                      </a:endParaRPr>
                    </a:p>
                  </a:txBody>
                  <a:tcPr marL="68580" marR="68580" marT="34290" marB="34290"/>
                </a:tc>
                <a:extLst>
                  <a:ext uri="{0D108BD9-81ED-4DB2-BD59-A6C34878D82A}">
                    <a16:rowId xmlns:a16="http://schemas.microsoft.com/office/drawing/2014/main" val="814164229"/>
                  </a:ext>
                </a:extLst>
              </a:tr>
              <a:tr h="576597">
                <a:tc>
                  <a:txBody>
                    <a:bodyPr/>
                    <a:lstStyle/>
                    <a:p>
                      <a:pPr algn="ctr"/>
                      <a:r>
                        <a:rPr lang="en-US" altLang="zh-CN" sz="1600" kern="1200" dirty="0">
                          <a:solidFill>
                            <a:schemeClr val="tx1"/>
                          </a:solidFill>
                          <a:latin typeface="+mn-lt"/>
                          <a:ea typeface="+mn-ea"/>
                          <a:cs typeface="+mn-cs"/>
                        </a:rPr>
                        <a:t>Estimated contamination of Acrylic [</a:t>
                      </a:r>
                      <a:r>
                        <a:rPr lang="en-US" altLang="zh-CN" sz="1600" kern="1200" dirty="0" err="1">
                          <a:solidFill>
                            <a:schemeClr val="tx1"/>
                          </a:solidFill>
                          <a:latin typeface="+mn-lt"/>
                          <a:ea typeface="+mn-ea"/>
                          <a:cs typeface="+mn-cs"/>
                        </a:rPr>
                        <a:t>u</a:t>
                      </a:r>
                      <a:r>
                        <a:rPr lang="en-US" altLang="zh-CN" sz="1600" dirty="0" err="1">
                          <a:solidFill>
                            <a:schemeClr val="tx1"/>
                          </a:solidFill>
                          <a:latin typeface="+mn-lt"/>
                        </a:rPr>
                        <a:t>Bq</a:t>
                      </a:r>
                      <a:r>
                        <a:rPr lang="en-US" altLang="zh-CN" sz="1600" dirty="0">
                          <a:solidFill>
                            <a:schemeClr val="tx1"/>
                          </a:solidFill>
                          <a:latin typeface="+mn-lt"/>
                        </a:rPr>
                        <a:t>/cm</a:t>
                      </a:r>
                      <a:r>
                        <a:rPr lang="en-US" altLang="zh-CN" sz="1600" baseline="30000" dirty="0">
                          <a:solidFill>
                            <a:schemeClr val="tx1"/>
                          </a:solidFill>
                          <a:latin typeface="+mn-lt"/>
                        </a:rPr>
                        <a:t>2</a:t>
                      </a:r>
                      <a:r>
                        <a:rPr lang="en-US" altLang="zh-CN" sz="1600" kern="1200" dirty="0">
                          <a:solidFill>
                            <a:schemeClr val="tx1"/>
                          </a:solidFill>
                          <a:latin typeface="+mn-lt"/>
                          <a:ea typeface="+mn-ea"/>
                          <a:cs typeface="+mn-cs"/>
                        </a:rPr>
                        <a:t>]</a:t>
                      </a:r>
                      <a:endParaRPr lang="zh-CN" altLang="en-US" sz="1600" kern="1200" dirty="0">
                        <a:solidFill>
                          <a:schemeClr val="tx1"/>
                        </a:solidFill>
                        <a:latin typeface="+mn-lt"/>
                        <a:ea typeface="+mn-ea"/>
                        <a:cs typeface="+mn-cs"/>
                      </a:endParaRPr>
                    </a:p>
                  </a:txBody>
                  <a:tcPr marL="68580" marR="68580" marT="34290" marB="34290"/>
                </a:tc>
                <a:tc>
                  <a:txBody>
                    <a:bodyPr/>
                    <a:lstStyle/>
                    <a:p>
                      <a:pPr algn="ctr"/>
                      <a:r>
                        <a:rPr lang="en-US" altLang="zh-CN" sz="1600" kern="1200" dirty="0">
                          <a:solidFill>
                            <a:schemeClr val="tx1"/>
                          </a:solidFill>
                          <a:latin typeface="+mn-lt"/>
                          <a:ea typeface="+mn-ea"/>
                          <a:cs typeface="+mn-cs"/>
                        </a:rPr>
                        <a:t>-</a:t>
                      </a:r>
                      <a:endParaRPr lang="zh-CN" altLang="en-US" sz="1600" kern="1200" dirty="0">
                        <a:solidFill>
                          <a:schemeClr val="tx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latin typeface="+mn-lt"/>
                          <a:ea typeface="+mn-ea"/>
                          <a:cs typeface="+mn-cs"/>
                        </a:rPr>
                        <a:t>0.77 ~ 0.91</a:t>
                      </a:r>
                      <a:endParaRPr lang="zh-CN" altLang="en-US" sz="1600" kern="1200" dirty="0">
                        <a:solidFill>
                          <a:schemeClr val="tx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latin typeface="+mn-lt"/>
                          <a:ea typeface="+mn-ea"/>
                          <a:cs typeface="+mn-cs"/>
                        </a:rPr>
                        <a:t>0.31 ~ 0.45 </a:t>
                      </a:r>
                      <a:endParaRPr lang="zh-CN" altLang="en-US" sz="1600" kern="1200" dirty="0">
                        <a:solidFill>
                          <a:schemeClr val="tx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latin typeface="+mn-lt"/>
                          <a:ea typeface="+mn-ea"/>
                          <a:cs typeface="+mn-cs"/>
                        </a:rPr>
                        <a:t>0.04 ~ 0.18 </a:t>
                      </a:r>
                      <a:endParaRPr lang="zh-CN" altLang="en-US" sz="1600" kern="1200" dirty="0">
                        <a:solidFill>
                          <a:schemeClr val="tx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tx1"/>
                          </a:solidFill>
                          <a:latin typeface="+mn-lt"/>
                          <a:ea typeface="+mn-ea"/>
                          <a:cs typeface="+mn-cs"/>
                        </a:rPr>
                        <a:t>0.11 ~ 0.25 </a:t>
                      </a:r>
                      <a:endParaRPr lang="zh-CN" altLang="en-US" sz="1600" kern="1200" dirty="0">
                        <a:solidFill>
                          <a:schemeClr val="tx1"/>
                        </a:solidFill>
                        <a:latin typeface="+mn-lt"/>
                        <a:ea typeface="+mn-ea"/>
                        <a:cs typeface="+mn-cs"/>
                      </a:endParaRPr>
                    </a:p>
                  </a:txBody>
                  <a:tcPr marL="68580" marR="68580" marT="34290" marB="34290"/>
                </a:tc>
                <a:extLst>
                  <a:ext uri="{0D108BD9-81ED-4DB2-BD59-A6C34878D82A}">
                    <a16:rowId xmlns:a16="http://schemas.microsoft.com/office/drawing/2014/main" val="2423125875"/>
                  </a:ext>
                </a:extLst>
              </a:tr>
            </a:tbl>
          </a:graphicData>
        </a:graphic>
      </p:graphicFrame>
      <p:sp>
        <p:nvSpPr>
          <p:cNvPr id="23" name="矩形 22">
            <a:extLst>
              <a:ext uri="{FF2B5EF4-FFF2-40B4-BE49-F238E27FC236}">
                <a16:creationId xmlns:a16="http://schemas.microsoft.com/office/drawing/2014/main" id="{AC27E82D-8608-402C-A219-61A25D89768B}"/>
              </a:ext>
            </a:extLst>
          </p:cNvPr>
          <p:cNvSpPr/>
          <p:nvPr/>
        </p:nvSpPr>
        <p:spPr>
          <a:xfrm>
            <a:off x="214257" y="5771576"/>
            <a:ext cx="8348471" cy="584775"/>
          </a:xfrm>
          <a:prstGeom prst="rect">
            <a:avLst/>
          </a:prstGeom>
        </p:spPr>
        <p:txBody>
          <a:bodyPr wrap="square">
            <a:spAutoFit/>
          </a:bodyPr>
          <a:lstStyle/>
          <a:p>
            <a:pPr marL="257162" indent="-257162">
              <a:buFont typeface="Wingdings" panose="05000000000000000000" pitchFamily="2" charset="2"/>
              <a:buChar char="Ø"/>
            </a:pPr>
            <a:r>
              <a:rPr lang="zh-CN" altLang="en-US" sz="1600" dirty="0"/>
              <a:t>（</a:t>
            </a:r>
            <a:r>
              <a:rPr lang="en-US" altLang="zh-CN" sz="1600" dirty="0"/>
              <a:t>Track-related cut for α</a:t>
            </a:r>
            <a:r>
              <a:rPr lang="zh-CN" altLang="en-US" sz="1600" dirty="0"/>
              <a:t> </a:t>
            </a:r>
            <a:r>
              <a:rPr lang="en-US" altLang="zh-CN" sz="1600" dirty="0"/>
              <a:t>signals</a:t>
            </a:r>
            <a:r>
              <a:rPr lang="zh-CN" altLang="en-US" sz="1600" dirty="0"/>
              <a:t>：</a:t>
            </a:r>
            <a:r>
              <a:rPr lang="en-US" altLang="zh-CN" sz="1600" dirty="0"/>
              <a:t>Energy cut 1-10 MeV, track direction upwards, FV cut 2.7 cm to exclude backgrounds from the field cage</a:t>
            </a:r>
            <a:r>
              <a:rPr lang="zh-CN" altLang="en-US" sz="1600" dirty="0"/>
              <a:t>）</a:t>
            </a:r>
          </a:p>
        </p:txBody>
      </p:sp>
      <p:sp>
        <p:nvSpPr>
          <p:cNvPr id="9" name="文本占位符 8">
            <a:extLst>
              <a:ext uri="{FF2B5EF4-FFF2-40B4-BE49-F238E27FC236}">
                <a16:creationId xmlns:a16="http://schemas.microsoft.com/office/drawing/2014/main" id="{35A63450-F6BA-4FD4-B6C4-330D4FE15DFF}"/>
              </a:ext>
            </a:extLst>
          </p:cNvPr>
          <p:cNvSpPr txBox="1">
            <a:spLocks/>
          </p:cNvSpPr>
          <p:nvPr/>
        </p:nvSpPr>
        <p:spPr>
          <a:xfrm>
            <a:off x="214257" y="921150"/>
            <a:ext cx="4205343" cy="434570"/>
          </a:xfrm>
          <a:prstGeom prst="rect">
            <a:avLst/>
          </a:prstGeom>
        </p:spPr>
        <p:txBody>
          <a:bodyPr/>
          <a:lstStyle>
            <a:lvl1pPr marL="228600" indent="-228600" algn="l" defTabSz="914400" rtl="0" eaLnBrk="1" latinLnBrk="0" hangingPunct="1">
              <a:lnSpc>
                <a:spcPct val="130000"/>
              </a:lnSpc>
              <a:spcBef>
                <a:spcPts val="1000"/>
              </a:spcBef>
              <a:buFontTx/>
              <a:buBlip>
                <a:blip r:embed="rId3"/>
              </a:buBlip>
              <a:defRPr sz="2000" kern="1200">
                <a:solidFill>
                  <a:schemeClr val="accent2"/>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solidFill>
                  <a:schemeClr val="tx1"/>
                </a:solidFill>
              </a:rPr>
              <a:t>Acrylic sample α test (JUNO production)</a:t>
            </a:r>
            <a:endParaRPr lang="zh-CN" altLang="en-US" sz="1600" dirty="0">
              <a:solidFill>
                <a:schemeClr val="tx1"/>
              </a:solidFill>
            </a:endParaRPr>
          </a:p>
        </p:txBody>
      </p:sp>
    </p:spTree>
    <p:extLst>
      <p:ext uri="{BB962C8B-B14F-4D97-AF65-F5344CB8AC3E}">
        <p14:creationId xmlns:p14="http://schemas.microsoft.com/office/powerpoint/2010/main" val="727413006"/>
      </p:ext>
    </p:extLst>
  </p:cSld>
  <p:clrMapOvr>
    <a:masterClrMapping/>
  </p:clrMapOvr>
  <mc:AlternateContent xmlns:mc="http://schemas.openxmlformats.org/markup-compatibility/2006" xmlns:p14="http://schemas.microsoft.com/office/powerpoint/2010/main">
    <mc:Choice Requires="p14">
      <p:transition spd="slow" p14:dur="2000" advTm="407"/>
    </mc:Choice>
    <mc:Fallback xmlns="">
      <p:transition spd="slow" advTm="40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图片占位符 95" descr="图片包含 天空, 泰迪熊, 熊, 建筑物&#10;&#10;自动生成的说明">
            <a:extLst>
              <a:ext uri="{FF2B5EF4-FFF2-40B4-BE49-F238E27FC236}">
                <a16:creationId xmlns:a16="http://schemas.microsoft.com/office/drawing/2014/main" id="{EE79199E-F6B2-4AB7-AD45-DF9746ABEC7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816" r="18816"/>
          <a:stretch>
            <a:fillRect/>
          </a:stretch>
        </p:blipFill>
        <p:spPr>
          <a:xfrm>
            <a:off x="4286254" y="857250"/>
            <a:ext cx="4814888" cy="5143500"/>
          </a:xfrm>
        </p:spPr>
      </p:pic>
      <p:sp>
        <p:nvSpPr>
          <p:cNvPr id="63" name="矩形 62">
            <a:extLst>
              <a:ext uri="{FF2B5EF4-FFF2-40B4-BE49-F238E27FC236}">
                <a16:creationId xmlns:a16="http://schemas.microsoft.com/office/drawing/2014/main" id="{A7DD4836-010D-456E-BBA3-89944340FA4A}"/>
              </a:ext>
            </a:extLst>
          </p:cNvPr>
          <p:cNvSpPr/>
          <p:nvPr/>
        </p:nvSpPr>
        <p:spPr>
          <a:xfrm>
            <a:off x="4571085" y="1649831"/>
            <a:ext cx="4437188" cy="54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Research Background</a:t>
            </a:r>
          </a:p>
        </p:txBody>
      </p:sp>
      <p:grpSp>
        <p:nvGrpSpPr>
          <p:cNvPr id="75" name="组合 74">
            <a:extLst>
              <a:ext uri="{FF2B5EF4-FFF2-40B4-BE49-F238E27FC236}">
                <a16:creationId xmlns:a16="http://schemas.microsoft.com/office/drawing/2014/main" id="{9A01E40F-4D27-46E0-B3C8-ACC612FF8694}"/>
              </a:ext>
            </a:extLst>
          </p:cNvPr>
          <p:cNvGrpSpPr/>
          <p:nvPr/>
        </p:nvGrpSpPr>
        <p:grpSpPr>
          <a:xfrm>
            <a:off x="3966244" y="1649831"/>
            <a:ext cx="540000" cy="540000"/>
            <a:chOff x="5412150" y="1180600"/>
            <a:chExt cx="720000" cy="720000"/>
          </a:xfrm>
          <a:solidFill>
            <a:schemeClr val="accent1"/>
          </a:solidFill>
        </p:grpSpPr>
        <p:sp>
          <p:nvSpPr>
            <p:cNvPr id="61" name="矩形 60">
              <a:extLst>
                <a:ext uri="{FF2B5EF4-FFF2-40B4-BE49-F238E27FC236}">
                  <a16:creationId xmlns:a16="http://schemas.microsoft.com/office/drawing/2014/main" id="{9F1E9CFB-5705-4342-969C-1BBB6EB698F5}"/>
                </a:ext>
              </a:extLst>
            </p:cNvPr>
            <p:cNvSpPr/>
            <p:nvPr/>
          </p:nvSpPr>
          <p:spPr>
            <a:xfrm>
              <a:off x="5412150" y="1180600"/>
              <a:ext cx="720000" cy="7200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1</a:t>
              </a:r>
              <a:endParaRPr lang="zh-CN" altLang="en-US" sz="2400" b="1" dirty="0"/>
            </a:p>
          </p:txBody>
        </p:sp>
        <p:sp>
          <p:nvSpPr>
            <p:cNvPr id="64" name="矩形 63">
              <a:extLst>
                <a:ext uri="{FF2B5EF4-FFF2-40B4-BE49-F238E27FC236}">
                  <a16:creationId xmlns:a16="http://schemas.microsoft.com/office/drawing/2014/main" id="{21E43874-40A0-4EC5-9CA2-95CEB3981475}"/>
                </a:ext>
              </a:extLst>
            </p:cNvPr>
            <p:cNvSpPr/>
            <p:nvPr/>
          </p:nvSpPr>
          <p:spPr>
            <a:xfrm>
              <a:off x="5412150" y="1810600"/>
              <a:ext cx="720000" cy="9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9" name="矩形 18">
            <a:extLst>
              <a:ext uri="{FF2B5EF4-FFF2-40B4-BE49-F238E27FC236}">
                <a16:creationId xmlns:a16="http://schemas.microsoft.com/office/drawing/2014/main" id="{A7DD4836-010D-456E-BBA3-89944340FA4A}"/>
              </a:ext>
            </a:extLst>
          </p:cNvPr>
          <p:cNvSpPr/>
          <p:nvPr/>
        </p:nvSpPr>
        <p:spPr>
          <a:xfrm>
            <a:off x="4571085" y="2689519"/>
            <a:ext cx="4437188" cy="54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Technology of Low-background Alpha Detector</a:t>
            </a:r>
          </a:p>
        </p:txBody>
      </p:sp>
      <p:grpSp>
        <p:nvGrpSpPr>
          <p:cNvPr id="20" name="组合 19">
            <a:extLst>
              <a:ext uri="{FF2B5EF4-FFF2-40B4-BE49-F238E27FC236}">
                <a16:creationId xmlns:a16="http://schemas.microsoft.com/office/drawing/2014/main" id="{9A01E40F-4D27-46E0-B3C8-ACC612FF8694}"/>
              </a:ext>
            </a:extLst>
          </p:cNvPr>
          <p:cNvGrpSpPr/>
          <p:nvPr/>
        </p:nvGrpSpPr>
        <p:grpSpPr>
          <a:xfrm>
            <a:off x="3966244" y="2689519"/>
            <a:ext cx="540000" cy="540000"/>
            <a:chOff x="5412150" y="1180600"/>
            <a:chExt cx="720000" cy="720000"/>
          </a:xfrm>
          <a:solidFill>
            <a:schemeClr val="accent1"/>
          </a:solidFill>
        </p:grpSpPr>
        <p:sp>
          <p:nvSpPr>
            <p:cNvPr id="21" name="矩形 20">
              <a:extLst>
                <a:ext uri="{FF2B5EF4-FFF2-40B4-BE49-F238E27FC236}">
                  <a16:creationId xmlns:a16="http://schemas.microsoft.com/office/drawing/2014/main" id="{9F1E9CFB-5705-4342-969C-1BBB6EB698F5}"/>
                </a:ext>
              </a:extLst>
            </p:cNvPr>
            <p:cNvSpPr/>
            <p:nvPr/>
          </p:nvSpPr>
          <p:spPr>
            <a:xfrm>
              <a:off x="5412150" y="1180600"/>
              <a:ext cx="720000" cy="7200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2</a:t>
              </a:r>
              <a:endParaRPr lang="zh-CN" altLang="en-US" sz="2400" b="1" dirty="0"/>
            </a:p>
          </p:txBody>
        </p:sp>
        <p:sp>
          <p:nvSpPr>
            <p:cNvPr id="22" name="矩形 21">
              <a:extLst>
                <a:ext uri="{FF2B5EF4-FFF2-40B4-BE49-F238E27FC236}">
                  <a16:creationId xmlns:a16="http://schemas.microsoft.com/office/drawing/2014/main" id="{21E43874-40A0-4EC5-9CA2-95CEB3981475}"/>
                </a:ext>
              </a:extLst>
            </p:cNvPr>
            <p:cNvSpPr/>
            <p:nvPr/>
          </p:nvSpPr>
          <p:spPr>
            <a:xfrm>
              <a:off x="5412150" y="1810600"/>
              <a:ext cx="720000" cy="9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3" name="矩形 22">
            <a:extLst>
              <a:ext uri="{FF2B5EF4-FFF2-40B4-BE49-F238E27FC236}">
                <a16:creationId xmlns:a16="http://schemas.microsoft.com/office/drawing/2014/main" id="{A7DD4836-010D-456E-BBA3-89944340FA4A}"/>
              </a:ext>
            </a:extLst>
          </p:cNvPr>
          <p:cNvSpPr/>
          <p:nvPr/>
        </p:nvSpPr>
        <p:spPr>
          <a:xfrm>
            <a:off x="4571085" y="3663544"/>
            <a:ext cx="4437188" cy="54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Detector Construction and Testing</a:t>
            </a:r>
          </a:p>
        </p:txBody>
      </p:sp>
      <p:grpSp>
        <p:nvGrpSpPr>
          <p:cNvPr id="24" name="组合 23">
            <a:extLst>
              <a:ext uri="{FF2B5EF4-FFF2-40B4-BE49-F238E27FC236}">
                <a16:creationId xmlns:a16="http://schemas.microsoft.com/office/drawing/2014/main" id="{9A01E40F-4D27-46E0-B3C8-ACC612FF8694}"/>
              </a:ext>
            </a:extLst>
          </p:cNvPr>
          <p:cNvGrpSpPr/>
          <p:nvPr/>
        </p:nvGrpSpPr>
        <p:grpSpPr>
          <a:xfrm>
            <a:off x="3966244" y="3663544"/>
            <a:ext cx="540000" cy="540000"/>
            <a:chOff x="5412150" y="1180600"/>
            <a:chExt cx="720000" cy="720000"/>
          </a:xfrm>
          <a:solidFill>
            <a:schemeClr val="accent1"/>
          </a:solidFill>
        </p:grpSpPr>
        <p:sp>
          <p:nvSpPr>
            <p:cNvPr id="25" name="矩形 24">
              <a:extLst>
                <a:ext uri="{FF2B5EF4-FFF2-40B4-BE49-F238E27FC236}">
                  <a16:creationId xmlns:a16="http://schemas.microsoft.com/office/drawing/2014/main" id="{9F1E9CFB-5705-4342-969C-1BBB6EB698F5}"/>
                </a:ext>
              </a:extLst>
            </p:cNvPr>
            <p:cNvSpPr/>
            <p:nvPr/>
          </p:nvSpPr>
          <p:spPr>
            <a:xfrm>
              <a:off x="5412150" y="1180600"/>
              <a:ext cx="720000" cy="7200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3</a:t>
              </a:r>
              <a:endParaRPr lang="zh-CN" altLang="en-US" sz="2400" b="1" dirty="0"/>
            </a:p>
          </p:txBody>
        </p:sp>
        <p:sp>
          <p:nvSpPr>
            <p:cNvPr id="26" name="矩形 25">
              <a:extLst>
                <a:ext uri="{FF2B5EF4-FFF2-40B4-BE49-F238E27FC236}">
                  <a16:creationId xmlns:a16="http://schemas.microsoft.com/office/drawing/2014/main" id="{21E43874-40A0-4EC5-9CA2-95CEB3981475}"/>
                </a:ext>
              </a:extLst>
            </p:cNvPr>
            <p:cNvSpPr/>
            <p:nvPr/>
          </p:nvSpPr>
          <p:spPr>
            <a:xfrm>
              <a:off x="5412150" y="1810600"/>
              <a:ext cx="720000" cy="9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7" name="矩形 26">
            <a:extLst>
              <a:ext uri="{FF2B5EF4-FFF2-40B4-BE49-F238E27FC236}">
                <a16:creationId xmlns:a16="http://schemas.microsoft.com/office/drawing/2014/main" id="{A7DD4836-010D-456E-BBA3-89944340FA4A}"/>
              </a:ext>
            </a:extLst>
          </p:cNvPr>
          <p:cNvSpPr/>
          <p:nvPr/>
        </p:nvSpPr>
        <p:spPr>
          <a:xfrm>
            <a:off x="4571085" y="4676044"/>
            <a:ext cx="4437188" cy="54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100" b="1" dirty="0">
              <a:solidFill>
                <a:schemeClr val="accent1"/>
              </a:solidFill>
            </a:endParaRPr>
          </a:p>
          <a:p>
            <a:pPr algn="ctr"/>
            <a:r>
              <a:rPr lang="en-US" altLang="zh-CN" b="1" dirty="0">
                <a:solidFill>
                  <a:schemeClr val="accent1"/>
                </a:solidFill>
              </a:rPr>
              <a:t>Conclusion</a:t>
            </a:r>
          </a:p>
          <a:p>
            <a:pPr algn="ctr"/>
            <a:endParaRPr lang="zh-CN" altLang="en-US" sz="2100" b="1" dirty="0">
              <a:solidFill>
                <a:schemeClr val="accent1"/>
              </a:solidFill>
            </a:endParaRPr>
          </a:p>
        </p:txBody>
      </p:sp>
      <p:grpSp>
        <p:nvGrpSpPr>
          <p:cNvPr id="28" name="组合 27">
            <a:extLst>
              <a:ext uri="{FF2B5EF4-FFF2-40B4-BE49-F238E27FC236}">
                <a16:creationId xmlns:a16="http://schemas.microsoft.com/office/drawing/2014/main" id="{9A01E40F-4D27-46E0-B3C8-ACC612FF8694}"/>
              </a:ext>
            </a:extLst>
          </p:cNvPr>
          <p:cNvGrpSpPr/>
          <p:nvPr/>
        </p:nvGrpSpPr>
        <p:grpSpPr>
          <a:xfrm>
            <a:off x="3966244" y="4676044"/>
            <a:ext cx="540000" cy="540000"/>
            <a:chOff x="5412150" y="1180600"/>
            <a:chExt cx="720000" cy="720000"/>
          </a:xfrm>
          <a:solidFill>
            <a:schemeClr val="accent1"/>
          </a:solidFill>
        </p:grpSpPr>
        <p:sp>
          <p:nvSpPr>
            <p:cNvPr id="29" name="矩形 28">
              <a:extLst>
                <a:ext uri="{FF2B5EF4-FFF2-40B4-BE49-F238E27FC236}">
                  <a16:creationId xmlns:a16="http://schemas.microsoft.com/office/drawing/2014/main" id="{9F1E9CFB-5705-4342-969C-1BBB6EB698F5}"/>
                </a:ext>
              </a:extLst>
            </p:cNvPr>
            <p:cNvSpPr/>
            <p:nvPr/>
          </p:nvSpPr>
          <p:spPr>
            <a:xfrm>
              <a:off x="5412150" y="1180600"/>
              <a:ext cx="720000" cy="7200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a:t>
              </a:r>
              <a:endParaRPr lang="zh-CN" altLang="en-US" sz="2400" b="1" dirty="0"/>
            </a:p>
          </p:txBody>
        </p:sp>
        <p:sp>
          <p:nvSpPr>
            <p:cNvPr id="30" name="矩形 29">
              <a:extLst>
                <a:ext uri="{FF2B5EF4-FFF2-40B4-BE49-F238E27FC236}">
                  <a16:creationId xmlns:a16="http://schemas.microsoft.com/office/drawing/2014/main" id="{21E43874-40A0-4EC5-9CA2-95CEB3981475}"/>
                </a:ext>
              </a:extLst>
            </p:cNvPr>
            <p:cNvSpPr/>
            <p:nvPr/>
          </p:nvSpPr>
          <p:spPr>
            <a:xfrm>
              <a:off x="5412150" y="1810600"/>
              <a:ext cx="720000" cy="9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2166613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BD18D3-5D23-4AEC-A72A-16A4CE5C02A5}"/>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19</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A5453E50-BBD1-4FEF-9661-E839ED8670F8}"/>
              </a:ext>
            </a:extLst>
          </p:cNvPr>
          <p:cNvSpPr>
            <a:spLocks noGrp="1"/>
          </p:cNvSpPr>
          <p:nvPr>
            <p:ph type="body" sz="quarter" idx="11"/>
          </p:nvPr>
        </p:nvSpPr>
        <p:spPr/>
        <p:txBody>
          <a:bodyPr/>
          <a:lstStyle/>
          <a:p>
            <a:r>
              <a:rPr lang="en-US" altLang="zh-CN" dirty="0"/>
              <a:t>Conclusion</a:t>
            </a:r>
          </a:p>
        </p:txBody>
      </p:sp>
      <p:sp>
        <p:nvSpPr>
          <p:cNvPr id="4" name="文本占位符 3">
            <a:extLst>
              <a:ext uri="{FF2B5EF4-FFF2-40B4-BE49-F238E27FC236}">
                <a16:creationId xmlns:a16="http://schemas.microsoft.com/office/drawing/2014/main" id="{0FAD77CF-E6A9-43ED-BA40-C843B7AD79D3}"/>
              </a:ext>
            </a:extLst>
          </p:cNvPr>
          <p:cNvSpPr>
            <a:spLocks noGrp="1"/>
          </p:cNvSpPr>
          <p:nvPr>
            <p:ph type="body" sz="quarter" idx="14"/>
          </p:nvPr>
        </p:nvSpPr>
        <p:spPr>
          <a:xfrm>
            <a:off x="115359" y="1535619"/>
            <a:ext cx="8913281" cy="3698272"/>
          </a:xfrm>
        </p:spPr>
        <p:txBody>
          <a:bodyPr>
            <a:normAutofit/>
          </a:bodyPr>
          <a:lstStyle/>
          <a:p>
            <a:r>
              <a:rPr lang="en-US" altLang="zh-CN" sz="1600" dirty="0">
                <a:solidFill>
                  <a:schemeClr val="tx1"/>
                </a:solidFill>
              </a:rPr>
              <a:t>Ultra-Low Background Charged Particle Detector</a:t>
            </a:r>
          </a:p>
          <a:p>
            <a:pPr lvl="1">
              <a:buFont typeface="Wingdings" panose="05000000000000000000" pitchFamily="2" charset="2"/>
              <a:buChar char="Ø"/>
            </a:pPr>
            <a:r>
              <a:rPr lang="en-US" altLang="zh-CN" sz="1600" dirty="0">
                <a:solidFill>
                  <a:schemeClr val="tx1"/>
                </a:solidFill>
              </a:rPr>
              <a:t>Combining gas TPC and thermal-bonding Micromegas. </a:t>
            </a:r>
          </a:p>
          <a:p>
            <a:pPr lvl="1">
              <a:buFont typeface="Wingdings" panose="05000000000000000000" pitchFamily="2" charset="2"/>
              <a:buChar char="Ø"/>
            </a:pPr>
            <a:r>
              <a:rPr lang="en-US" altLang="zh-CN" sz="1600" dirty="0">
                <a:solidFill>
                  <a:schemeClr val="tx1"/>
                </a:solidFill>
              </a:rPr>
              <a:t>Particle track discrimination to reduce backgrounds.</a:t>
            </a:r>
          </a:p>
          <a:p>
            <a:pPr lvl="1">
              <a:buFont typeface="Wingdings" panose="05000000000000000000" pitchFamily="2" charset="2"/>
              <a:buChar char="Ø"/>
            </a:pPr>
            <a:r>
              <a:rPr lang="en-US" altLang="zh-CN" sz="1600" dirty="0">
                <a:solidFill>
                  <a:schemeClr val="tx1"/>
                </a:solidFill>
              </a:rPr>
              <a:t>Large area, high detection efficiency, high sensitivity.</a:t>
            </a:r>
          </a:p>
          <a:p>
            <a:r>
              <a:rPr lang="en-US" altLang="zh-CN" sz="1600" dirty="0">
                <a:solidFill>
                  <a:schemeClr val="tx1"/>
                </a:solidFill>
              </a:rPr>
              <a:t>Next Steps</a:t>
            </a:r>
          </a:p>
          <a:p>
            <a:pPr lvl="1">
              <a:buFont typeface="Wingdings" panose="05000000000000000000" pitchFamily="2" charset="2"/>
              <a:buChar char="Ø"/>
            </a:pPr>
            <a:r>
              <a:rPr lang="en-US" altLang="zh-CN" sz="1600" dirty="0">
                <a:solidFill>
                  <a:schemeClr val="tx1"/>
                </a:solidFill>
              </a:rPr>
              <a:t>Further reduce the intrinsic background of the detector to enhance the its sensitivity. Optimize the design and simplify the operation process.</a:t>
            </a:r>
          </a:p>
          <a:p>
            <a:pPr lvl="1">
              <a:buFont typeface="Wingdings" panose="05000000000000000000" pitchFamily="2" charset="2"/>
              <a:buChar char="Ø"/>
            </a:pPr>
            <a:r>
              <a:rPr lang="en-US" altLang="zh-CN" sz="1600" dirty="0">
                <a:solidFill>
                  <a:schemeClr val="tx1"/>
                </a:solidFill>
              </a:rPr>
              <a:t>Install shielding, and conduct low background material surface radioactivity measurement at the Jinping Underground Laboratory.</a:t>
            </a:r>
          </a:p>
        </p:txBody>
      </p:sp>
      <p:pic>
        <p:nvPicPr>
          <p:cNvPr id="5" name="图片 4">
            <a:extLst>
              <a:ext uri="{FF2B5EF4-FFF2-40B4-BE49-F238E27FC236}">
                <a16:creationId xmlns:a16="http://schemas.microsoft.com/office/drawing/2014/main" id="{69C08834-D1C3-43E1-91CF-53AE23B99909}"/>
              </a:ext>
            </a:extLst>
          </p:cNvPr>
          <p:cNvPicPr>
            <a:picLocks noChangeAspect="1"/>
          </p:cNvPicPr>
          <p:nvPr/>
        </p:nvPicPr>
        <p:blipFill>
          <a:blip r:embed="rId3"/>
          <a:stretch>
            <a:fillRect/>
          </a:stretch>
        </p:blipFill>
        <p:spPr>
          <a:xfrm>
            <a:off x="5909444" y="1085185"/>
            <a:ext cx="2575493" cy="1631360"/>
          </a:xfrm>
          <a:prstGeom prst="rect">
            <a:avLst/>
          </a:prstGeom>
        </p:spPr>
      </p:pic>
      <p:sp>
        <p:nvSpPr>
          <p:cNvPr id="7" name="矩形 6">
            <a:extLst>
              <a:ext uri="{FF2B5EF4-FFF2-40B4-BE49-F238E27FC236}">
                <a16:creationId xmlns:a16="http://schemas.microsoft.com/office/drawing/2014/main" id="{9860C9A4-9C01-4A68-8869-65230421A543}"/>
              </a:ext>
            </a:extLst>
          </p:cNvPr>
          <p:cNvSpPr/>
          <p:nvPr/>
        </p:nvSpPr>
        <p:spPr>
          <a:xfrm>
            <a:off x="6457950" y="2716545"/>
            <a:ext cx="1812869" cy="338554"/>
          </a:xfrm>
          <a:prstGeom prst="rect">
            <a:avLst/>
          </a:prstGeom>
        </p:spPr>
        <p:txBody>
          <a:bodyPr wrap="none">
            <a:spAutoFit/>
          </a:bodyPr>
          <a:lstStyle/>
          <a:p>
            <a:r>
              <a:rPr lang="en-US" altLang="zh-CN" sz="1600" dirty="0"/>
              <a:t>Detector and shield</a:t>
            </a:r>
            <a:endParaRPr lang="zh-CN" altLang="en-US" sz="1600" dirty="0"/>
          </a:p>
        </p:txBody>
      </p:sp>
    </p:spTree>
    <p:extLst>
      <p:ext uri="{BB962C8B-B14F-4D97-AF65-F5344CB8AC3E}">
        <p14:creationId xmlns:p14="http://schemas.microsoft.com/office/powerpoint/2010/main" val="944337811"/>
      </p:ext>
    </p:extLst>
  </p:cSld>
  <p:clrMapOvr>
    <a:masterClrMapping/>
  </p:clrMapOvr>
  <mc:AlternateContent xmlns:mc="http://schemas.openxmlformats.org/markup-compatibility/2006" xmlns:p14="http://schemas.microsoft.com/office/powerpoint/2010/main">
    <mc:Choice Requires="p14">
      <p:transition spd="slow" p14:dur="2000" advTm="12469"/>
    </mc:Choice>
    <mc:Fallback xmlns="">
      <p:transition spd="slow" advTm="1246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图片占位符 95" descr="图片包含 天空, 泰迪熊, 熊, 建筑物&#10;&#10;自动生成的说明">
            <a:extLst>
              <a:ext uri="{FF2B5EF4-FFF2-40B4-BE49-F238E27FC236}">
                <a16:creationId xmlns:a16="http://schemas.microsoft.com/office/drawing/2014/main" id="{EE79199E-F6B2-4AB7-AD45-DF9746ABEC7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816" r="18816"/>
          <a:stretch>
            <a:fillRect/>
          </a:stretch>
        </p:blipFill>
        <p:spPr>
          <a:xfrm>
            <a:off x="4286254" y="857250"/>
            <a:ext cx="4814888" cy="5143500"/>
          </a:xfrm>
        </p:spPr>
      </p:pic>
      <p:sp>
        <p:nvSpPr>
          <p:cNvPr id="63" name="矩形 62">
            <a:extLst>
              <a:ext uri="{FF2B5EF4-FFF2-40B4-BE49-F238E27FC236}">
                <a16:creationId xmlns:a16="http://schemas.microsoft.com/office/drawing/2014/main" id="{A7DD4836-010D-456E-BBA3-89944340FA4A}"/>
              </a:ext>
            </a:extLst>
          </p:cNvPr>
          <p:cNvSpPr/>
          <p:nvPr/>
        </p:nvSpPr>
        <p:spPr>
          <a:xfrm>
            <a:off x="4571085" y="1649831"/>
            <a:ext cx="4437188" cy="54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accent1"/>
                </a:solidFill>
              </a:rPr>
              <a:t>Research Background</a:t>
            </a:r>
          </a:p>
        </p:txBody>
      </p:sp>
      <p:grpSp>
        <p:nvGrpSpPr>
          <p:cNvPr id="75" name="组合 74">
            <a:extLst>
              <a:ext uri="{FF2B5EF4-FFF2-40B4-BE49-F238E27FC236}">
                <a16:creationId xmlns:a16="http://schemas.microsoft.com/office/drawing/2014/main" id="{9A01E40F-4D27-46E0-B3C8-ACC612FF8694}"/>
              </a:ext>
            </a:extLst>
          </p:cNvPr>
          <p:cNvGrpSpPr/>
          <p:nvPr/>
        </p:nvGrpSpPr>
        <p:grpSpPr>
          <a:xfrm>
            <a:off x="3966244" y="1649831"/>
            <a:ext cx="540000" cy="540000"/>
            <a:chOff x="5412150" y="1180600"/>
            <a:chExt cx="720000" cy="720000"/>
          </a:xfrm>
          <a:solidFill>
            <a:schemeClr val="accent1"/>
          </a:solidFill>
        </p:grpSpPr>
        <p:sp>
          <p:nvSpPr>
            <p:cNvPr id="61" name="矩形 60">
              <a:extLst>
                <a:ext uri="{FF2B5EF4-FFF2-40B4-BE49-F238E27FC236}">
                  <a16:creationId xmlns:a16="http://schemas.microsoft.com/office/drawing/2014/main" id="{9F1E9CFB-5705-4342-969C-1BBB6EB698F5}"/>
                </a:ext>
              </a:extLst>
            </p:cNvPr>
            <p:cNvSpPr/>
            <p:nvPr/>
          </p:nvSpPr>
          <p:spPr>
            <a:xfrm>
              <a:off x="5412150" y="1180600"/>
              <a:ext cx="720000" cy="7200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1</a:t>
              </a:r>
              <a:endParaRPr lang="zh-CN" altLang="en-US" sz="2400" b="1" dirty="0"/>
            </a:p>
          </p:txBody>
        </p:sp>
        <p:sp>
          <p:nvSpPr>
            <p:cNvPr id="64" name="矩形 63">
              <a:extLst>
                <a:ext uri="{FF2B5EF4-FFF2-40B4-BE49-F238E27FC236}">
                  <a16:creationId xmlns:a16="http://schemas.microsoft.com/office/drawing/2014/main" id="{21E43874-40A0-4EC5-9CA2-95CEB3981475}"/>
                </a:ext>
              </a:extLst>
            </p:cNvPr>
            <p:cNvSpPr/>
            <p:nvPr/>
          </p:nvSpPr>
          <p:spPr>
            <a:xfrm>
              <a:off x="5412150" y="1810600"/>
              <a:ext cx="720000" cy="9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9" name="矩形 18">
            <a:extLst>
              <a:ext uri="{FF2B5EF4-FFF2-40B4-BE49-F238E27FC236}">
                <a16:creationId xmlns:a16="http://schemas.microsoft.com/office/drawing/2014/main" id="{A7DD4836-010D-456E-BBA3-89944340FA4A}"/>
              </a:ext>
            </a:extLst>
          </p:cNvPr>
          <p:cNvSpPr/>
          <p:nvPr/>
        </p:nvSpPr>
        <p:spPr>
          <a:xfrm>
            <a:off x="4571085" y="2689519"/>
            <a:ext cx="4437188" cy="54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Technology of Low-background Alpha Detector</a:t>
            </a:r>
          </a:p>
        </p:txBody>
      </p:sp>
      <p:grpSp>
        <p:nvGrpSpPr>
          <p:cNvPr id="20" name="组合 19">
            <a:extLst>
              <a:ext uri="{FF2B5EF4-FFF2-40B4-BE49-F238E27FC236}">
                <a16:creationId xmlns:a16="http://schemas.microsoft.com/office/drawing/2014/main" id="{9A01E40F-4D27-46E0-B3C8-ACC612FF8694}"/>
              </a:ext>
            </a:extLst>
          </p:cNvPr>
          <p:cNvGrpSpPr/>
          <p:nvPr/>
        </p:nvGrpSpPr>
        <p:grpSpPr>
          <a:xfrm>
            <a:off x="3966244" y="2689519"/>
            <a:ext cx="540000" cy="540000"/>
            <a:chOff x="5412150" y="1180600"/>
            <a:chExt cx="720000" cy="720000"/>
          </a:xfrm>
          <a:solidFill>
            <a:schemeClr val="accent1"/>
          </a:solidFill>
        </p:grpSpPr>
        <p:sp>
          <p:nvSpPr>
            <p:cNvPr id="21" name="矩形 20">
              <a:extLst>
                <a:ext uri="{FF2B5EF4-FFF2-40B4-BE49-F238E27FC236}">
                  <a16:creationId xmlns:a16="http://schemas.microsoft.com/office/drawing/2014/main" id="{9F1E9CFB-5705-4342-969C-1BBB6EB698F5}"/>
                </a:ext>
              </a:extLst>
            </p:cNvPr>
            <p:cNvSpPr/>
            <p:nvPr/>
          </p:nvSpPr>
          <p:spPr>
            <a:xfrm>
              <a:off x="5412150" y="1180600"/>
              <a:ext cx="720000" cy="7200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2</a:t>
              </a:r>
              <a:endParaRPr lang="zh-CN" altLang="en-US" sz="2400" b="1" dirty="0"/>
            </a:p>
          </p:txBody>
        </p:sp>
        <p:sp>
          <p:nvSpPr>
            <p:cNvPr id="22" name="矩形 21">
              <a:extLst>
                <a:ext uri="{FF2B5EF4-FFF2-40B4-BE49-F238E27FC236}">
                  <a16:creationId xmlns:a16="http://schemas.microsoft.com/office/drawing/2014/main" id="{21E43874-40A0-4EC5-9CA2-95CEB3981475}"/>
                </a:ext>
              </a:extLst>
            </p:cNvPr>
            <p:cNvSpPr/>
            <p:nvPr/>
          </p:nvSpPr>
          <p:spPr>
            <a:xfrm>
              <a:off x="5412150" y="1810600"/>
              <a:ext cx="720000" cy="9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3" name="矩形 22">
            <a:extLst>
              <a:ext uri="{FF2B5EF4-FFF2-40B4-BE49-F238E27FC236}">
                <a16:creationId xmlns:a16="http://schemas.microsoft.com/office/drawing/2014/main" id="{A7DD4836-010D-456E-BBA3-89944340FA4A}"/>
              </a:ext>
            </a:extLst>
          </p:cNvPr>
          <p:cNvSpPr/>
          <p:nvPr/>
        </p:nvSpPr>
        <p:spPr>
          <a:xfrm>
            <a:off x="4571085" y="3663544"/>
            <a:ext cx="4437188" cy="54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Detector Construction and Testing</a:t>
            </a:r>
          </a:p>
        </p:txBody>
      </p:sp>
      <p:grpSp>
        <p:nvGrpSpPr>
          <p:cNvPr id="24" name="组合 23">
            <a:extLst>
              <a:ext uri="{FF2B5EF4-FFF2-40B4-BE49-F238E27FC236}">
                <a16:creationId xmlns:a16="http://schemas.microsoft.com/office/drawing/2014/main" id="{9A01E40F-4D27-46E0-B3C8-ACC612FF8694}"/>
              </a:ext>
            </a:extLst>
          </p:cNvPr>
          <p:cNvGrpSpPr/>
          <p:nvPr/>
        </p:nvGrpSpPr>
        <p:grpSpPr>
          <a:xfrm>
            <a:off x="3966244" y="3663544"/>
            <a:ext cx="540000" cy="540000"/>
            <a:chOff x="5412150" y="1180600"/>
            <a:chExt cx="720000" cy="720000"/>
          </a:xfrm>
          <a:solidFill>
            <a:schemeClr val="accent1"/>
          </a:solidFill>
        </p:grpSpPr>
        <p:sp>
          <p:nvSpPr>
            <p:cNvPr id="25" name="矩形 24">
              <a:extLst>
                <a:ext uri="{FF2B5EF4-FFF2-40B4-BE49-F238E27FC236}">
                  <a16:creationId xmlns:a16="http://schemas.microsoft.com/office/drawing/2014/main" id="{9F1E9CFB-5705-4342-969C-1BBB6EB698F5}"/>
                </a:ext>
              </a:extLst>
            </p:cNvPr>
            <p:cNvSpPr/>
            <p:nvPr/>
          </p:nvSpPr>
          <p:spPr>
            <a:xfrm>
              <a:off x="5412150" y="1180600"/>
              <a:ext cx="720000" cy="7200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3</a:t>
              </a:r>
              <a:endParaRPr lang="zh-CN" altLang="en-US" sz="2400" b="1" dirty="0"/>
            </a:p>
          </p:txBody>
        </p:sp>
        <p:sp>
          <p:nvSpPr>
            <p:cNvPr id="26" name="矩形 25">
              <a:extLst>
                <a:ext uri="{FF2B5EF4-FFF2-40B4-BE49-F238E27FC236}">
                  <a16:creationId xmlns:a16="http://schemas.microsoft.com/office/drawing/2014/main" id="{21E43874-40A0-4EC5-9CA2-95CEB3981475}"/>
                </a:ext>
              </a:extLst>
            </p:cNvPr>
            <p:cNvSpPr/>
            <p:nvPr/>
          </p:nvSpPr>
          <p:spPr>
            <a:xfrm>
              <a:off x="5412150" y="1810600"/>
              <a:ext cx="720000" cy="9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7" name="矩形 26">
            <a:extLst>
              <a:ext uri="{FF2B5EF4-FFF2-40B4-BE49-F238E27FC236}">
                <a16:creationId xmlns:a16="http://schemas.microsoft.com/office/drawing/2014/main" id="{A7DD4836-010D-456E-BBA3-89944340FA4A}"/>
              </a:ext>
            </a:extLst>
          </p:cNvPr>
          <p:cNvSpPr/>
          <p:nvPr/>
        </p:nvSpPr>
        <p:spPr>
          <a:xfrm>
            <a:off x="4571085" y="4676044"/>
            <a:ext cx="4437188" cy="54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100" b="1" dirty="0">
              <a:solidFill>
                <a:schemeClr val="tx1"/>
              </a:solidFill>
            </a:endParaRPr>
          </a:p>
          <a:p>
            <a:pPr algn="ctr"/>
            <a:r>
              <a:rPr lang="en-US" altLang="zh-CN" b="1" dirty="0">
                <a:solidFill>
                  <a:schemeClr val="tx1"/>
                </a:solidFill>
              </a:rPr>
              <a:t>Conclusion</a:t>
            </a:r>
          </a:p>
          <a:p>
            <a:pPr algn="ctr"/>
            <a:endParaRPr lang="zh-CN" altLang="en-US" sz="2100" b="1" dirty="0">
              <a:solidFill>
                <a:schemeClr val="tx1"/>
              </a:solidFill>
            </a:endParaRPr>
          </a:p>
        </p:txBody>
      </p:sp>
      <p:grpSp>
        <p:nvGrpSpPr>
          <p:cNvPr id="28" name="组合 27">
            <a:extLst>
              <a:ext uri="{FF2B5EF4-FFF2-40B4-BE49-F238E27FC236}">
                <a16:creationId xmlns:a16="http://schemas.microsoft.com/office/drawing/2014/main" id="{9A01E40F-4D27-46E0-B3C8-ACC612FF8694}"/>
              </a:ext>
            </a:extLst>
          </p:cNvPr>
          <p:cNvGrpSpPr/>
          <p:nvPr/>
        </p:nvGrpSpPr>
        <p:grpSpPr>
          <a:xfrm>
            <a:off x="3966244" y="4676044"/>
            <a:ext cx="540000" cy="540000"/>
            <a:chOff x="5412150" y="1180600"/>
            <a:chExt cx="720000" cy="720000"/>
          </a:xfrm>
          <a:solidFill>
            <a:schemeClr val="accent1"/>
          </a:solidFill>
        </p:grpSpPr>
        <p:sp>
          <p:nvSpPr>
            <p:cNvPr id="29" name="矩形 28">
              <a:extLst>
                <a:ext uri="{FF2B5EF4-FFF2-40B4-BE49-F238E27FC236}">
                  <a16:creationId xmlns:a16="http://schemas.microsoft.com/office/drawing/2014/main" id="{9F1E9CFB-5705-4342-969C-1BBB6EB698F5}"/>
                </a:ext>
              </a:extLst>
            </p:cNvPr>
            <p:cNvSpPr/>
            <p:nvPr/>
          </p:nvSpPr>
          <p:spPr>
            <a:xfrm>
              <a:off x="5412150" y="1180600"/>
              <a:ext cx="720000" cy="7200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a:t>
              </a:r>
              <a:endParaRPr lang="zh-CN" altLang="en-US" sz="2400" b="1" dirty="0"/>
            </a:p>
          </p:txBody>
        </p:sp>
        <p:sp>
          <p:nvSpPr>
            <p:cNvPr id="30" name="矩形 29">
              <a:extLst>
                <a:ext uri="{FF2B5EF4-FFF2-40B4-BE49-F238E27FC236}">
                  <a16:creationId xmlns:a16="http://schemas.microsoft.com/office/drawing/2014/main" id="{21E43874-40A0-4EC5-9CA2-95CEB3981475}"/>
                </a:ext>
              </a:extLst>
            </p:cNvPr>
            <p:cNvSpPr/>
            <p:nvPr/>
          </p:nvSpPr>
          <p:spPr>
            <a:xfrm>
              <a:off x="5412150" y="1810600"/>
              <a:ext cx="720000" cy="9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1565978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8A74ED3E-DC16-4907-A2BD-F614B3B28DEA}"/>
              </a:ext>
            </a:extLst>
          </p:cNvPr>
          <p:cNvSpPr>
            <a:spLocks noGrp="1"/>
          </p:cNvSpPr>
          <p:nvPr>
            <p:ph type="body" sz="quarter" idx="11"/>
          </p:nvPr>
        </p:nvSpPr>
        <p:spPr>
          <a:xfrm>
            <a:off x="2257053" y="2294414"/>
            <a:ext cx="4715144" cy="1294413"/>
          </a:xfrm>
        </p:spPr>
        <p:txBody>
          <a:bodyPr>
            <a:normAutofit lnSpcReduction="10000"/>
          </a:bodyPr>
          <a:lstStyle/>
          <a:p>
            <a:r>
              <a:rPr lang="en-US" altLang="zh-CN" dirty="0"/>
              <a:t>Thank you for attention</a:t>
            </a:r>
            <a:endParaRPr lang="zh-CN" altLang="en-US" dirty="0"/>
          </a:p>
        </p:txBody>
      </p:sp>
    </p:spTree>
    <p:extLst>
      <p:ext uri="{BB962C8B-B14F-4D97-AF65-F5344CB8AC3E}">
        <p14:creationId xmlns:p14="http://schemas.microsoft.com/office/powerpoint/2010/main" val="3841958972"/>
      </p:ext>
    </p:extLst>
  </p:cSld>
  <p:clrMapOvr>
    <a:masterClrMapping/>
  </p:clrMapOvr>
  <mc:AlternateContent xmlns:mc="http://schemas.openxmlformats.org/markup-compatibility/2006" xmlns:p14="http://schemas.microsoft.com/office/powerpoint/2010/main">
    <mc:Choice Requires="p14">
      <p:transition spd="slow" p14:dur="2000" advTm="570"/>
    </mc:Choice>
    <mc:Fallback xmlns="">
      <p:transition spd="slow" advTm="57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51C1F72-2E25-488F-BEFB-84375F6383EB}"/>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21</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897D38AF-CF31-4E5C-ADD0-AB83FCE007CF}"/>
              </a:ext>
            </a:extLst>
          </p:cNvPr>
          <p:cNvSpPr>
            <a:spLocks noGrp="1"/>
          </p:cNvSpPr>
          <p:nvPr>
            <p:ph type="body" sz="quarter" idx="11"/>
          </p:nvPr>
        </p:nvSpPr>
        <p:spPr/>
        <p:txBody>
          <a:bodyPr/>
          <a:lstStyle/>
          <a:p>
            <a:r>
              <a:rPr lang="en-US" altLang="zh-CN" dirty="0">
                <a:latin typeface="+mj-ea"/>
                <a:ea typeface="+mj-ea"/>
              </a:rPr>
              <a:t>Backup</a:t>
            </a:r>
            <a:endParaRPr lang="zh-CN" altLang="en-US" dirty="0">
              <a:latin typeface="+mj-ea"/>
              <a:ea typeface="+mj-ea"/>
            </a:endParaRPr>
          </a:p>
        </p:txBody>
      </p:sp>
      <p:pic>
        <p:nvPicPr>
          <p:cNvPr id="5" name="图片 4">
            <a:extLst>
              <a:ext uri="{FF2B5EF4-FFF2-40B4-BE49-F238E27FC236}">
                <a16:creationId xmlns:a16="http://schemas.microsoft.com/office/drawing/2014/main" id="{35E93D62-2CB8-474C-9CCD-5C115521A966}"/>
              </a:ext>
            </a:extLst>
          </p:cNvPr>
          <p:cNvPicPr>
            <a:picLocks noChangeAspect="1"/>
          </p:cNvPicPr>
          <p:nvPr/>
        </p:nvPicPr>
        <p:blipFill>
          <a:blip r:embed="rId2"/>
          <a:stretch>
            <a:fillRect/>
          </a:stretch>
        </p:blipFill>
        <p:spPr>
          <a:xfrm>
            <a:off x="164576" y="2080677"/>
            <a:ext cx="4768111" cy="2684219"/>
          </a:xfrm>
          <a:prstGeom prst="rect">
            <a:avLst/>
          </a:prstGeom>
        </p:spPr>
      </p:pic>
      <p:pic>
        <p:nvPicPr>
          <p:cNvPr id="6" name="图片 5">
            <a:extLst>
              <a:ext uri="{FF2B5EF4-FFF2-40B4-BE49-F238E27FC236}">
                <a16:creationId xmlns:a16="http://schemas.microsoft.com/office/drawing/2014/main" id="{765F6A1D-336E-439D-A75B-4CE5D4CEE57F}"/>
              </a:ext>
            </a:extLst>
          </p:cNvPr>
          <p:cNvPicPr>
            <a:picLocks noChangeAspect="1"/>
          </p:cNvPicPr>
          <p:nvPr/>
        </p:nvPicPr>
        <p:blipFill rotWithShape="1">
          <a:blip r:embed="rId3"/>
          <a:srcRect l="4068" t="3357" r="5105" b="3172"/>
          <a:stretch/>
        </p:blipFill>
        <p:spPr>
          <a:xfrm>
            <a:off x="5022479" y="2080681"/>
            <a:ext cx="3704666" cy="2684219"/>
          </a:xfrm>
          <a:prstGeom prst="rect">
            <a:avLst/>
          </a:prstGeom>
        </p:spPr>
      </p:pic>
    </p:spTree>
    <p:extLst>
      <p:ext uri="{BB962C8B-B14F-4D97-AF65-F5344CB8AC3E}">
        <p14:creationId xmlns:p14="http://schemas.microsoft.com/office/powerpoint/2010/main" val="937531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A5253D4-0EDC-4FDB-B964-87C1CDE09A1C}"/>
              </a:ext>
            </a:extLst>
          </p:cNvPr>
          <p:cNvPicPr>
            <a:picLocks noChangeAspect="1"/>
          </p:cNvPicPr>
          <p:nvPr/>
        </p:nvPicPr>
        <p:blipFill>
          <a:blip r:embed="rId3"/>
          <a:stretch>
            <a:fillRect/>
          </a:stretch>
        </p:blipFill>
        <p:spPr>
          <a:xfrm>
            <a:off x="6568868" y="1432635"/>
            <a:ext cx="2482772" cy="1565081"/>
          </a:xfrm>
          <a:prstGeom prst="rect">
            <a:avLst/>
          </a:prstGeom>
        </p:spPr>
      </p:pic>
      <p:sp>
        <p:nvSpPr>
          <p:cNvPr id="2" name="灯片编号占位符 1">
            <a:extLst>
              <a:ext uri="{FF2B5EF4-FFF2-40B4-BE49-F238E27FC236}">
                <a16:creationId xmlns:a16="http://schemas.microsoft.com/office/drawing/2014/main" id="{2E33CEB8-C8A0-4E1F-B735-0EFD6593296F}"/>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3</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5B948BFE-210D-4FB9-94B0-6303A6A6DF01}"/>
              </a:ext>
            </a:extLst>
          </p:cNvPr>
          <p:cNvSpPr>
            <a:spLocks noGrp="1"/>
          </p:cNvSpPr>
          <p:nvPr>
            <p:ph type="body" sz="quarter" idx="11"/>
          </p:nvPr>
        </p:nvSpPr>
        <p:spPr>
          <a:xfrm>
            <a:off x="845324" y="149553"/>
            <a:ext cx="7564772" cy="448866"/>
          </a:xfrm>
        </p:spPr>
        <p:txBody>
          <a:bodyPr>
            <a:normAutofit lnSpcReduction="10000"/>
          </a:bodyPr>
          <a:lstStyle/>
          <a:p>
            <a:r>
              <a:rPr lang="en-US" altLang="zh-CN" dirty="0"/>
              <a:t>Underground rare event detection and background</a:t>
            </a:r>
            <a:endParaRPr lang="zh-CN" altLang="en-US" dirty="0"/>
          </a:p>
        </p:txBody>
      </p:sp>
      <p:sp>
        <p:nvSpPr>
          <p:cNvPr id="4" name="文本占位符 3">
            <a:extLst>
              <a:ext uri="{FF2B5EF4-FFF2-40B4-BE49-F238E27FC236}">
                <a16:creationId xmlns:a16="http://schemas.microsoft.com/office/drawing/2014/main" id="{FF380623-C369-4E67-A5E2-0309274E27A2}"/>
              </a:ext>
            </a:extLst>
          </p:cNvPr>
          <p:cNvSpPr>
            <a:spLocks noGrp="1"/>
          </p:cNvSpPr>
          <p:nvPr>
            <p:ph type="body" sz="quarter" idx="14"/>
          </p:nvPr>
        </p:nvSpPr>
        <p:spPr>
          <a:xfrm>
            <a:off x="178472" y="814859"/>
            <a:ext cx="3918310" cy="342940"/>
          </a:xfrm>
        </p:spPr>
        <p:txBody>
          <a:bodyPr>
            <a:noAutofit/>
          </a:bodyPr>
          <a:lstStyle/>
          <a:p>
            <a:r>
              <a:rPr lang="en-US" altLang="zh-CN" sz="1600" dirty="0" err="1">
                <a:solidFill>
                  <a:schemeClr val="tx1"/>
                </a:solidFill>
              </a:rPr>
              <a:t>Neutrinoless</a:t>
            </a:r>
            <a:r>
              <a:rPr lang="en-US" altLang="zh-CN" sz="1600" dirty="0">
                <a:solidFill>
                  <a:schemeClr val="tx1"/>
                </a:solidFill>
              </a:rPr>
              <a:t> double beta decay detection </a:t>
            </a:r>
            <a:endParaRPr lang="zh-CN" altLang="en-US" sz="1600" dirty="0">
              <a:solidFill>
                <a:schemeClr val="tx1"/>
              </a:solidFill>
            </a:endParaRPr>
          </a:p>
        </p:txBody>
      </p:sp>
      <p:grpSp>
        <p:nvGrpSpPr>
          <p:cNvPr id="5" name="组合 4">
            <a:extLst>
              <a:ext uri="{FF2B5EF4-FFF2-40B4-BE49-F238E27FC236}">
                <a16:creationId xmlns:a16="http://schemas.microsoft.com/office/drawing/2014/main" id="{6B67A7D2-11C4-40C0-B0A6-B75A4628ADB8}"/>
              </a:ext>
            </a:extLst>
          </p:cNvPr>
          <p:cNvGrpSpPr/>
          <p:nvPr/>
        </p:nvGrpSpPr>
        <p:grpSpPr>
          <a:xfrm>
            <a:off x="2860693" y="3580512"/>
            <a:ext cx="1332329" cy="1960670"/>
            <a:chOff x="4454902" y="755504"/>
            <a:chExt cx="1782283" cy="2615700"/>
          </a:xfrm>
        </p:grpSpPr>
        <p:pic>
          <p:nvPicPr>
            <p:cNvPr id="6" name="图片 5">
              <a:extLst>
                <a:ext uri="{FF2B5EF4-FFF2-40B4-BE49-F238E27FC236}">
                  <a16:creationId xmlns:a16="http://schemas.microsoft.com/office/drawing/2014/main" id="{6A347C0E-6A47-4357-993E-BC977D00E00A}"/>
                </a:ext>
              </a:extLst>
            </p:cNvPr>
            <p:cNvPicPr>
              <a:picLocks noChangeAspect="1"/>
            </p:cNvPicPr>
            <p:nvPr/>
          </p:nvPicPr>
          <p:blipFill rotWithShape="1">
            <a:blip r:embed="rId4"/>
            <a:srcRect t="1" b="1984"/>
            <a:stretch/>
          </p:blipFill>
          <p:spPr>
            <a:xfrm>
              <a:off x="4514317" y="755504"/>
              <a:ext cx="1722868" cy="2615700"/>
            </a:xfrm>
            <a:prstGeom prst="rect">
              <a:avLst/>
            </a:prstGeom>
          </p:spPr>
        </p:pic>
        <p:sp>
          <p:nvSpPr>
            <p:cNvPr id="7" name="矩形 6">
              <a:extLst>
                <a:ext uri="{FF2B5EF4-FFF2-40B4-BE49-F238E27FC236}">
                  <a16:creationId xmlns:a16="http://schemas.microsoft.com/office/drawing/2014/main" id="{A0CE8315-B962-4053-9736-CAE5F653F9AA}"/>
                </a:ext>
              </a:extLst>
            </p:cNvPr>
            <p:cNvSpPr/>
            <p:nvPr/>
          </p:nvSpPr>
          <p:spPr bwMode="auto">
            <a:xfrm>
              <a:off x="4454902" y="802919"/>
              <a:ext cx="597774" cy="375830"/>
            </a:xfrm>
            <a:prstGeom prst="rect">
              <a:avLst/>
            </a:prstGeom>
            <a:solidFill>
              <a:schemeClr val="bg1"/>
            </a:solidFill>
            <a:ln>
              <a:noFill/>
            </a:ln>
          </p:spPr>
          <p:txBody>
            <a:bodyPr vert="horz" wrap="square" lIns="68580" tIns="34290" rIns="68580" bIns="34290" numCol="1" rtlCol="0" anchor="t" anchorCtr="0" compatLnSpc="1"/>
            <a:lstStyle/>
            <a:p>
              <a:pPr algn="ctr" defTabSz="685766" eaLnBrk="0" fontAlgn="base" hangingPunct="0">
                <a:spcBef>
                  <a:spcPct val="0"/>
                </a:spcBef>
                <a:spcAft>
                  <a:spcPct val="0"/>
                </a:spcAft>
              </a:pPr>
              <a:endParaRPr lang="zh-CN" altLang="en-US" sz="1350" b="1">
                <a:ea typeface="宋体" panose="02010600030101010101" pitchFamily="2" charset="-122"/>
              </a:endParaRPr>
            </a:p>
          </p:txBody>
        </p:sp>
      </p:grpSp>
      <p:sp>
        <p:nvSpPr>
          <p:cNvPr id="16" name="文本占位符 3">
            <a:extLst>
              <a:ext uri="{FF2B5EF4-FFF2-40B4-BE49-F238E27FC236}">
                <a16:creationId xmlns:a16="http://schemas.microsoft.com/office/drawing/2014/main" id="{23B9EB15-79C6-410E-9076-0B8A520886D2}"/>
              </a:ext>
            </a:extLst>
          </p:cNvPr>
          <p:cNvSpPr txBox="1">
            <a:spLocks/>
          </p:cNvSpPr>
          <p:nvPr/>
        </p:nvSpPr>
        <p:spPr>
          <a:xfrm>
            <a:off x="178472" y="3555492"/>
            <a:ext cx="2425379" cy="342940"/>
          </a:xfrm>
          <a:prstGeom prst="rect">
            <a:avLst/>
          </a:prstGeom>
        </p:spPr>
        <p:txBody>
          <a:bodyPr/>
          <a:lstStyle>
            <a:lvl1pPr marL="228600" indent="-228600" algn="l" defTabSz="914400" rtl="0" eaLnBrk="1" latinLnBrk="0" hangingPunct="1">
              <a:lnSpc>
                <a:spcPct val="130000"/>
              </a:lnSpc>
              <a:spcBef>
                <a:spcPts val="1000"/>
              </a:spcBef>
              <a:buFontTx/>
              <a:buBlip>
                <a:blip r:embed="rId5"/>
              </a:buBlip>
              <a:defRPr sz="2000" kern="1200">
                <a:solidFill>
                  <a:schemeClr val="accent2"/>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solidFill>
                  <a:schemeClr val="tx1"/>
                </a:solidFill>
              </a:rPr>
              <a:t>Dark matter detection</a:t>
            </a:r>
            <a:endParaRPr lang="zh-CN" altLang="en-US" sz="1600" dirty="0">
              <a:solidFill>
                <a:schemeClr val="tx1"/>
              </a:solidFill>
            </a:endParaRPr>
          </a:p>
        </p:txBody>
      </p:sp>
      <p:sp>
        <p:nvSpPr>
          <p:cNvPr id="19" name="文本占位符 3">
            <a:extLst>
              <a:ext uri="{FF2B5EF4-FFF2-40B4-BE49-F238E27FC236}">
                <a16:creationId xmlns:a16="http://schemas.microsoft.com/office/drawing/2014/main" id="{87A7D0CB-9BF7-424A-B353-9158D8D7DE16}"/>
              </a:ext>
            </a:extLst>
          </p:cNvPr>
          <p:cNvSpPr txBox="1">
            <a:spLocks/>
          </p:cNvSpPr>
          <p:nvPr/>
        </p:nvSpPr>
        <p:spPr>
          <a:xfrm>
            <a:off x="4589168" y="3551509"/>
            <a:ext cx="2637127" cy="342940"/>
          </a:xfrm>
          <a:prstGeom prst="rect">
            <a:avLst/>
          </a:prstGeom>
        </p:spPr>
        <p:txBody>
          <a:bodyPr/>
          <a:lstStyle>
            <a:lvl1pPr marL="228600" indent="-228600" algn="l" defTabSz="914400" rtl="0" eaLnBrk="1" latinLnBrk="0" hangingPunct="1">
              <a:lnSpc>
                <a:spcPct val="130000"/>
              </a:lnSpc>
              <a:spcBef>
                <a:spcPts val="1000"/>
              </a:spcBef>
              <a:buFontTx/>
              <a:buBlip>
                <a:blip r:embed="rId5"/>
              </a:buBlip>
              <a:defRPr sz="2000" kern="1200">
                <a:solidFill>
                  <a:schemeClr val="accent2"/>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solidFill>
                  <a:schemeClr val="tx1"/>
                </a:solidFill>
              </a:rPr>
              <a:t> Radioactivity background </a:t>
            </a:r>
          </a:p>
        </p:txBody>
      </p:sp>
      <p:sp>
        <p:nvSpPr>
          <p:cNvPr id="20" name="矩形 19">
            <a:extLst>
              <a:ext uri="{FF2B5EF4-FFF2-40B4-BE49-F238E27FC236}">
                <a16:creationId xmlns:a16="http://schemas.microsoft.com/office/drawing/2014/main" id="{6CF0703C-408F-401A-B805-DFC2584E1F9F}"/>
              </a:ext>
            </a:extLst>
          </p:cNvPr>
          <p:cNvSpPr/>
          <p:nvPr/>
        </p:nvSpPr>
        <p:spPr>
          <a:xfrm>
            <a:off x="301328" y="5916491"/>
            <a:ext cx="8296183" cy="338554"/>
          </a:xfrm>
          <a:prstGeom prst="rect">
            <a:avLst/>
          </a:prstGeom>
        </p:spPr>
        <p:txBody>
          <a:bodyPr wrap="square">
            <a:spAutoFit/>
          </a:bodyPr>
          <a:lstStyle/>
          <a:p>
            <a:pPr marL="257162" indent="-257162">
              <a:buFont typeface="Wingdings" panose="05000000000000000000" pitchFamily="2" charset="2"/>
              <a:buChar char="Ø"/>
            </a:pPr>
            <a:r>
              <a:rPr lang="en-US" altLang="zh-CN" sz="1600" dirty="0"/>
              <a:t>The background is crucial as the signals are rare and determines the experiment sensitivity.</a:t>
            </a:r>
          </a:p>
        </p:txBody>
      </p:sp>
      <p:sp>
        <p:nvSpPr>
          <p:cNvPr id="24" name="文本框 23">
            <a:extLst>
              <a:ext uri="{FF2B5EF4-FFF2-40B4-BE49-F238E27FC236}">
                <a16:creationId xmlns:a16="http://schemas.microsoft.com/office/drawing/2014/main" id="{FF28A14C-A3DF-40AA-92B3-E37EAE702B76}"/>
              </a:ext>
            </a:extLst>
          </p:cNvPr>
          <p:cNvSpPr txBox="1"/>
          <p:nvPr/>
        </p:nvSpPr>
        <p:spPr>
          <a:xfrm>
            <a:off x="191941" y="4142259"/>
            <a:ext cx="2712728" cy="1723549"/>
          </a:xfrm>
          <a:prstGeom prst="rect">
            <a:avLst/>
          </a:prstGeom>
          <a:noFill/>
        </p:spPr>
        <p:txBody>
          <a:bodyPr wrap="square" lIns="0" tIns="0" rIns="0" bIns="0" rtlCol="0">
            <a:spAutoFit/>
          </a:bodyPr>
          <a:lstStyle/>
          <a:p>
            <a:pPr marL="214303" indent="-214303">
              <a:buFont typeface="Wingdings" panose="05000000000000000000" pitchFamily="2" charset="2"/>
              <a:buChar char="Ø"/>
            </a:pPr>
            <a:r>
              <a:rPr lang="en-US" altLang="zh-CN" sz="1600" dirty="0"/>
              <a:t>PandaX-4T</a:t>
            </a:r>
          </a:p>
          <a:p>
            <a:pPr marL="214303" indent="-214303">
              <a:buFont typeface="Wingdings" panose="05000000000000000000" pitchFamily="2" charset="2"/>
              <a:buChar char="Ø"/>
            </a:pPr>
            <a:r>
              <a:rPr lang="en-US" altLang="zh-CN" sz="1600" dirty="0"/>
              <a:t>4 t liquid xenon (TPC)</a:t>
            </a:r>
          </a:p>
          <a:p>
            <a:pPr marL="214303" indent="-214303">
              <a:buFont typeface="Wingdings" panose="05000000000000000000" pitchFamily="2" charset="2"/>
              <a:buChar char="Ø"/>
            </a:pPr>
            <a:r>
              <a:rPr lang="en-US" altLang="zh-CN" sz="1600" dirty="0"/>
              <a:t>WIMP</a:t>
            </a:r>
            <a:r>
              <a:rPr lang="zh-CN" altLang="en-US" sz="1600" dirty="0"/>
              <a:t> </a:t>
            </a:r>
            <a:endParaRPr lang="en-US" altLang="zh-CN" sz="1600" dirty="0"/>
          </a:p>
          <a:p>
            <a:pPr marL="214303" indent="-214303">
              <a:buFont typeface="Wingdings" panose="05000000000000000000" pitchFamily="2" charset="2"/>
              <a:buChar char="Ø"/>
            </a:pPr>
            <a:r>
              <a:rPr lang="en-US" altLang="zh-CN" sz="1600" dirty="0"/>
              <a:t>Copper and Teflon surface contamination</a:t>
            </a:r>
          </a:p>
          <a:p>
            <a:pPr marL="214303" indent="-214303">
              <a:buFont typeface="Wingdings" panose="05000000000000000000" pitchFamily="2" charset="2"/>
              <a:buChar char="Ø"/>
            </a:pPr>
            <a:r>
              <a:rPr lang="en-US" altLang="zh-CN" sz="1600" dirty="0"/>
              <a:t>Radon from detector and pipeline surfaces</a:t>
            </a:r>
            <a:endParaRPr lang="zh-CN" altLang="en-US" sz="1600" dirty="0"/>
          </a:p>
        </p:txBody>
      </p:sp>
      <p:cxnSp>
        <p:nvCxnSpPr>
          <p:cNvPr id="27" name="直接连接符 26">
            <a:extLst>
              <a:ext uri="{FF2B5EF4-FFF2-40B4-BE49-F238E27FC236}">
                <a16:creationId xmlns:a16="http://schemas.microsoft.com/office/drawing/2014/main" id="{26D98EE2-A51D-44AF-B2F7-331ACCF1E613}"/>
              </a:ext>
            </a:extLst>
          </p:cNvPr>
          <p:cNvCxnSpPr>
            <a:cxnSpLocks/>
            <a:endCxn id="20" idx="0"/>
          </p:cNvCxnSpPr>
          <p:nvPr/>
        </p:nvCxnSpPr>
        <p:spPr>
          <a:xfrm>
            <a:off x="4449420" y="746760"/>
            <a:ext cx="0" cy="5169731"/>
          </a:xfrm>
          <a:prstGeom prst="line">
            <a:avLst/>
          </a:prstGeom>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F3571842-0349-4922-A7B6-003548605E2F}"/>
              </a:ext>
            </a:extLst>
          </p:cNvPr>
          <p:cNvSpPr txBox="1"/>
          <p:nvPr/>
        </p:nvSpPr>
        <p:spPr>
          <a:xfrm>
            <a:off x="4533025" y="4255575"/>
            <a:ext cx="4744583" cy="1077218"/>
          </a:xfrm>
          <a:prstGeom prst="rect">
            <a:avLst/>
          </a:prstGeom>
          <a:noFill/>
        </p:spPr>
        <p:txBody>
          <a:bodyPr wrap="square" rtlCol="0">
            <a:spAutoFit/>
          </a:bodyPr>
          <a:lstStyle/>
          <a:p>
            <a:pPr marL="257162" indent="-257162">
              <a:buFont typeface="Wingdings" panose="05000000000000000000" pitchFamily="2" charset="2"/>
              <a:buChar char="Ø"/>
            </a:pPr>
            <a:r>
              <a:rPr lang="en-US" altLang="zh-CN" sz="1600" dirty="0"/>
              <a:t>Cosmic rays and their derivatives</a:t>
            </a:r>
          </a:p>
          <a:p>
            <a:pPr marL="257162" indent="-257162">
              <a:buFont typeface="Wingdings" panose="05000000000000000000" pitchFamily="2" charset="2"/>
              <a:buChar char="Ø"/>
            </a:pPr>
            <a:r>
              <a:rPr lang="en-US" altLang="zh-CN" sz="1600" dirty="0"/>
              <a:t>Lab environment (high-energy gamma, neutron</a:t>
            </a:r>
            <a:r>
              <a:rPr lang="zh-CN" altLang="en-US" sz="1600" dirty="0"/>
              <a:t>）</a:t>
            </a:r>
          </a:p>
          <a:p>
            <a:pPr marL="257162" indent="-257162">
              <a:buFont typeface="Wingdings" panose="05000000000000000000" pitchFamily="2" charset="2"/>
              <a:buChar char="Ø"/>
            </a:pPr>
            <a:r>
              <a:rPr lang="en-US" altLang="zh-CN" sz="1600" dirty="0"/>
              <a:t>Internal and surface radioactivity of detector materials introduce background (radon exhalation)</a:t>
            </a:r>
          </a:p>
        </p:txBody>
      </p: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F8C17D1C-55CF-4413-A8DF-03101EB5ED21}"/>
                  </a:ext>
                </a:extLst>
              </p:cNvPr>
              <p:cNvSpPr txBox="1"/>
              <p:nvPr/>
            </p:nvSpPr>
            <p:spPr>
              <a:xfrm>
                <a:off x="181089" y="1704490"/>
                <a:ext cx="1925447" cy="1038746"/>
              </a:xfrm>
              <a:prstGeom prst="rect">
                <a:avLst/>
              </a:prstGeom>
              <a:noFill/>
            </p:spPr>
            <p:txBody>
              <a:bodyPr wrap="square" lIns="0" tIns="0" rIns="0" bIns="0" rtlCol="0">
                <a:spAutoFit/>
              </a:bodyPr>
              <a:lstStyle/>
              <a:p>
                <a:pPr marL="214303" indent="-214303">
                  <a:buFont typeface="Wingdings" panose="05000000000000000000" pitchFamily="2" charset="2"/>
                  <a:buChar char="Ø"/>
                </a:pPr>
                <a:r>
                  <a:rPr lang="en-US" altLang="zh-CN" sz="1350" dirty="0">
                    <a:solidFill>
                      <a:schemeClr val="tx1"/>
                    </a:solidFill>
                  </a:rPr>
                  <a:t>CUORE </a:t>
                </a:r>
              </a:p>
              <a:p>
                <a:pPr marL="214303" indent="-214303">
                  <a:buFont typeface="Wingdings" panose="05000000000000000000" pitchFamily="2" charset="2"/>
                  <a:buChar char="Ø"/>
                </a:pPr>
                <a:r>
                  <a:rPr lang="en-US" altLang="zh-CN" sz="1350" dirty="0">
                    <a:solidFill>
                      <a:schemeClr val="tx1"/>
                    </a:solidFill>
                  </a:rPr>
                  <a:t>200 kg </a:t>
                </a:r>
                <a:r>
                  <a:rPr lang="en-US" altLang="zh-CN" sz="1350" baseline="30000" dirty="0">
                    <a:solidFill>
                      <a:schemeClr val="tx1"/>
                    </a:solidFill>
                  </a:rPr>
                  <a:t>130</a:t>
                </a:r>
                <a:r>
                  <a:rPr lang="en-US" altLang="zh-CN" sz="1350" dirty="0">
                    <a:solidFill>
                      <a:schemeClr val="tx1"/>
                    </a:solidFill>
                  </a:rPr>
                  <a:t>Te</a:t>
                </a:r>
              </a:p>
              <a:p>
                <a:pPr marL="214303" indent="-214303">
                  <a:buFont typeface="Wingdings" panose="05000000000000000000" pitchFamily="2" charset="2"/>
                  <a:buChar char="Ø"/>
                </a:pPr>
                <a14:m>
                  <m:oMath xmlns:m="http://schemas.openxmlformats.org/officeDocument/2006/math">
                    <m:acc>
                      <m:accPr>
                        <m:chr m:val="̅"/>
                        <m:ctrlPr>
                          <a:rPr lang="en-US" altLang="zh-CN" sz="1350" i="1">
                            <a:solidFill>
                              <a:schemeClr val="tx1"/>
                            </a:solidFill>
                            <a:latin typeface="Cambria Math" panose="02040503050406030204" pitchFamily="18" charset="0"/>
                          </a:rPr>
                        </m:ctrlPr>
                      </m:accPr>
                      <m:e>
                        <m:sSub>
                          <m:sSubPr>
                            <m:ctrlPr>
                              <a:rPr lang="en-US" altLang="zh-CN" sz="1350" i="1">
                                <a:solidFill>
                                  <a:schemeClr val="tx1"/>
                                </a:solidFill>
                                <a:latin typeface="Cambria Math" panose="02040503050406030204" pitchFamily="18" charset="0"/>
                              </a:rPr>
                            </m:ctrlPr>
                          </m:sSubPr>
                          <m:e>
                            <m:r>
                              <m:rPr>
                                <m:sty m:val="p"/>
                              </m:rPr>
                              <a:rPr lang="zh-CN" altLang="en-US" sz="1350">
                                <a:solidFill>
                                  <a:schemeClr val="tx1"/>
                                </a:solidFill>
                                <a:latin typeface="Cambria Math" panose="02040503050406030204" pitchFamily="18" charset="0"/>
                              </a:rPr>
                              <m:t>ν</m:t>
                            </m:r>
                          </m:e>
                          <m:sub>
                            <m:r>
                              <m:rPr>
                                <m:sty m:val="p"/>
                              </m:rPr>
                              <a:rPr lang="en-US" altLang="zh-CN" sz="1350">
                                <a:solidFill>
                                  <a:schemeClr val="tx1"/>
                                </a:solidFill>
                                <a:latin typeface="Cambria Math" panose="02040503050406030204" pitchFamily="18" charset="0"/>
                              </a:rPr>
                              <m:t>e</m:t>
                            </m:r>
                          </m:sub>
                        </m:sSub>
                      </m:e>
                    </m:acc>
                    <m:r>
                      <a:rPr lang="en-US" altLang="zh-CN" sz="1350">
                        <a:solidFill>
                          <a:schemeClr val="tx1"/>
                        </a:solidFill>
                        <a:latin typeface="Cambria Math" panose="02040503050406030204" pitchFamily="18" charset="0"/>
                      </a:rPr>
                      <m:t>== </m:t>
                    </m:r>
                    <m:sSub>
                      <m:sSubPr>
                        <m:ctrlPr>
                          <a:rPr lang="en-US" altLang="zh-CN" sz="1350" i="1">
                            <a:solidFill>
                              <a:schemeClr val="tx1"/>
                            </a:solidFill>
                            <a:latin typeface="Cambria Math" panose="02040503050406030204" pitchFamily="18" charset="0"/>
                          </a:rPr>
                        </m:ctrlPr>
                      </m:sSubPr>
                      <m:e>
                        <m:r>
                          <m:rPr>
                            <m:sty m:val="p"/>
                          </m:rPr>
                          <a:rPr lang="zh-CN" altLang="en-US" sz="1350">
                            <a:solidFill>
                              <a:schemeClr val="tx1"/>
                            </a:solidFill>
                            <a:latin typeface="Cambria Math" panose="02040503050406030204" pitchFamily="18" charset="0"/>
                          </a:rPr>
                          <m:t>ν</m:t>
                        </m:r>
                      </m:e>
                      <m:sub>
                        <m:r>
                          <m:rPr>
                            <m:sty m:val="p"/>
                          </m:rPr>
                          <a:rPr lang="en-US" altLang="zh-CN" sz="1350">
                            <a:solidFill>
                              <a:schemeClr val="tx1"/>
                            </a:solidFill>
                            <a:latin typeface="Cambria Math" panose="02040503050406030204" pitchFamily="18" charset="0"/>
                          </a:rPr>
                          <m:t>e</m:t>
                        </m:r>
                      </m:sub>
                    </m:sSub>
                  </m:oMath>
                </a14:m>
                <a:endParaRPr lang="en-US" altLang="zh-CN" sz="1350" dirty="0">
                  <a:solidFill>
                    <a:schemeClr val="tx1"/>
                  </a:solidFill>
                </a:endParaRPr>
              </a:p>
              <a:p>
                <a:pPr marL="214303" indent="-214303">
                  <a:buFont typeface="Wingdings" panose="05000000000000000000" pitchFamily="2" charset="2"/>
                  <a:buChar char="Ø"/>
                </a:pPr>
                <a:r>
                  <a:rPr lang="en-US" altLang="zh-CN" sz="1350" dirty="0">
                    <a:solidFill>
                      <a:schemeClr val="tx1"/>
                    </a:solidFill>
                  </a:rPr>
                  <a:t>Crystal and copper surface contamination</a:t>
                </a:r>
              </a:p>
            </p:txBody>
          </p:sp>
        </mc:Choice>
        <mc:Fallback xmlns="">
          <p:sp>
            <p:nvSpPr>
              <p:cNvPr id="28" name="文本框 27">
                <a:extLst>
                  <a:ext uri="{FF2B5EF4-FFF2-40B4-BE49-F238E27FC236}">
                    <a16:creationId xmlns:a16="http://schemas.microsoft.com/office/drawing/2014/main" id="{F8C17D1C-55CF-4413-A8DF-03101EB5ED21}"/>
                  </a:ext>
                </a:extLst>
              </p:cNvPr>
              <p:cNvSpPr txBox="1">
                <a:spLocks noRot="1" noChangeAspect="1" noMove="1" noResize="1" noEditPoints="1" noAdjustHandles="1" noChangeArrowheads="1" noChangeShapeType="1" noTextEdit="1"/>
              </p:cNvSpPr>
              <p:nvPr/>
            </p:nvSpPr>
            <p:spPr>
              <a:xfrm>
                <a:off x="181089" y="1704490"/>
                <a:ext cx="1925447" cy="1038746"/>
              </a:xfrm>
              <a:prstGeom prst="rect">
                <a:avLst/>
              </a:prstGeom>
              <a:blipFill>
                <a:blip r:embed="rId6"/>
                <a:stretch>
                  <a:fillRect l="-5063" t="-5294" b="-9412"/>
                </a:stretch>
              </a:blipFill>
            </p:spPr>
            <p:txBody>
              <a:bodyPr/>
              <a:lstStyle/>
              <a:p>
                <a:r>
                  <a:rPr lang="zh-CN" altLang="en-US">
                    <a:noFill/>
                  </a:rPr>
                  <a:t> </a:t>
                </a:r>
              </a:p>
            </p:txBody>
          </p:sp>
        </mc:Fallback>
      </mc:AlternateContent>
      <p:pic>
        <p:nvPicPr>
          <p:cNvPr id="26" name="图片 25">
            <a:extLst>
              <a:ext uri="{FF2B5EF4-FFF2-40B4-BE49-F238E27FC236}">
                <a16:creationId xmlns:a16="http://schemas.microsoft.com/office/drawing/2014/main" id="{B9437F10-D537-48FA-B6A8-F18B27C452BC}"/>
              </a:ext>
            </a:extLst>
          </p:cNvPr>
          <p:cNvPicPr>
            <a:picLocks noChangeAspect="1"/>
          </p:cNvPicPr>
          <p:nvPr/>
        </p:nvPicPr>
        <p:blipFill>
          <a:blip r:embed="rId7"/>
          <a:stretch>
            <a:fillRect/>
          </a:stretch>
        </p:blipFill>
        <p:spPr>
          <a:xfrm>
            <a:off x="2106540" y="1342132"/>
            <a:ext cx="2220299" cy="1808604"/>
          </a:xfrm>
          <a:prstGeom prst="rect">
            <a:avLst/>
          </a:prstGeom>
        </p:spPr>
      </p:pic>
      <p:sp>
        <p:nvSpPr>
          <p:cNvPr id="10" name="矩形 9">
            <a:extLst>
              <a:ext uri="{FF2B5EF4-FFF2-40B4-BE49-F238E27FC236}">
                <a16:creationId xmlns:a16="http://schemas.microsoft.com/office/drawing/2014/main" id="{493B096E-6D68-4108-82ED-E4639C8C978D}"/>
              </a:ext>
            </a:extLst>
          </p:cNvPr>
          <p:cNvSpPr/>
          <p:nvPr/>
        </p:nvSpPr>
        <p:spPr>
          <a:xfrm>
            <a:off x="4600022" y="798934"/>
            <a:ext cx="4052053" cy="386516"/>
          </a:xfrm>
          <a:prstGeom prst="rect">
            <a:avLst/>
          </a:prstGeom>
        </p:spPr>
        <p:txBody>
          <a:bodyPr wrap="square">
            <a:spAutoFit/>
          </a:bodyPr>
          <a:lstStyle/>
          <a:p>
            <a:pPr marL="171442" indent="-171442">
              <a:lnSpc>
                <a:spcPct val="130000"/>
              </a:lnSpc>
              <a:spcBef>
                <a:spcPts val="750"/>
              </a:spcBef>
              <a:buBlip>
                <a:blip r:embed="rId5"/>
              </a:buBlip>
            </a:pPr>
            <a:r>
              <a:rPr lang="en-US" altLang="zh-CN" sz="1600" dirty="0"/>
              <a:t>Neutrino detection</a:t>
            </a:r>
          </a:p>
        </p:txBody>
      </p:sp>
      <p:sp>
        <p:nvSpPr>
          <p:cNvPr id="12" name="矩形 11">
            <a:extLst>
              <a:ext uri="{FF2B5EF4-FFF2-40B4-BE49-F238E27FC236}">
                <a16:creationId xmlns:a16="http://schemas.microsoft.com/office/drawing/2014/main" id="{70B91CBE-72AD-4B0D-BF9E-3DCC287CB839}"/>
              </a:ext>
            </a:extLst>
          </p:cNvPr>
          <p:cNvSpPr/>
          <p:nvPr/>
        </p:nvSpPr>
        <p:spPr>
          <a:xfrm>
            <a:off x="4533460" y="1613359"/>
            <a:ext cx="2120799" cy="1569660"/>
          </a:xfrm>
          <a:prstGeom prst="rect">
            <a:avLst/>
          </a:prstGeom>
        </p:spPr>
        <p:txBody>
          <a:bodyPr wrap="square">
            <a:spAutoFit/>
          </a:bodyPr>
          <a:lstStyle/>
          <a:p>
            <a:pPr marL="214303" indent="-214303">
              <a:buFont typeface="Wingdings" panose="05000000000000000000" pitchFamily="2" charset="2"/>
              <a:buChar char="Ø"/>
            </a:pPr>
            <a:r>
              <a:rPr lang="en-US" altLang="zh-CN" sz="1600" dirty="0"/>
              <a:t>JUNO</a:t>
            </a:r>
          </a:p>
          <a:p>
            <a:pPr marL="214303" indent="-214303">
              <a:buFont typeface="Wingdings" panose="05000000000000000000" pitchFamily="2" charset="2"/>
              <a:buChar char="Ø"/>
            </a:pPr>
            <a:r>
              <a:rPr lang="en-US" altLang="zh-CN" sz="1600" dirty="0"/>
              <a:t>20 </a:t>
            </a:r>
            <a:r>
              <a:rPr lang="en-US" altLang="zh-CN" sz="1600" dirty="0" err="1"/>
              <a:t>kt</a:t>
            </a:r>
            <a:r>
              <a:rPr lang="en-US" altLang="zh-CN" sz="1600" dirty="0"/>
              <a:t> Liquid Scintillator</a:t>
            </a:r>
          </a:p>
          <a:p>
            <a:pPr marL="214303" indent="-214303">
              <a:buFont typeface="Wingdings" panose="05000000000000000000" pitchFamily="2" charset="2"/>
              <a:buChar char="Ø"/>
            </a:pPr>
            <a:r>
              <a:rPr lang="en-US" altLang="zh-CN" sz="1600" dirty="0"/>
              <a:t>Radon on organic glass sphere surface  bring contamination</a:t>
            </a:r>
            <a:endParaRPr lang="zh-CN" altLang="en-US" sz="1600" dirty="0"/>
          </a:p>
        </p:txBody>
      </p:sp>
    </p:spTree>
    <p:extLst>
      <p:ext uri="{BB962C8B-B14F-4D97-AF65-F5344CB8AC3E}">
        <p14:creationId xmlns:p14="http://schemas.microsoft.com/office/powerpoint/2010/main" val="3153075742"/>
      </p:ext>
    </p:extLst>
  </p:cSld>
  <p:clrMapOvr>
    <a:masterClrMapping/>
  </p:clrMapOvr>
  <mc:AlternateContent xmlns:mc="http://schemas.openxmlformats.org/markup-compatibility/2006" xmlns:p14="http://schemas.microsoft.com/office/powerpoint/2010/main">
    <mc:Choice Requires="p14">
      <p:transition spd="slow" p14:dur="2000" advTm="1014"/>
    </mc:Choice>
    <mc:Fallback xmlns="">
      <p:transition spd="slow" advTm="101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4537133-1A64-437C-8451-AD1C240A602F}"/>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4</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21FD9D36-4A38-421E-954D-24F1E049A555}"/>
              </a:ext>
            </a:extLst>
          </p:cNvPr>
          <p:cNvSpPr>
            <a:spLocks noGrp="1"/>
          </p:cNvSpPr>
          <p:nvPr>
            <p:ph type="body" sz="quarter" idx="11"/>
          </p:nvPr>
        </p:nvSpPr>
        <p:spPr>
          <a:xfrm>
            <a:off x="815556" y="102650"/>
            <a:ext cx="7818293" cy="448866"/>
          </a:xfrm>
        </p:spPr>
        <p:txBody>
          <a:bodyPr>
            <a:normAutofit lnSpcReduction="10000"/>
          </a:bodyPr>
          <a:lstStyle/>
          <a:p>
            <a:r>
              <a:rPr lang="en-US" altLang="zh-CN" dirty="0"/>
              <a:t>Status of Low-Background Measurement Techniques</a:t>
            </a:r>
            <a:endParaRPr lang="zh-CN" altLang="en-US" dirty="0"/>
          </a:p>
        </p:txBody>
      </p:sp>
      <p:graphicFrame>
        <p:nvGraphicFramePr>
          <p:cNvPr id="5" name="表格 4">
            <a:extLst>
              <a:ext uri="{FF2B5EF4-FFF2-40B4-BE49-F238E27FC236}">
                <a16:creationId xmlns:a16="http://schemas.microsoft.com/office/drawing/2014/main" id="{468F53C7-EEB1-4DD9-92AA-547441B803D6}"/>
              </a:ext>
            </a:extLst>
          </p:cNvPr>
          <p:cNvGraphicFramePr>
            <a:graphicFrameLocks noGrp="1"/>
          </p:cNvGraphicFramePr>
          <p:nvPr>
            <p:extLst>
              <p:ext uri="{D42A27DB-BD31-4B8C-83A1-F6EECF244321}">
                <p14:modId xmlns:p14="http://schemas.microsoft.com/office/powerpoint/2010/main" val="605245764"/>
              </p:ext>
            </p:extLst>
          </p:nvPr>
        </p:nvGraphicFramePr>
        <p:xfrm>
          <a:off x="138880" y="1140586"/>
          <a:ext cx="8861156" cy="4815929"/>
        </p:xfrm>
        <a:graphic>
          <a:graphicData uri="http://schemas.openxmlformats.org/drawingml/2006/table">
            <a:tbl>
              <a:tblPr firstRow="1" bandRow="1">
                <a:tableStyleId>{5C22544A-7EE6-4342-B048-85BDC9FD1C3A}</a:tableStyleId>
              </a:tblPr>
              <a:tblGrid>
                <a:gridCol w="2267722">
                  <a:extLst>
                    <a:ext uri="{9D8B030D-6E8A-4147-A177-3AD203B41FA5}">
                      <a16:colId xmlns:a16="http://schemas.microsoft.com/office/drawing/2014/main" val="3724852943"/>
                    </a:ext>
                  </a:extLst>
                </a:gridCol>
                <a:gridCol w="2350773">
                  <a:extLst>
                    <a:ext uri="{9D8B030D-6E8A-4147-A177-3AD203B41FA5}">
                      <a16:colId xmlns:a16="http://schemas.microsoft.com/office/drawing/2014/main" val="1455876025"/>
                    </a:ext>
                  </a:extLst>
                </a:gridCol>
                <a:gridCol w="2010905">
                  <a:extLst>
                    <a:ext uri="{9D8B030D-6E8A-4147-A177-3AD203B41FA5}">
                      <a16:colId xmlns:a16="http://schemas.microsoft.com/office/drawing/2014/main" val="1104295316"/>
                    </a:ext>
                  </a:extLst>
                </a:gridCol>
                <a:gridCol w="2231756">
                  <a:extLst>
                    <a:ext uri="{9D8B030D-6E8A-4147-A177-3AD203B41FA5}">
                      <a16:colId xmlns:a16="http://schemas.microsoft.com/office/drawing/2014/main" val="1014692766"/>
                    </a:ext>
                  </a:extLst>
                </a:gridCol>
              </a:tblGrid>
              <a:tr h="370593">
                <a:tc>
                  <a:txBody>
                    <a:bodyPr/>
                    <a:lstStyle/>
                    <a:p>
                      <a:pPr algn="ctr" fontAlgn="ctr"/>
                      <a:r>
                        <a:rPr lang="en-US" altLang="zh-CN" sz="1600" b="1" i="0" u="none" strike="noStrike" dirty="0">
                          <a:solidFill>
                            <a:srgbClr val="000000"/>
                          </a:solidFill>
                          <a:effectLst/>
                          <a:latin typeface="+mn-lt"/>
                          <a:ea typeface="+mn-ea"/>
                        </a:rPr>
                        <a:t>Detection Technology</a:t>
                      </a:r>
                      <a:endParaRPr lang="zh-CN" altLang="en-US" sz="1600" b="1" i="0" u="none" strike="noStrike" dirty="0">
                        <a:solidFill>
                          <a:srgbClr val="000000"/>
                        </a:solidFill>
                        <a:effectLst/>
                        <a:latin typeface="+mn-lt"/>
                        <a:ea typeface="+mn-ea"/>
                      </a:endParaRPr>
                    </a:p>
                  </a:txBody>
                  <a:tcPr marL="4763" marR="4763" marT="4763" marB="0" anchor="ctr"/>
                </a:tc>
                <a:tc>
                  <a:txBody>
                    <a:bodyPr/>
                    <a:lstStyle/>
                    <a:p>
                      <a:pPr algn="ctr" fontAlgn="ctr"/>
                      <a:r>
                        <a:rPr lang="en-US" altLang="zh-CN" sz="1600" b="1" i="0" u="none" strike="noStrike" dirty="0">
                          <a:solidFill>
                            <a:srgbClr val="000000"/>
                          </a:solidFill>
                          <a:effectLst/>
                          <a:latin typeface="+mn-lt"/>
                          <a:ea typeface="+mn-ea"/>
                        </a:rPr>
                        <a:t>Measurement Object</a:t>
                      </a:r>
                      <a:endParaRPr lang="zh-CN" altLang="en-US" sz="1600" b="1" i="0" u="none" strike="noStrike" dirty="0">
                        <a:solidFill>
                          <a:srgbClr val="000000"/>
                        </a:solidFill>
                        <a:effectLst/>
                        <a:latin typeface="+mn-lt"/>
                        <a:ea typeface="+mn-ea"/>
                      </a:endParaRPr>
                    </a:p>
                  </a:txBody>
                  <a:tcPr marL="4763" marR="4763" marT="4763" marB="0" anchor="ctr"/>
                </a:tc>
                <a:tc>
                  <a:txBody>
                    <a:bodyPr/>
                    <a:lstStyle/>
                    <a:p>
                      <a:pPr algn="ctr" fontAlgn="ctr"/>
                      <a:r>
                        <a:rPr lang="en-US" altLang="zh-CN" sz="1600" b="1" i="0" u="none" strike="noStrike" dirty="0">
                          <a:solidFill>
                            <a:srgbClr val="000000"/>
                          </a:solidFill>
                          <a:effectLst/>
                          <a:latin typeface="+mn-lt"/>
                          <a:ea typeface="+mn-ea"/>
                        </a:rPr>
                        <a:t>Sensitivity</a:t>
                      </a:r>
                      <a:endParaRPr lang="zh-CN" altLang="en-US" sz="1600" b="1" i="0" u="none" strike="noStrike" dirty="0">
                        <a:solidFill>
                          <a:srgbClr val="000000"/>
                        </a:solidFill>
                        <a:effectLst/>
                        <a:latin typeface="+mn-lt"/>
                        <a:ea typeface="+mn-ea"/>
                      </a:endParaRPr>
                    </a:p>
                  </a:txBody>
                  <a:tcPr marL="4763" marR="4763" marT="4763" marB="0" anchor="ctr"/>
                </a:tc>
                <a:tc>
                  <a:txBody>
                    <a:bodyPr/>
                    <a:lstStyle/>
                    <a:p>
                      <a:pPr algn="ctr" fontAlgn="ctr"/>
                      <a:r>
                        <a:rPr lang="en-US" altLang="zh-CN" sz="1600" b="1" i="0" u="none" strike="noStrike" dirty="0">
                          <a:solidFill>
                            <a:srgbClr val="000000"/>
                          </a:solidFill>
                          <a:effectLst/>
                          <a:latin typeface="+mn-lt"/>
                          <a:ea typeface="+mn-ea"/>
                        </a:rPr>
                        <a:t>Remarks</a:t>
                      </a:r>
                      <a:endParaRPr lang="zh-CN" altLang="en-US" sz="1600" b="1" i="0" u="none" strike="noStrike" dirty="0">
                        <a:solidFill>
                          <a:srgbClr val="000000"/>
                        </a:solidFill>
                        <a:effectLst/>
                        <a:latin typeface="+mn-lt"/>
                        <a:ea typeface="+mn-ea"/>
                      </a:endParaRPr>
                    </a:p>
                  </a:txBody>
                  <a:tcPr marL="4763" marR="4763" marT="4763" marB="0" anchor="ctr"/>
                </a:tc>
                <a:extLst>
                  <a:ext uri="{0D108BD9-81ED-4DB2-BD59-A6C34878D82A}">
                    <a16:rowId xmlns:a16="http://schemas.microsoft.com/office/drawing/2014/main" val="2746706383"/>
                  </a:ext>
                </a:extLst>
              </a:tr>
              <a:tr h="747956">
                <a:tc>
                  <a:txBody>
                    <a:bodyPr/>
                    <a:lstStyle/>
                    <a:p>
                      <a:pPr algn="ctr" fontAlgn="ctr"/>
                      <a:r>
                        <a:rPr lang="en-US" altLang="zh-CN" sz="1600" b="0" i="0" u="none" strike="noStrike" dirty="0">
                          <a:solidFill>
                            <a:srgbClr val="000000"/>
                          </a:solidFill>
                          <a:effectLst/>
                          <a:latin typeface="+mn-lt"/>
                          <a:ea typeface="+mn-ea"/>
                        </a:rPr>
                        <a:t>Inductively Coupled Plasma Mass Spectrometry</a:t>
                      </a:r>
                    </a:p>
                  </a:txBody>
                  <a:tcPr marL="4763" marR="4763" marT="4763" marB="0" anchor="ctr"/>
                </a:tc>
                <a:tc>
                  <a:txBody>
                    <a:bodyPr/>
                    <a:lstStyle/>
                    <a:p>
                      <a:pPr algn="ctr" fontAlgn="ctr"/>
                      <a:r>
                        <a:rPr lang="en-US" altLang="zh-CN" sz="1600" b="0" i="0" u="none" strike="noStrike" dirty="0">
                          <a:solidFill>
                            <a:srgbClr val="000000"/>
                          </a:solidFill>
                          <a:effectLst/>
                          <a:latin typeface="+mn-lt"/>
                          <a:ea typeface="+mn-ea"/>
                        </a:rPr>
                        <a:t>Heavy elements in high-purity oxygen-free copper</a:t>
                      </a:r>
                      <a:endParaRPr lang="zh-CN" altLang="en-US" sz="1600" b="0" i="0" u="none" strike="noStrike" dirty="0">
                        <a:solidFill>
                          <a:srgbClr val="000000"/>
                        </a:solidFill>
                        <a:effectLst/>
                        <a:latin typeface="+mn-lt"/>
                        <a:ea typeface="+mn-ea"/>
                      </a:endParaRPr>
                    </a:p>
                  </a:txBody>
                  <a:tcPr marL="4763" marR="4763" marT="4763" marB="0" anchor="ctr"/>
                </a:tc>
                <a:tc>
                  <a:txBody>
                    <a:bodyPr/>
                    <a:lstStyle/>
                    <a:p>
                      <a:pPr algn="ctr" fontAlgn="ctr"/>
                      <a:r>
                        <a:rPr lang="en-US" sz="1600" b="0" i="0" u="none" strike="noStrike" dirty="0">
                          <a:solidFill>
                            <a:srgbClr val="000000"/>
                          </a:solidFill>
                          <a:effectLst/>
                          <a:latin typeface="+mn-lt"/>
                          <a:ea typeface="+mn-ea"/>
                        </a:rPr>
                        <a:t>ppt</a:t>
                      </a:r>
                    </a:p>
                  </a:txBody>
                  <a:tcPr marL="4763" marR="4763" marT="4763" marB="0" anchor="ctr"/>
                </a:tc>
                <a:tc>
                  <a:txBody>
                    <a:bodyPr/>
                    <a:lstStyle/>
                    <a:p>
                      <a:pPr algn="ctr" fontAlgn="ctr"/>
                      <a:r>
                        <a:rPr lang="en-US" altLang="zh-CN" sz="1600" b="0" i="0" u="none" strike="noStrike" dirty="0">
                          <a:solidFill>
                            <a:srgbClr val="000000"/>
                          </a:solidFill>
                          <a:effectLst/>
                          <a:latin typeface="+mn-lt"/>
                          <a:ea typeface="+mn-ea"/>
                        </a:rPr>
                        <a:t>Complex chemical pretreatment</a:t>
                      </a:r>
                      <a:endParaRPr lang="zh-CN" altLang="en-US" sz="1600" b="0" i="0" u="none" strike="noStrike" dirty="0">
                        <a:solidFill>
                          <a:srgbClr val="000000"/>
                        </a:solidFill>
                        <a:effectLst/>
                        <a:latin typeface="+mn-lt"/>
                        <a:ea typeface="+mn-ea"/>
                      </a:endParaRPr>
                    </a:p>
                  </a:txBody>
                  <a:tcPr marL="4763" marR="4763" marT="4763" marB="0" anchor="ctr"/>
                </a:tc>
                <a:extLst>
                  <a:ext uri="{0D108BD9-81ED-4DB2-BD59-A6C34878D82A}">
                    <a16:rowId xmlns:a16="http://schemas.microsoft.com/office/drawing/2014/main" val="976667652"/>
                  </a:ext>
                </a:extLst>
              </a:tr>
              <a:tr h="505194">
                <a:tc>
                  <a:txBody>
                    <a:bodyPr/>
                    <a:lstStyle/>
                    <a:p>
                      <a:pPr algn="ctr" fontAlgn="ctr"/>
                      <a:r>
                        <a:rPr lang="en-US" altLang="zh-CN" sz="1600" b="0" i="0" u="none" strike="noStrike" dirty="0">
                          <a:solidFill>
                            <a:srgbClr val="000000"/>
                          </a:solidFill>
                          <a:effectLst/>
                          <a:latin typeface="+mn-lt"/>
                          <a:ea typeface="+mn-ea"/>
                        </a:rPr>
                        <a:t>Neutron Activation Analysis (NAA)</a:t>
                      </a:r>
                      <a:endParaRPr lang="en-US" sz="1600" b="0" i="0" u="none" strike="noStrike" dirty="0">
                        <a:solidFill>
                          <a:srgbClr val="000000"/>
                        </a:solidFill>
                        <a:effectLst/>
                        <a:latin typeface="+mn-lt"/>
                        <a:ea typeface="+mn-ea"/>
                      </a:endParaRPr>
                    </a:p>
                  </a:txBody>
                  <a:tcPr marL="4763" marR="4763" marT="4763" marB="0" anchor="ctr"/>
                </a:tc>
                <a:tc>
                  <a:txBody>
                    <a:bodyPr/>
                    <a:lstStyle/>
                    <a:p>
                      <a:pPr algn="ctr" fontAlgn="ctr"/>
                      <a:r>
                        <a:rPr lang="en-US" altLang="zh-CN" sz="1600" b="0" i="0" u="none" strike="noStrike" baseline="30000" dirty="0">
                          <a:solidFill>
                            <a:srgbClr val="000000"/>
                          </a:solidFill>
                          <a:effectLst/>
                          <a:latin typeface="+mn-lt"/>
                          <a:ea typeface="+mn-ea"/>
                        </a:rPr>
                        <a:t>238</a:t>
                      </a:r>
                      <a:r>
                        <a:rPr lang="en-US" sz="1600" b="0" i="0" u="none" strike="noStrike" dirty="0">
                          <a:solidFill>
                            <a:srgbClr val="000000"/>
                          </a:solidFill>
                          <a:effectLst/>
                          <a:latin typeface="+mn-lt"/>
                          <a:ea typeface="+mn-ea"/>
                        </a:rPr>
                        <a:t>U </a:t>
                      </a:r>
                      <a:r>
                        <a:rPr lang="en-US" altLang="zh-CN" sz="1600" b="0" i="0" u="none" strike="noStrike" dirty="0">
                          <a:solidFill>
                            <a:srgbClr val="000000"/>
                          </a:solidFill>
                          <a:effectLst/>
                          <a:latin typeface="+mn-lt"/>
                          <a:ea typeface="+mn-ea"/>
                        </a:rPr>
                        <a:t>and</a:t>
                      </a:r>
                      <a:r>
                        <a:rPr lang="zh-CN" altLang="en-US" sz="1600" b="0" i="0" u="none" strike="noStrike" baseline="30000" dirty="0">
                          <a:solidFill>
                            <a:srgbClr val="000000"/>
                          </a:solidFill>
                          <a:effectLst/>
                          <a:latin typeface="+mn-lt"/>
                          <a:ea typeface="+mn-ea"/>
                        </a:rPr>
                        <a:t> </a:t>
                      </a:r>
                      <a:r>
                        <a:rPr lang="en-US" altLang="zh-CN" sz="1600" b="0" i="0" u="none" strike="noStrike" baseline="30000" dirty="0">
                          <a:solidFill>
                            <a:srgbClr val="000000"/>
                          </a:solidFill>
                          <a:effectLst/>
                          <a:latin typeface="+mn-lt"/>
                          <a:ea typeface="+mn-ea"/>
                        </a:rPr>
                        <a:t>232</a:t>
                      </a:r>
                      <a:r>
                        <a:rPr lang="en-US" sz="1600" b="0" i="0" u="none" strike="noStrike" dirty="0">
                          <a:solidFill>
                            <a:srgbClr val="000000"/>
                          </a:solidFill>
                          <a:effectLst/>
                          <a:latin typeface="+mn-lt"/>
                          <a:ea typeface="+mn-ea"/>
                        </a:rPr>
                        <a:t>Th</a:t>
                      </a:r>
                      <a:r>
                        <a:rPr lang="en-US" sz="1600" b="0" i="0" u="none" strike="noStrike" kern="1200" dirty="0">
                          <a:solidFill>
                            <a:srgbClr val="000000"/>
                          </a:solidFill>
                          <a:effectLst/>
                          <a:latin typeface="+mn-lt"/>
                          <a:ea typeface="+mn-ea"/>
                          <a:cs typeface="+mn-cs"/>
                        </a:rPr>
                        <a:t> </a:t>
                      </a:r>
                      <a:r>
                        <a:rPr lang="en-US" altLang="zh-CN" sz="1600" b="0" i="0" u="none" strike="noStrike" kern="1200" dirty="0">
                          <a:solidFill>
                            <a:srgbClr val="000000"/>
                          </a:solidFill>
                          <a:effectLst/>
                          <a:latin typeface="+mn-lt"/>
                          <a:ea typeface="+mn-ea"/>
                          <a:cs typeface="+mn-cs"/>
                        </a:rPr>
                        <a:t>in Teflon</a:t>
                      </a:r>
                      <a:endParaRPr lang="en-US" sz="1600" b="0" i="0" u="none" strike="noStrike" kern="1200" dirty="0">
                        <a:solidFill>
                          <a:srgbClr val="000000"/>
                        </a:solidFill>
                        <a:effectLst/>
                        <a:latin typeface="+mn-lt"/>
                        <a:ea typeface="+mn-ea"/>
                        <a:cs typeface="+mn-cs"/>
                      </a:endParaRPr>
                    </a:p>
                  </a:txBody>
                  <a:tcPr marL="4763" marR="4763" marT="4763" marB="0" anchor="ctr"/>
                </a:tc>
                <a:tc>
                  <a:txBody>
                    <a:bodyPr/>
                    <a:lstStyle/>
                    <a:p>
                      <a:pPr algn="ctr" fontAlgn="ctr"/>
                      <a:r>
                        <a:rPr lang="en-US" sz="1600" b="0" i="0" u="none" strike="noStrike" dirty="0">
                          <a:solidFill>
                            <a:srgbClr val="000000"/>
                          </a:solidFill>
                          <a:effectLst/>
                          <a:latin typeface="+mn-lt"/>
                          <a:ea typeface="+mn-ea"/>
                        </a:rPr>
                        <a:t>sub-ppt, ppt</a:t>
                      </a:r>
                    </a:p>
                  </a:txBody>
                  <a:tcPr marL="4763" marR="4763" marT="4763" marB="0" anchor="ctr"/>
                </a:tc>
                <a:tc>
                  <a:txBody>
                    <a:bodyPr/>
                    <a:lstStyle/>
                    <a:p>
                      <a:pPr algn="ctr" fontAlgn="ctr"/>
                      <a:r>
                        <a:rPr lang="en-US" altLang="zh-CN" sz="1600" b="0" i="0" u="none" strike="noStrike" dirty="0">
                          <a:solidFill>
                            <a:srgbClr val="000000"/>
                          </a:solidFill>
                          <a:effectLst/>
                          <a:latin typeface="+mn-lt"/>
                          <a:ea typeface="+mn-ea"/>
                        </a:rPr>
                        <a:t>Utilizes neutron irradiation</a:t>
                      </a:r>
                      <a:endParaRPr lang="zh-CN" altLang="en-US" sz="1600" b="0" i="0" u="none" strike="noStrike" dirty="0">
                        <a:solidFill>
                          <a:srgbClr val="000000"/>
                        </a:solidFill>
                        <a:effectLst/>
                        <a:latin typeface="+mn-lt"/>
                        <a:ea typeface="+mn-ea"/>
                      </a:endParaRPr>
                    </a:p>
                  </a:txBody>
                  <a:tcPr marL="4763" marR="4763" marT="4763" marB="0" anchor="ctr"/>
                </a:tc>
                <a:extLst>
                  <a:ext uri="{0D108BD9-81ED-4DB2-BD59-A6C34878D82A}">
                    <a16:rowId xmlns:a16="http://schemas.microsoft.com/office/drawing/2014/main" val="4158306891"/>
                  </a:ext>
                </a:extLst>
              </a:tr>
              <a:tr h="700807">
                <a:tc>
                  <a:txBody>
                    <a:bodyPr/>
                    <a:lstStyle/>
                    <a:p>
                      <a:pPr algn="ctr" fontAlgn="ctr"/>
                      <a:r>
                        <a:rPr lang="en-US" altLang="zh-CN" sz="1600" b="0" i="0" u="none" strike="noStrike" dirty="0">
                          <a:solidFill>
                            <a:srgbClr val="000000"/>
                          </a:solidFill>
                          <a:effectLst/>
                          <a:latin typeface="+mn-lt"/>
                          <a:ea typeface="+mn-ea"/>
                        </a:rPr>
                        <a:t>High-Purity Germanium Gamma Detector</a:t>
                      </a:r>
                      <a:endParaRPr lang="en-US" sz="1600" b="0" i="0" u="none" strike="noStrike" dirty="0">
                        <a:solidFill>
                          <a:srgbClr val="000000"/>
                        </a:solidFill>
                        <a:effectLst/>
                        <a:latin typeface="+mn-lt"/>
                        <a:ea typeface="+mn-ea"/>
                      </a:endParaRPr>
                    </a:p>
                  </a:txBody>
                  <a:tcPr marL="4763" marR="4763" marT="4763" marB="0" anchor="ctr"/>
                </a:tc>
                <a:tc>
                  <a:txBody>
                    <a:bodyPr/>
                    <a:lstStyle/>
                    <a:p>
                      <a:pPr algn="ctr" fontAlgn="ctr"/>
                      <a:r>
                        <a:rPr lang="en-US" altLang="zh-CN" sz="1600" b="0" i="0" u="none" strike="noStrike" baseline="30000" dirty="0">
                          <a:solidFill>
                            <a:srgbClr val="000000"/>
                          </a:solidFill>
                          <a:effectLst/>
                          <a:latin typeface="+mn-lt"/>
                          <a:ea typeface="+mn-ea"/>
                        </a:rPr>
                        <a:t>238</a:t>
                      </a:r>
                      <a:r>
                        <a:rPr lang="en-US" altLang="zh-CN" sz="1600" b="0" i="0" u="none" strike="noStrike" dirty="0">
                          <a:solidFill>
                            <a:srgbClr val="000000"/>
                          </a:solidFill>
                          <a:effectLst/>
                          <a:latin typeface="+mn-lt"/>
                          <a:ea typeface="+mn-ea"/>
                        </a:rPr>
                        <a:t>U and</a:t>
                      </a:r>
                      <a:r>
                        <a:rPr lang="zh-CN" altLang="en-US" sz="1600" b="0" i="0" u="none" strike="noStrike" baseline="30000" dirty="0">
                          <a:solidFill>
                            <a:srgbClr val="000000"/>
                          </a:solidFill>
                          <a:effectLst/>
                          <a:latin typeface="+mn-lt"/>
                          <a:ea typeface="+mn-ea"/>
                        </a:rPr>
                        <a:t> </a:t>
                      </a:r>
                      <a:r>
                        <a:rPr lang="en-US" altLang="zh-CN" sz="1600" b="0" i="0" u="none" strike="noStrike" baseline="30000" dirty="0">
                          <a:solidFill>
                            <a:srgbClr val="000000"/>
                          </a:solidFill>
                          <a:effectLst/>
                          <a:latin typeface="+mn-lt"/>
                          <a:ea typeface="+mn-ea"/>
                        </a:rPr>
                        <a:t>232</a:t>
                      </a:r>
                      <a:r>
                        <a:rPr lang="en-US" altLang="zh-CN" sz="1600" b="0" i="0" u="none" strike="noStrike" dirty="0">
                          <a:solidFill>
                            <a:srgbClr val="000000"/>
                          </a:solidFill>
                          <a:effectLst/>
                          <a:latin typeface="+mn-lt"/>
                          <a:ea typeface="+mn-ea"/>
                        </a:rPr>
                        <a:t>Th in high-purity oxygen-free copper</a:t>
                      </a:r>
                    </a:p>
                  </a:txBody>
                  <a:tcPr marL="4763" marR="4763" marT="4763" marB="0" anchor="ctr"/>
                </a:tc>
                <a:tc>
                  <a:txBody>
                    <a:bodyPr/>
                    <a:lstStyle/>
                    <a:p>
                      <a:pPr algn="ctr" fontAlgn="ctr"/>
                      <a:r>
                        <a:rPr lang="el-GR" sz="1600" b="0" i="0" u="none" strike="noStrike" dirty="0">
                          <a:solidFill>
                            <a:srgbClr val="000000"/>
                          </a:solidFill>
                          <a:effectLst/>
                          <a:latin typeface="+mn-lt"/>
                          <a:ea typeface="+mn-ea"/>
                        </a:rPr>
                        <a:t>1-10 </a:t>
                      </a:r>
                      <a:r>
                        <a:rPr lang="en-US" sz="1600" b="0" i="0" u="none" strike="noStrike" dirty="0" err="1">
                          <a:solidFill>
                            <a:srgbClr val="000000"/>
                          </a:solidFill>
                          <a:effectLst/>
                          <a:latin typeface="+mn-lt"/>
                          <a:ea typeface="+mn-ea"/>
                        </a:rPr>
                        <a:t>uBq</a:t>
                      </a:r>
                      <a:r>
                        <a:rPr lang="en-US" sz="1600" b="0" i="0" u="none" strike="noStrike" dirty="0">
                          <a:solidFill>
                            <a:srgbClr val="000000"/>
                          </a:solidFill>
                          <a:effectLst/>
                          <a:latin typeface="+mn-lt"/>
                          <a:ea typeface="+mn-ea"/>
                        </a:rPr>
                        <a:t>/kg </a:t>
                      </a:r>
                      <a:br>
                        <a:rPr lang="en-US" sz="1600" b="0" i="0" u="none" strike="noStrike" dirty="0">
                          <a:solidFill>
                            <a:srgbClr val="000000"/>
                          </a:solidFill>
                          <a:effectLst/>
                          <a:latin typeface="+mn-lt"/>
                          <a:ea typeface="+mn-ea"/>
                        </a:rPr>
                      </a:br>
                      <a:r>
                        <a:rPr lang="en-US" sz="1600" b="0" i="0" u="none" strike="noStrike" dirty="0">
                          <a:solidFill>
                            <a:srgbClr val="000000"/>
                          </a:solidFill>
                          <a:effectLst/>
                          <a:latin typeface="+mn-lt"/>
                          <a:ea typeface="+mn-ea"/>
                        </a:rPr>
                        <a:t>sub-ppb, ppb</a:t>
                      </a:r>
                    </a:p>
                  </a:txBody>
                  <a:tcPr marL="4763" marR="4763" marT="4763" marB="0" anchor="ctr"/>
                </a:tc>
                <a:tc>
                  <a:txBody>
                    <a:bodyPr/>
                    <a:lstStyle/>
                    <a:p>
                      <a:pPr algn="ctr" fontAlgn="ctr"/>
                      <a:r>
                        <a:rPr lang="en-US" altLang="zh-CN" sz="1600" b="0" i="0" u="none" strike="noStrike" dirty="0">
                          <a:solidFill>
                            <a:srgbClr val="000000"/>
                          </a:solidFill>
                          <a:effectLst/>
                          <a:latin typeface="+mn-lt"/>
                          <a:ea typeface="+mn-ea"/>
                        </a:rPr>
                        <a:t>Non-destructive testing, high energy resolution</a:t>
                      </a:r>
                      <a:endParaRPr lang="zh-CN" altLang="en-US" sz="1600" b="0" i="0" u="none" strike="noStrike" dirty="0">
                        <a:solidFill>
                          <a:srgbClr val="000000"/>
                        </a:solidFill>
                        <a:effectLst/>
                        <a:latin typeface="+mn-lt"/>
                        <a:ea typeface="+mn-ea"/>
                      </a:endParaRPr>
                    </a:p>
                  </a:txBody>
                  <a:tcPr marL="4763" marR="4763" marT="4763" marB="0" anchor="ctr"/>
                </a:tc>
                <a:extLst>
                  <a:ext uri="{0D108BD9-81ED-4DB2-BD59-A6C34878D82A}">
                    <a16:rowId xmlns:a16="http://schemas.microsoft.com/office/drawing/2014/main" val="2328180151"/>
                  </a:ext>
                </a:extLst>
              </a:tr>
              <a:tr h="747956">
                <a:tc>
                  <a:txBody>
                    <a:bodyPr/>
                    <a:lstStyle/>
                    <a:p>
                      <a:pPr algn="ctr" fontAlgn="ctr"/>
                      <a:endParaRPr lang="en-US" sz="1600" b="0" i="0" u="none" strike="noStrike" dirty="0">
                        <a:solidFill>
                          <a:srgbClr val="000000"/>
                        </a:solidFill>
                        <a:effectLst/>
                        <a:latin typeface="+mn-lt"/>
                        <a:ea typeface="+mn-ea"/>
                      </a:endParaRPr>
                    </a:p>
                    <a:p>
                      <a:pPr algn="ctr" fontAlgn="ctr"/>
                      <a:r>
                        <a:rPr lang="en-US" sz="1600" b="0" i="0" u="none" strike="noStrike" dirty="0">
                          <a:solidFill>
                            <a:srgbClr val="000000"/>
                          </a:solidFill>
                          <a:effectLst/>
                          <a:latin typeface="+mn-lt"/>
                          <a:ea typeface="+mn-ea"/>
                        </a:rPr>
                        <a:t>betaCage</a:t>
                      </a:r>
                      <a:br>
                        <a:rPr lang="en-US" sz="1600" b="0" i="0" u="none" strike="noStrike" dirty="0">
                          <a:solidFill>
                            <a:srgbClr val="000000"/>
                          </a:solidFill>
                          <a:effectLst/>
                          <a:latin typeface="+mn-lt"/>
                          <a:ea typeface="+mn-ea"/>
                        </a:rPr>
                      </a:br>
                      <a:endParaRPr lang="en-US" sz="1600" b="0" i="0" u="none" strike="noStrike" dirty="0">
                        <a:solidFill>
                          <a:srgbClr val="000000"/>
                        </a:solidFill>
                        <a:effectLst/>
                        <a:latin typeface="+mn-lt"/>
                        <a:ea typeface="+mn-ea"/>
                      </a:endParaRPr>
                    </a:p>
                  </a:txBody>
                  <a:tcPr marL="4763" marR="4763" marT="4763" marB="0" anchor="ctr"/>
                </a:tc>
                <a:tc>
                  <a:txBody>
                    <a:bodyPr/>
                    <a:lstStyle/>
                    <a:p>
                      <a:pPr algn="ctr" fontAlgn="ctr"/>
                      <a:r>
                        <a:rPr lang="en-US" altLang="zh-CN" sz="1600" b="0" i="0" u="none" strike="noStrike" dirty="0">
                          <a:solidFill>
                            <a:srgbClr val="000000"/>
                          </a:solidFill>
                          <a:effectLst/>
                          <a:latin typeface="+mn-lt"/>
                          <a:ea typeface="+mn-ea"/>
                        </a:rPr>
                        <a:t>Radioactivity on the surface of large-area materials</a:t>
                      </a:r>
                      <a:endParaRPr lang="zh-CN" altLang="en-US" sz="1600" b="0" i="0" u="none" strike="noStrike" dirty="0">
                        <a:solidFill>
                          <a:srgbClr val="000000"/>
                        </a:solidFill>
                        <a:effectLst/>
                        <a:latin typeface="+mn-lt"/>
                        <a:ea typeface="+mn-ea"/>
                      </a:endParaRPr>
                    </a:p>
                  </a:txBody>
                  <a:tcPr marL="4763" marR="4763" marT="4763" marB="0" anchor="ctr"/>
                </a:tc>
                <a:tc>
                  <a:txBody>
                    <a:bodyPr/>
                    <a:lstStyle/>
                    <a:p>
                      <a:pPr algn="ctr" fontAlgn="ctr"/>
                      <a:r>
                        <a:rPr lang="zh-CN" altLang="en-US" sz="1600" b="0" i="0" u="none" strike="noStrike" dirty="0">
                          <a:solidFill>
                            <a:srgbClr val="000000"/>
                          </a:solidFill>
                          <a:effectLst/>
                          <a:latin typeface="+mn-lt"/>
                          <a:ea typeface="+mn-ea"/>
                        </a:rPr>
                        <a:t>             </a:t>
                      </a:r>
                      <a:endParaRPr lang="en-US" altLang="zh-CN" sz="1600" b="0" i="0" u="none" strike="noStrike" dirty="0">
                        <a:solidFill>
                          <a:srgbClr val="000000"/>
                        </a:solidFill>
                        <a:effectLst/>
                        <a:latin typeface="+mn-lt"/>
                        <a:ea typeface="+mn-ea"/>
                      </a:endParaRPr>
                    </a:p>
                    <a:p>
                      <a:pPr algn="ctr" fontAlgn="ctr"/>
                      <a:r>
                        <a:rPr lang="en-US" altLang="zh-CN" sz="1600" b="0" i="0" u="none" strike="noStrike" dirty="0">
                          <a:solidFill>
                            <a:srgbClr val="000000"/>
                          </a:solidFill>
                          <a:effectLst/>
                          <a:latin typeface="+mn-lt"/>
                          <a:ea typeface="+mn-ea"/>
                        </a:rPr>
                        <a:t>-</a:t>
                      </a:r>
                    </a:p>
                  </a:txBody>
                  <a:tcPr marL="4763" marR="4763" marT="4763" marB="0" anchor="ctr"/>
                </a:tc>
                <a:tc>
                  <a:txBody>
                    <a:bodyPr/>
                    <a:lstStyle/>
                    <a:p>
                      <a:pPr algn="ctr" fontAlgn="ctr"/>
                      <a:r>
                        <a:rPr lang="en-US" altLang="zh-CN" sz="1600" b="0" i="0" u="none" strike="noStrike" dirty="0">
                          <a:solidFill>
                            <a:srgbClr val="000000"/>
                          </a:solidFill>
                          <a:effectLst/>
                          <a:latin typeface="+mn-lt"/>
                          <a:ea typeface="+mn-ea"/>
                        </a:rPr>
                        <a:t>Proposed by the CDMS collaboration</a:t>
                      </a:r>
                      <a:endParaRPr lang="zh-CN" altLang="en-US" sz="1600" b="0" i="0" u="none" strike="noStrike" dirty="0">
                        <a:solidFill>
                          <a:srgbClr val="000000"/>
                        </a:solidFill>
                        <a:effectLst/>
                        <a:latin typeface="+mn-lt"/>
                        <a:ea typeface="+mn-ea"/>
                      </a:endParaRPr>
                    </a:p>
                  </a:txBody>
                  <a:tcPr marL="4763" marR="4763" marT="4763" marB="0" anchor="ctr"/>
                </a:tc>
                <a:extLst>
                  <a:ext uri="{0D108BD9-81ED-4DB2-BD59-A6C34878D82A}">
                    <a16:rowId xmlns:a16="http://schemas.microsoft.com/office/drawing/2014/main" val="2238773354"/>
                  </a:ext>
                </a:extLst>
              </a:tr>
              <a:tr h="995467">
                <a:tc>
                  <a:txBody>
                    <a:bodyPr/>
                    <a:lstStyle/>
                    <a:p>
                      <a:pPr algn="ctr" fontAlgn="ctr"/>
                      <a:r>
                        <a:rPr lang="en-US" sz="1600" b="0" i="0" u="none" strike="noStrike" dirty="0">
                          <a:solidFill>
                            <a:srgbClr val="000000"/>
                          </a:solidFill>
                          <a:effectLst/>
                          <a:latin typeface="+mn-lt"/>
                          <a:ea typeface="+mn-ea"/>
                        </a:rPr>
                        <a:t>SuperNEMO </a:t>
                      </a:r>
                      <a:br>
                        <a:rPr lang="en-US" sz="1600" b="0" i="0" u="none" strike="noStrike" dirty="0">
                          <a:solidFill>
                            <a:srgbClr val="000000"/>
                          </a:solidFill>
                          <a:effectLst/>
                          <a:latin typeface="+mn-lt"/>
                          <a:ea typeface="+mn-ea"/>
                        </a:rPr>
                      </a:br>
                      <a:r>
                        <a:rPr lang="en-US" sz="1600" b="0" i="0" u="none" strike="noStrike" dirty="0">
                          <a:solidFill>
                            <a:srgbClr val="000000"/>
                          </a:solidFill>
                          <a:effectLst/>
                          <a:latin typeface="+mn-lt"/>
                          <a:ea typeface="+mn-ea"/>
                        </a:rPr>
                        <a:t>BiPo</a:t>
                      </a:r>
                      <a:r>
                        <a:rPr lang="en-US" altLang="zh-CN" sz="1600" b="0" i="0" u="none" strike="noStrike" dirty="0">
                          <a:solidFill>
                            <a:srgbClr val="000000"/>
                          </a:solidFill>
                          <a:effectLst/>
                          <a:latin typeface="+mn-lt"/>
                          <a:ea typeface="+mn-ea"/>
                        </a:rPr>
                        <a:t>-</a:t>
                      </a:r>
                      <a:r>
                        <a:rPr lang="en-US" sz="1600" b="0" i="0" u="none" strike="noStrike" dirty="0">
                          <a:solidFill>
                            <a:srgbClr val="000000"/>
                          </a:solidFill>
                          <a:effectLst/>
                          <a:latin typeface="+mn-lt"/>
                          <a:ea typeface="+mn-ea"/>
                        </a:rPr>
                        <a:t>3 </a:t>
                      </a:r>
                      <a:r>
                        <a:rPr lang="en-US" altLang="zh-CN" sz="1600" b="0" i="0" u="none" strike="noStrike" dirty="0">
                          <a:solidFill>
                            <a:srgbClr val="000000"/>
                          </a:solidFill>
                          <a:effectLst/>
                          <a:latin typeface="+mn-lt"/>
                          <a:ea typeface="+mn-ea"/>
                        </a:rPr>
                        <a:t>detector</a:t>
                      </a:r>
                      <a:endParaRPr lang="zh-CN" altLang="en-US" sz="1600" b="0" i="0" u="none" strike="noStrike" dirty="0">
                        <a:solidFill>
                          <a:srgbClr val="000000"/>
                        </a:solidFill>
                        <a:effectLst/>
                        <a:latin typeface="+mn-lt"/>
                        <a:ea typeface="+mn-ea"/>
                      </a:endParaRPr>
                    </a:p>
                  </a:txBody>
                  <a:tcPr marL="4763" marR="4763" marT="4763" marB="0" anchor="ctr"/>
                </a:tc>
                <a:tc>
                  <a:txBody>
                    <a:bodyPr/>
                    <a:lstStyle/>
                    <a:p>
                      <a:pPr algn="ctr" fontAlgn="ctr"/>
                      <a:r>
                        <a:rPr lang="zh-CN" altLang="en-US" sz="1600" b="0" i="0" u="none" strike="noStrike" baseline="30000" dirty="0">
                          <a:solidFill>
                            <a:srgbClr val="000000"/>
                          </a:solidFill>
                          <a:effectLst/>
                          <a:latin typeface="+mn-lt"/>
                          <a:ea typeface="+mn-ea"/>
                        </a:rPr>
                        <a:t> </a:t>
                      </a:r>
                      <a:r>
                        <a:rPr lang="en-US" altLang="zh-CN" sz="1600" b="0" i="0" u="none" strike="noStrike" baseline="30000" dirty="0">
                          <a:solidFill>
                            <a:srgbClr val="000000"/>
                          </a:solidFill>
                          <a:effectLst/>
                          <a:latin typeface="+mn-lt"/>
                          <a:ea typeface="+mn-ea"/>
                        </a:rPr>
                        <a:t>208</a:t>
                      </a:r>
                      <a:r>
                        <a:rPr lang="en-US" sz="1600" b="0" i="0" u="none" strike="noStrike" dirty="0">
                          <a:solidFill>
                            <a:srgbClr val="000000"/>
                          </a:solidFill>
                          <a:effectLst/>
                          <a:latin typeface="+mn-lt"/>
                          <a:ea typeface="+mn-ea"/>
                        </a:rPr>
                        <a:t>Tl and</a:t>
                      </a:r>
                      <a:r>
                        <a:rPr lang="zh-CN" altLang="en-US" sz="1600" b="0" i="0" u="none" strike="noStrike" baseline="30000" dirty="0">
                          <a:solidFill>
                            <a:srgbClr val="000000"/>
                          </a:solidFill>
                          <a:effectLst/>
                          <a:latin typeface="+mn-lt"/>
                          <a:ea typeface="+mn-ea"/>
                        </a:rPr>
                        <a:t> </a:t>
                      </a:r>
                      <a:r>
                        <a:rPr lang="en-US" altLang="zh-CN" sz="1600" b="0" i="0" u="none" strike="noStrike" baseline="30000" dirty="0">
                          <a:solidFill>
                            <a:srgbClr val="000000"/>
                          </a:solidFill>
                          <a:effectLst/>
                          <a:latin typeface="+mn-lt"/>
                          <a:ea typeface="+mn-ea"/>
                        </a:rPr>
                        <a:t>214</a:t>
                      </a:r>
                      <a:r>
                        <a:rPr lang="en-US" sz="1600" b="0" i="0" u="none" strike="noStrike" dirty="0">
                          <a:solidFill>
                            <a:srgbClr val="000000"/>
                          </a:solidFill>
                          <a:effectLst/>
                          <a:latin typeface="+mn-lt"/>
                          <a:ea typeface="+mn-ea"/>
                        </a:rPr>
                        <a:t>Bi Inside thin film materials</a:t>
                      </a:r>
                    </a:p>
                  </a:txBody>
                  <a:tcPr marL="4763" marR="4763" marT="4763" marB="0" anchor="ctr"/>
                </a:tc>
                <a:tc>
                  <a:txBody>
                    <a:bodyPr/>
                    <a:lstStyle/>
                    <a:p>
                      <a:pPr algn="ctr" fontAlgn="ctr"/>
                      <a:r>
                        <a:rPr lang="en-US" altLang="zh-CN" sz="1600" b="0" i="0" u="none" strike="noStrike" dirty="0">
                          <a:solidFill>
                            <a:srgbClr val="000000"/>
                          </a:solidFill>
                          <a:effectLst/>
                          <a:latin typeface="+mn-lt"/>
                          <a:ea typeface="+mn-ea"/>
                        </a:rPr>
                        <a:t>Background</a:t>
                      </a:r>
                      <a:br>
                        <a:rPr lang="zh-CN" altLang="en-US" sz="1600" b="0" i="0" u="none" strike="noStrike" dirty="0">
                          <a:solidFill>
                            <a:srgbClr val="000000"/>
                          </a:solidFill>
                          <a:effectLst/>
                          <a:latin typeface="+mn-lt"/>
                          <a:ea typeface="+mn-ea"/>
                        </a:rPr>
                      </a:br>
                      <a:r>
                        <a:rPr lang="en-US" altLang="zh-CN" sz="1600" b="0" i="0" u="none" strike="noStrike" baseline="30000" dirty="0">
                          <a:solidFill>
                            <a:srgbClr val="000000"/>
                          </a:solidFill>
                          <a:effectLst/>
                          <a:latin typeface="+mn-lt"/>
                          <a:ea typeface="+mn-ea"/>
                        </a:rPr>
                        <a:t>208</a:t>
                      </a:r>
                      <a:r>
                        <a:rPr lang="en-US" sz="1600" b="0" i="0" u="none" strike="noStrike" dirty="0">
                          <a:solidFill>
                            <a:srgbClr val="000000"/>
                          </a:solidFill>
                          <a:effectLst/>
                          <a:latin typeface="+mn-lt"/>
                          <a:ea typeface="+mn-ea"/>
                        </a:rPr>
                        <a:t>Tl : 0.9±0.2 </a:t>
                      </a:r>
                      <a:r>
                        <a:rPr lang="en-US" sz="1600" b="0" i="0" u="none" strike="noStrike" dirty="0" err="1">
                          <a:solidFill>
                            <a:srgbClr val="000000"/>
                          </a:solidFill>
                          <a:effectLst/>
                          <a:latin typeface="+mn-lt"/>
                          <a:ea typeface="+mn-ea"/>
                        </a:rPr>
                        <a:t>uBq</a:t>
                      </a:r>
                      <a:r>
                        <a:rPr lang="en-US" sz="1600" b="0" i="0" u="none" strike="noStrike" dirty="0">
                          <a:solidFill>
                            <a:srgbClr val="000000"/>
                          </a:solidFill>
                          <a:effectLst/>
                          <a:latin typeface="+mn-lt"/>
                          <a:ea typeface="+mn-ea"/>
                        </a:rPr>
                        <a:t>/m</a:t>
                      </a:r>
                      <a:r>
                        <a:rPr lang="en-US" sz="1600" b="0" i="0" u="none" strike="noStrike" baseline="30000" dirty="0">
                          <a:solidFill>
                            <a:srgbClr val="000000"/>
                          </a:solidFill>
                          <a:effectLst/>
                          <a:latin typeface="+mn-lt"/>
                          <a:ea typeface="+mn-ea"/>
                        </a:rPr>
                        <a:t>2</a:t>
                      </a:r>
                      <a:br>
                        <a:rPr lang="en-US" sz="1600" b="0" i="0" u="none" strike="noStrike" dirty="0">
                          <a:solidFill>
                            <a:srgbClr val="000000"/>
                          </a:solidFill>
                          <a:effectLst/>
                          <a:latin typeface="+mn-lt"/>
                          <a:ea typeface="+mn-ea"/>
                        </a:rPr>
                      </a:br>
                      <a:r>
                        <a:rPr lang="en-US" sz="1600" b="0" i="0" u="none" strike="noStrike" dirty="0">
                          <a:solidFill>
                            <a:srgbClr val="000000"/>
                          </a:solidFill>
                          <a:effectLst/>
                          <a:latin typeface="+mn-lt"/>
                          <a:ea typeface="+mn-ea"/>
                        </a:rPr>
                        <a:t>   </a:t>
                      </a:r>
                      <a:r>
                        <a:rPr lang="en-US" sz="1600" b="0" i="0" u="none" strike="noStrike" baseline="30000" dirty="0">
                          <a:solidFill>
                            <a:srgbClr val="000000"/>
                          </a:solidFill>
                          <a:effectLst/>
                          <a:latin typeface="+mn-lt"/>
                          <a:ea typeface="+mn-ea"/>
                        </a:rPr>
                        <a:t>214</a:t>
                      </a:r>
                      <a:r>
                        <a:rPr lang="en-US" sz="1600" b="0" i="0" u="none" strike="noStrike" dirty="0">
                          <a:solidFill>
                            <a:srgbClr val="000000"/>
                          </a:solidFill>
                          <a:effectLst/>
                          <a:latin typeface="+mn-lt"/>
                          <a:ea typeface="+mn-ea"/>
                        </a:rPr>
                        <a:t>Bi：1.0±0.3 </a:t>
                      </a:r>
                      <a:r>
                        <a:rPr lang="en-US" sz="1600" b="0" i="0" u="none" strike="noStrike" dirty="0" err="1">
                          <a:solidFill>
                            <a:srgbClr val="000000"/>
                          </a:solidFill>
                          <a:effectLst/>
                          <a:latin typeface="+mn-lt"/>
                          <a:ea typeface="+mn-ea"/>
                        </a:rPr>
                        <a:t>uBq</a:t>
                      </a:r>
                      <a:r>
                        <a:rPr lang="en-US" sz="1600" b="0" i="0" u="none" strike="noStrike" dirty="0">
                          <a:solidFill>
                            <a:srgbClr val="000000"/>
                          </a:solidFill>
                          <a:effectLst/>
                          <a:latin typeface="+mn-lt"/>
                          <a:ea typeface="+mn-ea"/>
                        </a:rPr>
                        <a:t>/m</a:t>
                      </a:r>
                      <a:r>
                        <a:rPr lang="en-US" sz="1600" b="0" i="0" u="none" strike="noStrike" baseline="30000" dirty="0">
                          <a:solidFill>
                            <a:srgbClr val="000000"/>
                          </a:solidFill>
                          <a:effectLst/>
                          <a:latin typeface="+mn-lt"/>
                          <a:ea typeface="+mn-ea"/>
                        </a:rPr>
                        <a:t>2</a:t>
                      </a:r>
                      <a:endParaRPr lang="en-US" sz="1600" b="0" i="0" u="none" strike="noStrike" dirty="0">
                        <a:solidFill>
                          <a:srgbClr val="000000"/>
                        </a:solidFill>
                        <a:effectLst/>
                        <a:latin typeface="+mn-lt"/>
                        <a:ea typeface="+mn-ea"/>
                      </a:endParaRPr>
                    </a:p>
                  </a:txBody>
                  <a:tcPr marL="4763" marR="4763" marT="4763" marB="0" anchor="ctr"/>
                </a:tc>
                <a:tc>
                  <a:txBody>
                    <a:bodyPr/>
                    <a:lstStyle/>
                    <a:p>
                      <a:pPr algn="ctr" fontAlgn="ctr"/>
                      <a:r>
                        <a:rPr lang="en-US" sz="1600" b="0" i="0" u="none" strike="noStrike" dirty="0">
                          <a:solidFill>
                            <a:srgbClr val="000000"/>
                          </a:solidFill>
                          <a:effectLst/>
                          <a:latin typeface="+mn-lt"/>
                          <a:ea typeface="+mn-ea"/>
                        </a:rPr>
                        <a:t>Developed by the </a:t>
                      </a:r>
                      <a:r>
                        <a:rPr lang="en-US" sz="1600" b="0" i="0" u="none" strike="noStrike" dirty="0" err="1">
                          <a:solidFill>
                            <a:srgbClr val="000000"/>
                          </a:solidFill>
                          <a:effectLst/>
                          <a:latin typeface="+mn-lt"/>
                          <a:ea typeface="+mn-ea"/>
                        </a:rPr>
                        <a:t>SuperNEMO</a:t>
                      </a:r>
                      <a:r>
                        <a:rPr lang="en-US" sz="1600" b="0" i="0" u="none" strike="noStrike" dirty="0">
                          <a:solidFill>
                            <a:srgbClr val="000000"/>
                          </a:solidFill>
                          <a:effectLst/>
                          <a:latin typeface="+mn-lt"/>
                          <a:ea typeface="+mn-ea"/>
                        </a:rPr>
                        <a:t> collaboration</a:t>
                      </a:r>
                      <a:endParaRPr lang="zh-CN" altLang="en-US" sz="1600" b="0" i="0" u="none" strike="noStrike" dirty="0">
                        <a:solidFill>
                          <a:srgbClr val="000000"/>
                        </a:solidFill>
                        <a:effectLst/>
                        <a:latin typeface="+mn-lt"/>
                        <a:ea typeface="+mn-ea"/>
                      </a:endParaRPr>
                    </a:p>
                  </a:txBody>
                  <a:tcPr marL="4763" marR="4763" marT="4763" marB="0" anchor="ctr"/>
                </a:tc>
                <a:extLst>
                  <a:ext uri="{0D108BD9-81ED-4DB2-BD59-A6C34878D82A}">
                    <a16:rowId xmlns:a16="http://schemas.microsoft.com/office/drawing/2014/main" val="477229938"/>
                  </a:ext>
                </a:extLst>
              </a:tr>
              <a:tr h="747956">
                <a:tc>
                  <a:txBody>
                    <a:bodyPr/>
                    <a:lstStyle/>
                    <a:p>
                      <a:pPr algn="ctr" fontAlgn="ctr"/>
                      <a:endParaRPr lang="en-US" sz="1600" b="0" i="0" u="none" strike="noStrike" dirty="0">
                        <a:solidFill>
                          <a:srgbClr val="000000"/>
                        </a:solidFill>
                        <a:effectLst/>
                        <a:latin typeface="+mn-lt"/>
                        <a:ea typeface="+mn-ea"/>
                      </a:endParaRPr>
                    </a:p>
                    <a:p>
                      <a:pPr algn="ctr" fontAlgn="ctr"/>
                      <a:r>
                        <a:rPr lang="en-US" sz="1600" b="0" i="0" u="none" strike="noStrike" dirty="0">
                          <a:solidFill>
                            <a:srgbClr val="000000"/>
                          </a:solidFill>
                          <a:effectLst/>
                          <a:latin typeface="+mn-lt"/>
                          <a:ea typeface="+mn-ea"/>
                        </a:rPr>
                        <a:t>UltraLo-1800</a:t>
                      </a:r>
                      <a:br>
                        <a:rPr lang="en-US" sz="1600" b="0" i="0" u="none" strike="noStrike" dirty="0">
                          <a:solidFill>
                            <a:srgbClr val="000000"/>
                          </a:solidFill>
                          <a:effectLst/>
                          <a:latin typeface="+mn-lt"/>
                          <a:ea typeface="+mn-ea"/>
                        </a:rPr>
                      </a:br>
                      <a:endParaRPr lang="en-US" sz="1600" b="0" i="0" u="none" strike="noStrike" dirty="0">
                        <a:solidFill>
                          <a:srgbClr val="000000"/>
                        </a:solidFill>
                        <a:effectLst/>
                        <a:latin typeface="+mn-lt"/>
                        <a:ea typeface="+mn-ea"/>
                      </a:endParaRPr>
                    </a:p>
                  </a:txBody>
                  <a:tcPr marL="4763" marR="4763" marT="4763" marB="0" anchor="ctr"/>
                </a:tc>
                <a:tc>
                  <a:txBody>
                    <a:bodyPr/>
                    <a:lstStyle/>
                    <a:p>
                      <a:pPr algn="ctr" fontAlgn="ctr"/>
                      <a:r>
                        <a:rPr lang="en-US" altLang="zh-CN" sz="1600" b="0" i="0" u="none" strike="noStrike" dirty="0">
                          <a:solidFill>
                            <a:srgbClr val="000000"/>
                          </a:solidFill>
                          <a:effectLst/>
                          <a:latin typeface="+mn-lt"/>
                          <a:ea typeface="+mn-ea"/>
                        </a:rPr>
                        <a:t>Radioactivity on the surface of large-area materials</a:t>
                      </a:r>
                    </a:p>
                  </a:txBody>
                  <a:tcPr marL="4763" marR="4763" marT="4763" marB="0" anchor="ctr"/>
                </a:tc>
                <a:tc>
                  <a:txBody>
                    <a:bodyPr/>
                    <a:lstStyle/>
                    <a:p>
                      <a:pPr algn="ctr" fontAlgn="ctr"/>
                      <a:r>
                        <a:rPr lang="en-US" altLang="zh-CN" sz="1600" b="0" i="0" u="none" strike="noStrike" dirty="0">
                          <a:solidFill>
                            <a:srgbClr val="000000"/>
                          </a:solidFill>
                          <a:effectLst/>
                          <a:latin typeface="+mn-lt"/>
                          <a:ea typeface="+mn-ea"/>
                        </a:rPr>
                        <a:t>Background</a:t>
                      </a:r>
                      <a:br>
                        <a:rPr lang="zh-CN" altLang="en-US" sz="1600" b="0" i="0" u="none" strike="noStrike" dirty="0">
                          <a:solidFill>
                            <a:srgbClr val="000000"/>
                          </a:solidFill>
                          <a:effectLst/>
                          <a:latin typeface="+mn-lt"/>
                          <a:ea typeface="+mn-ea"/>
                        </a:rPr>
                      </a:br>
                      <a:r>
                        <a:rPr lang="en-US" altLang="zh-CN" sz="1600" b="0" i="0" u="none" strike="noStrike" dirty="0">
                          <a:solidFill>
                            <a:srgbClr val="000000"/>
                          </a:solidFill>
                          <a:effectLst/>
                          <a:latin typeface="+mn-lt"/>
                          <a:ea typeface="+mn-ea"/>
                        </a:rPr>
                        <a:t>1.4 </a:t>
                      </a:r>
                      <a:r>
                        <a:rPr lang="en-US" altLang="zh-CN" sz="1600" b="0" i="0" u="none" strike="noStrike" dirty="0" err="1">
                          <a:solidFill>
                            <a:srgbClr val="000000"/>
                          </a:solidFill>
                          <a:effectLst/>
                          <a:latin typeface="+mn-lt"/>
                          <a:ea typeface="+mn-ea"/>
                        </a:rPr>
                        <a:t>u</a:t>
                      </a:r>
                      <a:r>
                        <a:rPr lang="en-US" sz="1600" b="0" i="0" u="none" strike="noStrike" dirty="0" err="1">
                          <a:solidFill>
                            <a:srgbClr val="000000"/>
                          </a:solidFill>
                          <a:effectLst/>
                          <a:latin typeface="+mn-lt"/>
                          <a:ea typeface="+mn-ea"/>
                        </a:rPr>
                        <a:t>Bq</a:t>
                      </a:r>
                      <a:r>
                        <a:rPr lang="en-US" sz="1600" b="0" i="0" u="none" strike="noStrike" dirty="0">
                          <a:solidFill>
                            <a:srgbClr val="000000"/>
                          </a:solidFill>
                          <a:effectLst/>
                          <a:latin typeface="+mn-lt"/>
                          <a:ea typeface="+mn-ea"/>
                        </a:rPr>
                        <a:t>/</a:t>
                      </a:r>
                      <a:r>
                        <a:rPr lang="en-US" altLang="zh-CN" sz="1600" b="0" i="0" u="none" strike="noStrike" dirty="0">
                          <a:solidFill>
                            <a:srgbClr val="000000"/>
                          </a:solidFill>
                          <a:effectLst/>
                          <a:latin typeface="+mn-lt"/>
                          <a:ea typeface="+mn-ea"/>
                        </a:rPr>
                        <a:t>c</a:t>
                      </a:r>
                      <a:r>
                        <a:rPr lang="en-US" sz="1600" b="0" i="0" u="none" strike="noStrike" dirty="0">
                          <a:solidFill>
                            <a:srgbClr val="000000"/>
                          </a:solidFill>
                          <a:effectLst/>
                          <a:latin typeface="+mn-lt"/>
                          <a:ea typeface="+mn-ea"/>
                        </a:rPr>
                        <a:t>m</a:t>
                      </a:r>
                      <a:r>
                        <a:rPr lang="en-US" sz="1600" b="0" i="0" u="none" strike="noStrike" baseline="30000" dirty="0">
                          <a:solidFill>
                            <a:srgbClr val="000000"/>
                          </a:solidFill>
                          <a:effectLst/>
                          <a:latin typeface="+mn-lt"/>
                          <a:ea typeface="+mn-ea"/>
                        </a:rPr>
                        <a:t>2</a:t>
                      </a:r>
                      <a:endParaRPr lang="en-US" sz="1600" b="0" i="0" u="none" strike="noStrike" dirty="0">
                        <a:solidFill>
                          <a:srgbClr val="000000"/>
                        </a:solidFill>
                        <a:effectLst/>
                        <a:latin typeface="+mn-lt"/>
                        <a:ea typeface="+mn-ea"/>
                      </a:endParaRPr>
                    </a:p>
                  </a:txBody>
                  <a:tcPr marL="4763" marR="4763" marT="4763" marB="0" anchor="ctr"/>
                </a:tc>
                <a:tc>
                  <a:txBody>
                    <a:bodyPr/>
                    <a:lstStyle/>
                    <a:p>
                      <a:pPr algn="ctr" fontAlgn="ctr"/>
                      <a:r>
                        <a:rPr lang="en-US" sz="1600" b="0" i="0" u="none" strike="noStrike" dirty="0">
                          <a:solidFill>
                            <a:srgbClr val="000000"/>
                          </a:solidFill>
                          <a:effectLst/>
                          <a:latin typeface="+mn-lt"/>
                          <a:ea typeface="+mn-ea"/>
                        </a:rPr>
                        <a:t>XIA </a:t>
                      </a:r>
                      <a:r>
                        <a:rPr lang="en-US" altLang="zh-CN" sz="1600" b="0" i="0" u="none" strike="noStrike" dirty="0">
                          <a:solidFill>
                            <a:srgbClr val="000000"/>
                          </a:solidFill>
                          <a:effectLst/>
                          <a:latin typeface="+mn-lt"/>
                          <a:ea typeface="+mn-ea"/>
                        </a:rPr>
                        <a:t>commercial detector</a:t>
                      </a:r>
                      <a:endParaRPr lang="zh-CN" altLang="en-US" sz="1600" b="0" i="0" u="none" strike="noStrike" dirty="0">
                        <a:solidFill>
                          <a:srgbClr val="000000"/>
                        </a:solidFill>
                        <a:effectLst/>
                        <a:latin typeface="+mn-lt"/>
                        <a:ea typeface="+mn-ea"/>
                      </a:endParaRPr>
                    </a:p>
                  </a:txBody>
                  <a:tcPr marL="4763" marR="4763" marT="4763" marB="0" anchor="ctr"/>
                </a:tc>
                <a:extLst>
                  <a:ext uri="{0D108BD9-81ED-4DB2-BD59-A6C34878D82A}">
                    <a16:rowId xmlns:a16="http://schemas.microsoft.com/office/drawing/2014/main" val="2728888664"/>
                  </a:ext>
                </a:extLst>
              </a:tr>
            </a:tbl>
          </a:graphicData>
        </a:graphic>
      </p:graphicFrame>
      <p:sp>
        <p:nvSpPr>
          <p:cNvPr id="6" name="矩形 5">
            <a:extLst>
              <a:ext uri="{FF2B5EF4-FFF2-40B4-BE49-F238E27FC236}">
                <a16:creationId xmlns:a16="http://schemas.microsoft.com/office/drawing/2014/main" id="{162330F5-41BB-437D-AAE8-FD38E067DBF8}"/>
              </a:ext>
            </a:extLst>
          </p:cNvPr>
          <p:cNvSpPr/>
          <p:nvPr/>
        </p:nvSpPr>
        <p:spPr>
          <a:xfrm>
            <a:off x="41410" y="3464559"/>
            <a:ext cx="9056096" cy="24919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3198190170"/>
      </p:ext>
    </p:extLst>
  </p:cSld>
  <p:clrMapOvr>
    <a:masterClrMapping/>
  </p:clrMapOvr>
  <mc:AlternateContent xmlns:mc="http://schemas.openxmlformats.org/markup-compatibility/2006" xmlns:p14="http://schemas.microsoft.com/office/powerpoint/2010/main">
    <mc:Choice Requires="p14">
      <p:transition spd="slow" p14:dur="2000" advTm="1071"/>
    </mc:Choice>
    <mc:Fallback xmlns="">
      <p:transition spd="slow" advTm="107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23FB63A-2E29-4078-B06E-30864039AA92}"/>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5</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DF81ED69-9045-4039-9D4B-E20EC805E327}"/>
              </a:ext>
            </a:extLst>
          </p:cNvPr>
          <p:cNvSpPr>
            <a:spLocks noGrp="1"/>
          </p:cNvSpPr>
          <p:nvPr>
            <p:ph type="body" sz="quarter" idx="11"/>
          </p:nvPr>
        </p:nvSpPr>
        <p:spPr>
          <a:xfrm>
            <a:off x="666261" y="97864"/>
            <a:ext cx="7868662" cy="448866"/>
          </a:xfrm>
        </p:spPr>
        <p:txBody>
          <a:bodyPr>
            <a:normAutofit lnSpcReduction="10000"/>
          </a:bodyPr>
          <a:lstStyle/>
          <a:p>
            <a:r>
              <a:rPr lang="en-US" altLang="zh-CN" dirty="0"/>
              <a:t>Status of Low-Background Measurement Techniques</a:t>
            </a:r>
          </a:p>
        </p:txBody>
      </p:sp>
      <p:sp>
        <p:nvSpPr>
          <p:cNvPr id="4" name="文本占位符 3">
            <a:extLst>
              <a:ext uri="{FF2B5EF4-FFF2-40B4-BE49-F238E27FC236}">
                <a16:creationId xmlns:a16="http://schemas.microsoft.com/office/drawing/2014/main" id="{EC801772-93BE-4D27-86EC-3EDE0CE637B5}"/>
              </a:ext>
            </a:extLst>
          </p:cNvPr>
          <p:cNvSpPr>
            <a:spLocks noGrp="1"/>
          </p:cNvSpPr>
          <p:nvPr>
            <p:ph type="body" sz="quarter" idx="14"/>
          </p:nvPr>
        </p:nvSpPr>
        <p:spPr>
          <a:xfrm>
            <a:off x="282641" y="871178"/>
            <a:ext cx="2574263" cy="448867"/>
          </a:xfrm>
        </p:spPr>
        <p:txBody>
          <a:bodyPr>
            <a:normAutofit/>
          </a:bodyPr>
          <a:lstStyle/>
          <a:p>
            <a:r>
              <a:rPr lang="zh-CN" altLang="en-US" sz="1600" dirty="0">
                <a:solidFill>
                  <a:schemeClr val="tx1"/>
                </a:solidFill>
                <a:ea typeface="微软雅黑" panose="020B0503020204020204" pitchFamily="34" charset="-122"/>
                <a:cs typeface="Times New Roman" panose="02020603050405020304" pitchFamily="18" charset="0"/>
              </a:rPr>
              <a:t>XIA</a:t>
            </a:r>
            <a:r>
              <a:rPr lang="en-US" altLang="zh-CN" sz="1600" dirty="0">
                <a:solidFill>
                  <a:schemeClr val="tx1"/>
                </a:solidFill>
                <a:ea typeface="微软雅黑" panose="020B0503020204020204" pitchFamily="34" charset="-122"/>
                <a:cs typeface="Times New Roman" panose="02020603050405020304" pitchFamily="18" charset="0"/>
              </a:rPr>
              <a:t>:</a:t>
            </a:r>
            <a:r>
              <a:rPr lang="zh-CN" altLang="en-US" sz="1600" dirty="0">
                <a:solidFill>
                  <a:schemeClr val="tx1"/>
                </a:solidFill>
                <a:ea typeface="微软雅黑" panose="020B0503020204020204" pitchFamily="34" charset="-122"/>
                <a:cs typeface="Times New Roman" panose="02020603050405020304" pitchFamily="18" charset="0"/>
              </a:rPr>
              <a:t> Ultra</a:t>
            </a:r>
            <a:r>
              <a:rPr lang="en-US" altLang="zh-CN" sz="1600" dirty="0">
                <a:solidFill>
                  <a:schemeClr val="tx1"/>
                </a:solidFill>
                <a:ea typeface="微软雅黑" panose="020B0503020204020204" pitchFamily="34" charset="-122"/>
                <a:cs typeface="Times New Roman" panose="02020603050405020304" pitchFamily="18" charset="0"/>
              </a:rPr>
              <a:t>L</a:t>
            </a:r>
            <a:r>
              <a:rPr lang="zh-CN" altLang="en-US" sz="1600" dirty="0">
                <a:solidFill>
                  <a:schemeClr val="tx1"/>
                </a:solidFill>
                <a:ea typeface="微软雅黑" panose="020B0503020204020204" pitchFamily="34" charset="-122"/>
                <a:cs typeface="Times New Roman" panose="02020603050405020304" pitchFamily="18" charset="0"/>
              </a:rPr>
              <a:t>o</a:t>
            </a:r>
            <a:r>
              <a:rPr lang="en-US" altLang="zh-CN" sz="1600" dirty="0">
                <a:solidFill>
                  <a:schemeClr val="tx1"/>
                </a:solidFill>
                <a:ea typeface="微软雅黑" panose="020B0503020204020204" pitchFamily="34" charset="-122"/>
                <a:cs typeface="Times New Roman" panose="02020603050405020304" pitchFamily="18" charset="0"/>
              </a:rPr>
              <a:t>-</a:t>
            </a:r>
            <a:r>
              <a:rPr lang="zh-CN" altLang="en-US" sz="1600" dirty="0">
                <a:solidFill>
                  <a:schemeClr val="tx1"/>
                </a:solidFill>
                <a:ea typeface="微软雅黑" panose="020B0503020204020204" pitchFamily="34" charset="-122"/>
                <a:cs typeface="Times New Roman" panose="02020603050405020304" pitchFamily="18" charset="0"/>
              </a:rPr>
              <a:t>1800</a:t>
            </a:r>
          </a:p>
          <a:p>
            <a:endParaRPr lang="zh-CN" altLang="en-US" sz="1600" dirty="0">
              <a:solidFill>
                <a:schemeClr val="tx1"/>
              </a:solidFill>
            </a:endParaRPr>
          </a:p>
        </p:txBody>
      </p:sp>
      <p:pic>
        <p:nvPicPr>
          <p:cNvPr id="9" name="图片 8">
            <a:extLst>
              <a:ext uri="{FF2B5EF4-FFF2-40B4-BE49-F238E27FC236}">
                <a16:creationId xmlns:a16="http://schemas.microsoft.com/office/drawing/2014/main" id="{21F56CFA-7420-4929-B563-64BEEF0F4C67}"/>
              </a:ext>
            </a:extLst>
          </p:cNvPr>
          <p:cNvPicPr>
            <a:picLocks noChangeAspect="1"/>
          </p:cNvPicPr>
          <p:nvPr/>
        </p:nvPicPr>
        <p:blipFill>
          <a:blip r:embed="rId3"/>
          <a:stretch>
            <a:fillRect/>
          </a:stretch>
        </p:blipFill>
        <p:spPr>
          <a:xfrm>
            <a:off x="4997209" y="3714167"/>
            <a:ext cx="3537714" cy="1442030"/>
          </a:xfrm>
          <a:prstGeom prst="rect">
            <a:avLst/>
          </a:prstGeom>
        </p:spPr>
      </p:pic>
      <p:pic>
        <p:nvPicPr>
          <p:cNvPr id="10" name="图片 9">
            <a:extLst>
              <a:ext uri="{FF2B5EF4-FFF2-40B4-BE49-F238E27FC236}">
                <a16:creationId xmlns:a16="http://schemas.microsoft.com/office/drawing/2014/main" id="{B1201472-5844-4440-825F-C92CBF7BCCB6}"/>
              </a:ext>
            </a:extLst>
          </p:cNvPr>
          <p:cNvPicPr>
            <a:picLocks noChangeAspect="1"/>
          </p:cNvPicPr>
          <p:nvPr/>
        </p:nvPicPr>
        <p:blipFill rotWithShape="1">
          <a:blip r:embed="rId4"/>
          <a:srcRect l="7770" t="10929" r="649" b="2030"/>
          <a:stretch/>
        </p:blipFill>
        <p:spPr>
          <a:xfrm>
            <a:off x="4600592" y="1938282"/>
            <a:ext cx="4385162" cy="1490725"/>
          </a:xfrm>
          <a:prstGeom prst="rect">
            <a:avLst/>
          </a:prstGeom>
        </p:spPr>
      </p:pic>
      <p:pic>
        <p:nvPicPr>
          <p:cNvPr id="11" name="图片 10">
            <a:extLst>
              <a:ext uri="{FF2B5EF4-FFF2-40B4-BE49-F238E27FC236}">
                <a16:creationId xmlns:a16="http://schemas.microsoft.com/office/drawing/2014/main" id="{23F860EB-9AD9-42C8-B7D0-B0AEDCB02B62}"/>
              </a:ext>
            </a:extLst>
          </p:cNvPr>
          <p:cNvPicPr>
            <a:picLocks noChangeAspect="1"/>
          </p:cNvPicPr>
          <p:nvPr/>
        </p:nvPicPr>
        <p:blipFill>
          <a:blip r:embed="rId5"/>
          <a:stretch>
            <a:fillRect/>
          </a:stretch>
        </p:blipFill>
        <p:spPr>
          <a:xfrm>
            <a:off x="131226" y="2229038"/>
            <a:ext cx="4224436" cy="1831614"/>
          </a:xfrm>
          <a:prstGeom prst="rect">
            <a:avLst/>
          </a:prstGeom>
        </p:spPr>
      </p:pic>
      <p:sp>
        <p:nvSpPr>
          <p:cNvPr id="12" name="文本占位符 3">
            <a:extLst>
              <a:ext uri="{FF2B5EF4-FFF2-40B4-BE49-F238E27FC236}">
                <a16:creationId xmlns:a16="http://schemas.microsoft.com/office/drawing/2014/main" id="{BBDF3A82-3070-474F-AA8C-544235E9B2A8}"/>
              </a:ext>
            </a:extLst>
          </p:cNvPr>
          <p:cNvSpPr txBox="1">
            <a:spLocks/>
          </p:cNvSpPr>
          <p:nvPr/>
        </p:nvSpPr>
        <p:spPr>
          <a:xfrm>
            <a:off x="4908695" y="899249"/>
            <a:ext cx="3305323" cy="448867"/>
          </a:xfrm>
          <a:prstGeom prst="rect">
            <a:avLst/>
          </a:prstGeom>
        </p:spPr>
        <p:txBody>
          <a:bodyPr/>
          <a:lstStyle>
            <a:lvl1pPr marL="228600" indent="-228600" algn="l" defTabSz="914400" rtl="0" eaLnBrk="1" latinLnBrk="0" hangingPunct="1">
              <a:lnSpc>
                <a:spcPct val="130000"/>
              </a:lnSpc>
              <a:spcBef>
                <a:spcPts val="1000"/>
              </a:spcBef>
              <a:buFontTx/>
              <a:buBlip>
                <a:blip r:embed="rId6"/>
              </a:buBlip>
              <a:defRPr sz="2000" kern="1200">
                <a:solidFill>
                  <a:schemeClr val="accent2"/>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solidFill>
                  <a:schemeClr val="tx1"/>
                </a:solidFill>
                <a:ea typeface="微软雅黑" panose="020B0503020204020204" pitchFamily="34" charset="-122"/>
                <a:cs typeface="Times New Roman" panose="02020603050405020304" pitchFamily="18" charset="0"/>
              </a:rPr>
              <a:t>SuperNEMO: BiPo-3 detector</a:t>
            </a:r>
            <a:endParaRPr lang="zh-CN" altLang="en-US" sz="1600" dirty="0">
              <a:solidFill>
                <a:schemeClr val="tx1"/>
              </a:solidFill>
              <a:ea typeface="微软雅黑" panose="020B0503020204020204" pitchFamily="34" charset="-122"/>
              <a:cs typeface="Times New Roman" panose="02020603050405020304" pitchFamily="18" charset="0"/>
            </a:endParaRPr>
          </a:p>
          <a:p>
            <a:endParaRPr lang="zh-CN" altLang="en-US" sz="1600" dirty="0">
              <a:solidFill>
                <a:schemeClr val="tx1"/>
              </a:solidFill>
            </a:endParaRPr>
          </a:p>
        </p:txBody>
      </p:sp>
      <p:sp>
        <p:nvSpPr>
          <p:cNvPr id="13" name="文本框 12">
            <a:extLst>
              <a:ext uri="{FF2B5EF4-FFF2-40B4-BE49-F238E27FC236}">
                <a16:creationId xmlns:a16="http://schemas.microsoft.com/office/drawing/2014/main" id="{761B5895-4656-41A6-8EFB-C44BDAD5753B}"/>
              </a:ext>
            </a:extLst>
          </p:cNvPr>
          <p:cNvSpPr txBox="1"/>
          <p:nvPr/>
        </p:nvSpPr>
        <p:spPr>
          <a:xfrm>
            <a:off x="4822042" y="5317721"/>
            <a:ext cx="3592214" cy="830997"/>
          </a:xfrm>
          <a:prstGeom prst="rect">
            <a:avLst/>
          </a:prstGeom>
          <a:noFill/>
        </p:spPr>
        <p:txBody>
          <a:bodyPr wrap="square" rtlCol="0">
            <a:spAutoFit/>
          </a:bodyPr>
          <a:lstStyle/>
          <a:p>
            <a:pPr marL="257162" indent="-257162">
              <a:buFont typeface="Wingdings" panose="05000000000000000000" pitchFamily="2" charset="2"/>
              <a:buChar char="Ø"/>
            </a:pPr>
            <a:r>
              <a:rPr lang="en-US" altLang="zh-CN" sz="1600" dirty="0"/>
              <a:t>Background </a:t>
            </a:r>
            <a:r>
              <a:rPr lang="en-US" altLang="zh-CN" sz="1600" baseline="30000" dirty="0"/>
              <a:t>214</a:t>
            </a:r>
            <a:r>
              <a:rPr lang="en-US" altLang="zh-CN" sz="1600" dirty="0"/>
              <a:t>Bi: 1.0±0.3 μBq/m</a:t>
            </a:r>
            <a:r>
              <a:rPr lang="en-US" altLang="zh-CN" sz="1600" baseline="30000" dirty="0"/>
              <a:t>2</a:t>
            </a:r>
          </a:p>
          <a:p>
            <a:pPr marL="257162" indent="-257162">
              <a:buFont typeface="Wingdings" panose="05000000000000000000" pitchFamily="2" charset="2"/>
              <a:buChar char="Ø"/>
            </a:pPr>
            <a:r>
              <a:rPr lang="en-US" altLang="zh-CN" sz="1600" dirty="0"/>
              <a:t>Background</a:t>
            </a:r>
            <a:r>
              <a:rPr lang="zh-CN" altLang="en-US" sz="1600" dirty="0"/>
              <a:t> </a:t>
            </a:r>
            <a:r>
              <a:rPr lang="en-US" altLang="zh-CN" sz="1600" baseline="30000" dirty="0"/>
              <a:t>208</a:t>
            </a:r>
            <a:r>
              <a:rPr lang="en-US" altLang="zh-CN" sz="1600" dirty="0"/>
              <a:t>Tl:</a:t>
            </a:r>
            <a:r>
              <a:rPr lang="zh-CN" altLang="en-US" sz="1600" dirty="0"/>
              <a:t> </a:t>
            </a:r>
            <a:r>
              <a:rPr lang="en-US" altLang="zh-CN" sz="1600" dirty="0"/>
              <a:t>0.9±0.2 μBq/m</a:t>
            </a:r>
            <a:r>
              <a:rPr lang="en-US" altLang="zh-CN" sz="1600" baseline="30000" dirty="0"/>
              <a:t>2</a:t>
            </a:r>
          </a:p>
          <a:p>
            <a:pPr marL="257162" indent="-257162">
              <a:buFont typeface="Wingdings" panose="05000000000000000000" pitchFamily="2" charset="2"/>
              <a:buChar char="Ø"/>
            </a:pPr>
            <a:r>
              <a:rPr lang="en-US" altLang="zh-CN" sz="1600" dirty="0"/>
              <a:t>Measurement Area:</a:t>
            </a:r>
            <a:r>
              <a:rPr lang="zh-CN" altLang="en-US" sz="1600" dirty="0"/>
              <a:t> </a:t>
            </a:r>
            <a:r>
              <a:rPr lang="en-US" altLang="zh-CN" sz="1600" dirty="0"/>
              <a:t>3.6 m</a:t>
            </a:r>
            <a:r>
              <a:rPr lang="en-US" altLang="zh-CN" sz="1600" baseline="30000" dirty="0"/>
              <a:t>2</a:t>
            </a:r>
            <a:endParaRPr lang="zh-CN" altLang="en-US" sz="1600" baseline="30000" dirty="0"/>
          </a:p>
        </p:txBody>
      </p:sp>
      <mc:AlternateContent xmlns:mc="http://schemas.openxmlformats.org/markup-compatibility/2006">
        <mc:Choice xmlns:a14="http://schemas.microsoft.com/office/drawing/2010/main" Requires="a14">
          <p:sp>
            <p:nvSpPr>
              <p:cNvPr id="14" name="文本框 13">
                <a:extLst>
                  <a:ext uri="{FF2B5EF4-FFF2-40B4-BE49-F238E27FC236}">
                    <a16:creationId xmlns:a16="http://schemas.microsoft.com/office/drawing/2014/main" id="{88B664D5-B16E-4BAB-B25B-4CEF4770B627}"/>
                  </a:ext>
                </a:extLst>
              </p:cNvPr>
              <p:cNvSpPr txBox="1"/>
              <p:nvPr/>
            </p:nvSpPr>
            <p:spPr>
              <a:xfrm>
                <a:off x="131226" y="4853292"/>
                <a:ext cx="4403366" cy="1323439"/>
              </a:xfrm>
              <a:prstGeom prst="rect">
                <a:avLst/>
              </a:prstGeom>
              <a:noFill/>
            </p:spPr>
            <p:txBody>
              <a:bodyPr wrap="square" rtlCol="0">
                <a:spAutoFit/>
              </a:bodyPr>
              <a:lstStyle/>
              <a:p>
                <a:pPr marL="257162" indent="-257162">
                  <a:buFont typeface="Wingdings" panose="05000000000000000000" pitchFamily="2" charset="2"/>
                  <a:buChar char="Ø"/>
                </a:pPr>
                <a:r>
                  <a:rPr lang="en-US" altLang="zh-CN" sz="1600" dirty="0">
                    <a:solidFill>
                      <a:schemeClr val="tx1"/>
                    </a:solidFill>
                  </a:rPr>
                  <a:t>Identify the alpha signals using pulse waveforms (rise time, amplitude, and shape).</a:t>
                </a:r>
              </a:p>
              <a:p>
                <a:pPr marL="257162" indent="-257162">
                  <a:buFont typeface="Wingdings" panose="05000000000000000000" pitchFamily="2" charset="2"/>
                  <a:buChar char="Ø"/>
                </a:pPr>
                <a:r>
                  <a:rPr lang="en-US" altLang="zh-CN" sz="1600" dirty="0">
                    <a:solidFill>
                      <a:schemeClr val="tx1"/>
                    </a:solidFill>
                  </a:rPr>
                  <a:t>Background 0.14 u</a:t>
                </a:r>
                <a14:m>
                  <m:oMath xmlns:m="http://schemas.openxmlformats.org/officeDocument/2006/math">
                    <m:r>
                      <a:rPr lang="en-US" altLang="zh-CN" sz="1600">
                        <a:solidFill>
                          <a:schemeClr val="tx1"/>
                        </a:solidFill>
                        <a:latin typeface="Cambria Math" panose="02040503050406030204" pitchFamily="18" charset="0"/>
                      </a:rPr>
                      <m:t>𝐵𝑞</m:t>
                    </m:r>
                    <m:r>
                      <a:rPr lang="en-US" altLang="zh-CN" sz="1600" i="1">
                        <a:solidFill>
                          <a:schemeClr val="tx1"/>
                        </a:solidFill>
                        <a:latin typeface="Cambria Math" panose="02040503050406030204" pitchFamily="18" charset="0"/>
                      </a:rPr>
                      <m:t>/</m:t>
                    </m:r>
                    <m:sSup>
                      <m:sSupPr>
                        <m:ctrlPr>
                          <a:rPr lang="en-US" altLang="zh-CN" sz="1600" i="1">
                            <a:solidFill>
                              <a:schemeClr val="tx1"/>
                            </a:solidFill>
                            <a:latin typeface="Cambria Math" panose="02040503050406030204" pitchFamily="18" charset="0"/>
                          </a:rPr>
                        </m:ctrlPr>
                      </m:sSupPr>
                      <m:e>
                        <m:r>
                          <m:rPr>
                            <m:sty m:val="p"/>
                          </m:rPr>
                          <a:rPr lang="en-US" altLang="zh-CN" sz="1600">
                            <a:solidFill>
                              <a:schemeClr val="tx1"/>
                            </a:solidFill>
                            <a:latin typeface="Cambria Math" panose="02040503050406030204" pitchFamily="18" charset="0"/>
                          </a:rPr>
                          <m:t>cm</m:t>
                        </m:r>
                      </m:e>
                      <m:sup>
                        <m:r>
                          <a:rPr lang="en-US" altLang="zh-CN" sz="1600">
                            <a:solidFill>
                              <a:schemeClr val="tx1"/>
                            </a:solidFill>
                            <a:latin typeface="Cambria Math" panose="02040503050406030204" pitchFamily="18" charset="0"/>
                          </a:rPr>
                          <m:t>2</m:t>
                        </m:r>
                      </m:sup>
                    </m:sSup>
                    <m:r>
                      <a:rPr lang="en-US" altLang="zh-CN" sz="1600" i="1">
                        <a:solidFill>
                          <a:schemeClr val="tx1"/>
                        </a:solidFill>
                        <a:latin typeface="Cambria Math" panose="02040503050406030204" pitchFamily="18" charset="0"/>
                      </a:rPr>
                      <m:t> </m:t>
                    </m:r>
                  </m:oMath>
                </a14:m>
                <a:r>
                  <a:rPr lang="zh-CN" altLang="en-US" sz="1600" dirty="0">
                    <a:solidFill>
                      <a:schemeClr val="tx1"/>
                    </a:solidFill>
                  </a:rPr>
                  <a:t>，</a:t>
                </a:r>
                <a:r>
                  <a:rPr lang="en-US" altLang="zh-CN" sz="1600" dirty="0">
                    <a:solidFill>
                      <a:schemeClr val="tx1"/>
                    </a:solidFill>
                  </a:rPr>
                  <a:t>for alpha measurement of semiconductor.</a:t>
                </a:r>
              </a:p>
              <a:p>
                <a:pPr marL="257162" indent="-257162">
                  <a:buFont typeface="Wingdings" panose="05000000000000000000" pitchFamily="2" charset="2"/>
                  <a:buChar char="Ø"/>
                </a:pPr>
                <a:r>
                  <a:rPr lang="en-US" altLang="zh-CN" sz="1600" dirty="0">
                    <a:solidFill>
                      <a:schemeClr val="tx1"/>
                    </a:solidFill>
                  </a:rPr>
                  <a:t>Measurement area: 1800 cm</a:t>
                </a:r>
                <a:r>
                  <a:rPr lang="en-US" altLang="zh-CN" sz="1600" baseline="30000" dirty="0">
                    <a:solidFill>
                      <a:schemeClr val="tx1"/>
                    </a:solidFill>
                  </a:rPr>
                  <a:t>2</a:t>
                </a:r>
                <a:endParaRPr lang="zh-CN" altLang="en-US" sz="1600" baseline="30000" dirty="0">
                  <a:solidFill>
                    <a:schemeClr val="tx1"/>
                  </a:solidFill>
                </a:endParaRPr>
              </a:p>
            </p:txBody>
          </p:sp>
        </mc:Choice>
        <mc:Fallback>
          <p:sp>
            <p:nvSpPr>
              <p:cNvPr id="14" name="文本框 13">
                <a:extLst>
                  <a:ext uri="{FF2B5EF4-FFF2-40B4-BE49-F238E27FC236}">
                    <a16:creationId xmlns:a16="http://schemas.microsoft.com/office/drawing/2014/main" id="{88B664D5-B16E-4BAB-B25B-4CEF4770B627}"/>
                  </a:ext>
                </a:extLst>
              </p:cNvPr>
              <p:cNvSpPr txBox="1">
                <a:spLocks noRot="1" noChangeAspect="1" noMove="1" noResize="1" noEditPoints="1" noAdjustHandles="1" noChangeArrowheads="1" noChangeShapeType="1" noTextEdit="1"/>
              </p:cNvSpPr>
              <p:nvPr/>
            </p:nvSpPr>
            <p:spPr>
              <a:xfrm>
                <a:off x="131226" y="4853292"/>
                <a:ext cx="4403366" cy="1323439"/>
              </a:xfrm>
              <a:prstGeom prst="rect">
                <a:avLst/>
              </a:prstGeom>
              <a:blipFill>
                <a:blip r:embed="rId7"/>
                <a:stretch>
                  <a:fillRect l="-554" t="-1382" b="-5069"/>
                </a:stretch>
              </a:blipFill>
            </p:spPr>
            <p:txBody>
              <a:bodyPr/>
              <a:lstStyle/>
              <a:p>
                <a:r>
                  <a:rPr lang="zh-CN" altLang="en-US">
                    <a:noFill/>
                  </a:rPr>
                  <a:t> </a:t>
                </a:r>
              </a:p>
            </p:txBody>
          </p:sp>
        </mc:Fallback>
      </mc:AlternateContent>
      <p:cxnSp>
        <p:nvCxnSpPr>
          <p:cNvPr id="16" name="直接连接符 15">
            <a:extLst>
              <a:ext uri="{FF2B5EF4-FFF2-40B4-BE49-F238E27FC236}">
                <a16:creationId xmlns:a16="http://schemas.microsoft.com/office/drawing/2014/main" id="{034C9309-2BD6-477B-8985-834A63052A1E}"/>
              </a:ext>
            </a:extLst>
          </p:cNvPr>
          <p:cNvCxnSpPr>
            <a:cxnSpLocks/>
          </p:cNvCxnSpPr>
          <p:nvPr/>
        </p:nvCxnSpPr>
        <p:spPr>
          <a:xfrm>
            <a:off x="4449420" y="767080"/>
            <a:ext cx="0" cy="5547360"/>
          </a:xfrm>
          <a:prstGeom prst="line">
            <a:avLst/>
          </a:prstGeom>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6A863F55-D0FE-4213-86C5-BBA74A875BBE}"/>
              </a:ext>
            </a:extLst>
          </p:cNvPr>
          <p:cNvSpPr/>
          <p:nvPr/>
        </p:nvSpPr>
        <p:spPr>
          <a:xfrm>
            <a:off x="2014254" y="1465299"/>
            <a:ext cx="2070888" cy="338554"/>
          </a:xfrm>
          <a:prstGeom prst="rect">
            <a:avLst/>
          </a:prstGeom>
        </p:spPr>
        <p:txBody>
          <a:bodyPr wrap="none">
            <a:spAutoFit/>
          </a:bodyPr>
          <a:lstStyle/>
          <a:p>
            <a:pPr marL="257162" indent="-257162">
              <a:buFont typeface="Wingdings" panose="05000000000000000000" pitchFamily="2" charset="2"/>
              <a:buChar char="Ø"/>
            </a:pPr>
            <a:r>
              <a:rPr lang="en-US" altLang="zh-CN" sz="1600" dirty="0">
                <a:ea typeface="微软雅黑" panose="020B0503020204020204" pitchFamily="34" charset="-122"/>
                <a:cs typeface="Times New Roman" panose="02020603050405020304" pitchFamily="18" charset="0"/>
              </a:rPr>
              <a:t>Ionization Chamber</a:t>
            </a:r>
            <a:endParaRPr lang="zh-CN" altLang="en-US" sz="1600" dirty="0">
              <a:ea typeface="微软雅黑" panose="020B0503020204020204" pitchFamily="34" charset="-122"/>
              <a:cs typeface="Times New Roman" panose="02020603050405020304" pitchFamily="18" charset="0"/>
            </a:endParaRPr>
          </a:p>
        </p:txBody>
      </p:sp>
      <p:sp>
        <p:nvSpPr>
          <p:cNvPr id="18" name="矩形 17">
            <a:extLst>
              <a:ext uri="{FF2B5EF4-FFF2-40B4-BE49-F238E27FC236}">
                <a16:creationId xmlns:a16="http://schemas.microsoft.com/office/drawing/2014/main" id="{DBA21F07-0373-435A-A5A0-A171F2579FE0}"/>
              </a:ext>
            </a:extLst>
          </p:cNvPr>
          <p:cNvSpPr/>
          <p:nvPr/>
        </p:nvSpPr>
        <p:spPr>
          <a:xfrm>
            <a:off x="7504529" y="1406883"/>
            <a:ext cx="1329788" cy="338554"/>
          </a:xfrm>
          <a:prstGeom prst="rect">
            <a:avLst/>
          </a:prstGeom>
        </p:spPr>
        <p:txBody>
          <a:bodyPr wrap="none">
            <a:spAutoFit/>
          </a:bodyPr>
          <a:lstStyle/>
          <a:p>
            <a:pPr marL="257162" indent="-257162">
              <a:buFont typeface="Wingdings" panose="05000000000000000000" pitchFamily="2" charset="2"/>
              <a:buChar char="Ø"/>
            </a:pPr>
            <a:r>
              <a:rPr lang="en-US" altLang="zh-CN" sz="1600" dirty="0">
                <a:ea typeface="微软雅黑" panose="020B0503020204020204" pitchFamily="34" charset="-122"/>
                <a:cs typeface="Times New Roman" panose="02020603050405020304" pitchFamily="18" charset="0"/>
              </a:rPr>
              <a:t>Scintillator</a:t>
            </a:r>
            <a:endParaRPr lang="zh-CN" altLang="en-US" sz="1600" dirty="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403537380"/>
      </p:ext>
    </p:extLst>
  </p:cSld>
  <p:clrMapOvr>
    <a:masterClrMapping/>
  </p:clrMapOvr>
  <mc:AlternateContent xmlns:mc="http://schemas.openxmlformats.org/markup-compatibility/2006" xmlns:p14="http://schemas.microsoft.com/office/powerpoint/2010/main">
    <mc:Choice Requires="p14">
      <p:transition spd="slow" p14:dur="2000" advTm="1164"/>
    </mc:Choice>
    <mc:Fallback xmlns="">
      <p:transition spd="slow" advTm="116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图片占位符 95" descr="图片包含 天空, 泰迪熊, 熊, 建筑物&#10;&#10;自动生成的说明">
            <a:extLst>
              <a:ext uri="{FF2B5EF4-FFF2-40B4-BE49-F238E27FC236}">
                <a16:creationId xmlns:a16="http://schemas.microsoft.com/office/drawing/2014/main" id="{EE79199E-F6B2-4AB7-AD45-DF9746ABEC7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816" r="18816"/>
          <a:stretch>
            <a:fillRect/>
          </a:stretch>
        </p:blipFill>
        <p:spPr>
          <a:xfrm>
            <a:off x="4286254" y="857250"/>
            <a:ext cx="4814888" cy="5143500"/>
          </a:xfrm>
        </p:spPr>
      </p:pic>
      <p:sp>
        <p:nvSpPr>
          <p:cNvPr id="63" name="矩形 62">
            <a:extLst>
              <a:ext uri="{FF2B5EF4-FFF2-40B4-BE49-F238E27FC236}">
                <a16:creationId xmlns:a16="http://schemas.microsoft.com/office/drawing/2014/main" id="{A7DD4836-010D-456E-BBA3-89944340FA4A}"/>
              </a:ext>
            </a:extLst>
          </p:cNvPr>
          <p:cNvSpPr/>
          <p:nvPr/>
        </p:nvSpPr>
        <p:spPr>
          <a:xfrm>
            <a:off x="4571085" y="1649831"/>
            <a:ext cx="4437188" cy="54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Research Background</a:t>
            </a:r>
          </a:p>
        </p:txBody>
      </p:sp>
      <p:grpSp>
        <p:nvGrpSpPr>
          <p:cNvPr id="75" name="组合 74">
            <a:extLst>
              <a:ext uri="{FF2B5EF4-FFF2-40B4-BE49-F238E27FC236}">
                <a16:creationId xmlns:a16="http://schemas.microsoft.com/office/drawing/2014/main" id="{9A01E40F-4D27-46E0-B3C8-ACC612FF8694}"/>
              </a:ext>
            </a:extLst>
          </p:cNvPr>
          <p:cNvGrpSpPr/>
          <p:nvPr/>
        </p:nvGrpSpPr>
        <p:grpSpPr>
          <a:xfrm>
            <a:off x="3966244" y="1649831"/>
            <a:ext cx="540000" cy="540000"/>
            <a:chOff x="5412150" y="1180600"/>
            <a:chExt cx="720000" cy="720000"/>
          </a:xfrm>
          <a:solidFill>
            <a:schemeClr val="accent1"/>
          </a:solidFill>
        </p:grpSpPr>
        <p:sp>
          <p:nvSpPr>
            <p:cNvPr id="61" name="矩形 60">
              <a:extLst>
                <a:ext uri="{FF2B5EF4-FFF2-40B4-BE49-F238E27FC236}">
                  <a16:creationId xmlns:a16="http://schemas.microsoft.com/office/drawing/2014/main" id="{9F1E9CFB-5705-4342-969C-1BBB6EB698F5}"/>
                </a:ext>
              </a:extLst>
            </p:cNvPr>
            <p:cNvSpPr/>
            <p:nvPr/>
          </p:nvSpPr>
          <p:spPr>
            <a:xfrm>
              <a:off x="5412150" y="1180600"/>
              <a:ext cx="720000" cy="7200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1</a:t>
              </a:r>
              <a:endParaRPr lang="zh-CN" altLang="en-US" sz="2400" b="1" dirty="0"/>
            </a:p>
          </p:txBody>
        </p:sp>
        <p:sp>
          <p:nvSpPr>
            <p:cNvPr id="64" name="矩形 63">
              <a:extLst>
                <a:ext uri="{FF2B5EF4-FFF2-40B4-BE49-F238E27FC236}">
                  <a16:creationId xmlns:a16="http://schemas.microsoft.com/office/drawing/2014/main" id="{21E43874-40A0-4EC5-9CA2-95CEB3981475}"/>
                </a:ext>
              </a:extLst>
            </p:cNvPr>
            <p:cNvSpPr/>
            <p:nvPr/>
          </p:nvSpPr>
          <p:spPr>
            <a:xfrm>
              <a:off x="5412150" y="1810600"/>
              <a:ext cx="720000" cy="9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9" name="矩形 18">
            <a:extLst>
              <a:ext uri="{FF2B5EF4-FFF2-40B4-BE49-F238E27FC236}">
                <a16:creationId xmlns:a16="http://schemas.microsoft.com/office/drawing/2014/main" id="{A7DD4836-010D-456E-BBA3-89944340FA4A}"/>
              </a:ext>
            </a:extLst>
          </p:cNvPr>
          <p:cNvSpPr/>
          <p:nvPr/>
        </p:nvSpPr>
        <p:spPr>
          <a:xfrm>
            <a:off x="4571085" y="2689519"/>
            <a:ext cx="4437188" cy="54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accent1"/>
                </a:solidFill>
              </a:rPr>
              <a:t>Technology of Low-background Alpha Detector</a:t>
            </a:r>
          </a:p>
        </p:txBody>
      </p:sp>
      <p:grpSp>
        <p:nvGrpSpPr>
          <p:cNvPr id="20" name="组合 19">
            <a:extLst>
              <a:ext uri="{FF2B5EF4-FFF2-40B4-BE49-F238E27FC236}">
                <a16:creationId xmlns:a16="http://schemas.microsoft.com/office/drawing/2014/main" id="{9A01E40F-4D27-46E0-B3C8-ACC612FF8694}"/>
              </a:ext>
            </a:extLst>
          </p:cNvPr>
          <p:cNvGrpSpPr/>
          <p:nvPr/>
        </p:nvGrpSpPr>
        <p:grpSpPr>
          <a:xfrm>
            <a:off x="3966244" y="2689519"/>
            <a:ext cx="540000" cy="540000"/>
            <a:chOff x="5412150" y="1180600"/>
            <a:chExt cx="720000" cy="720000"/>
          </a:xfrm>
          <a:solidFill>
            <a:schemeClr val="accent1"/>
          </a:solidFill>
        </p:grpSpPr>
        <p:sp>
          <p:nvSpPr>
            <p:cNvPr id="21" name="矩形 20">
              <a:extLst>
                <a:ext uri="{FF2B5EF4-FFF2-40B4-BE49-F238E27FC236}">
                  <a16:creationId xmlns:a16="http://schemas.microsoft.com/office/drawing/2014/main" id="{9F1E9CFB-5705-4342-969C-1BBB6EB698F5}"/>
                </a:ext>
              </a:extLst>
            </p:cNvPr>
            <p:cNvSpPr/>
            <p:nvPr/>
          </p:nvSpPr>
          <p:spPr>
            <a:xfrm>
              <a:off x="5412150" y="1180600"/>
              <a:ext cx="720000" cy="7200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2</a:t>
              </a:r>
              <a:endParaRPr lang="zh-CN" altLang="en-US" sz="2400" b="1" dirty="0"/>
            </a:p>
          </p:txBody>
        </p:sp>
        <p:sp>
          <p:nvSpPr>
            <p:cNvPr id="22" name="矩形 21">
              <a:extLst>
                <a:ext uri="{FF2B5EF4-FFF2-40B4-BE49-F238E27FC236}">
                  <a16:creationId xmlns:a16="http://schemas.microsoft.com/office/drawing/2014/main" id="{21E43874-40A0-4EC5-9CA2-95CEB3981475}"/>
                </a:ext>
              </a:extLst>
            </p:cNvPr>
            <p:cNvSpPr/>
            <p:nvPr/>
          </p:nvSpPr>
          <p:spPr>
            <a:xfrm>
              <a:off x="5412150" y="1810600"/>
              <a:ext cx="720000" cy="9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3" name="矩形 22">
            <a:extLst>
              <a:ext uri="{FF2B5EF4-FFF2-40B4-BE49-F238E27FC236}">
                <a16:creationId xmlns:a16="http://schemas.microsoft.com/office/drawing/2014/main" id="{A7DD4836-010D-456E-BBA3-89944340FA4A}"/>
              </a:ext>
            </a:extLst>
          </p:cNvPr>
          <p:cNvSpPr/>
          <p:nvPr/>
        </p:nvSpPr>
        <p:spPr>
          <a:xfrm>
            <a:off x="4571085" y="3663544"/>
            <a:ext cx="4437188" cy="54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Detector Construction and Testing</a:t>
            </a:r>
          </a:p>
        </p:txBody>
      </p:sp>
      <p:grpSp>
        <p:nvGrpSpPr>
          <p:cNvPr id="24" name="组合 23">
            <a:extLst>
              <a:ext uri="{FF2B5EF4-FFF2-40B4-BE49-F238E27FC236}">
                <a16:creationId xmlns:a16="http://schemas.microsoft.com/office/drawing/2014/main" id="{9A01E40F-4D27-46E0-B3C8-ACC612FF8694}"/>
              </a:ext>
            </a:extLst>
          </p:cNvPr>
          <p:cNvGrpSpPr/>
          <p:nvPr/>
        </p:nvGrpSpPr>
        <p:grpSpPr>
          <a:xfrm>
            <a:off x="3966244" y="3663544"/>
            <a:ext cx="540000" cy="540000"/>
            <a:chOff x="5412150" y="1180600"/>
            <a:chExt cx="720000" cy="720000"/>
          </a:xfrm>
          <a:solidFill>
            <a:schemeClr val="accent1"/>
          </a:solidFill>
        </p:grpSpPr>
        <p:sp>
          <p:nvSpPr>
            <p:cNvPr id="25" name="矩形 24">
              <a:extLst>
                <a:ext uri="{FF2B5EF4-FFF2-40B4-BE49-F238E27FC236}">
                  <a16:creationId xmlns:a16="http://schemas.microsoft.com/office/drawing/2014/main" id="{9F1E9CFB-5705-4342-969C-1BBB6EB698F5}"/>
                </a:ext>
              </a:extLst>
            </p:cNvPr>
            <p:cNvSpPr/>
            <p:nvPr/>
          </p:nvSpPr>
          <p:spPr>
            <a:xfrm>
              <a:off x="5412150" y="1180600"/>
              <a:ext cx="720000" cy="7200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3</a:t>
              </a:r>
              <a:endParaRPr lang="zh-CN" altLang="en-US" sz="2400" b="1" dirty="0"/>
            </a:p>
          </p:txBody>
        </p:sp>
        <p:sp>
          <p:nvSpPr>
            <p:cNvPr id="26" name="矩形 25">
              <a:extLst>
                <a:ext uri="{FF2B5EF4-FFF2-40B4-BE49-F238E27FC236}">
                  <a16:creationId xmlns:a16="http://schemas.microsoft.com/office/drawing/2014/main" id="{21E43874-40A0-4EC5-9CA2-95CEB3981475}"/>
                </a:ext>
              </a:extLst>
            </p:cNvPr>
            <p:cNvSpPr/>
            <p:nvPr/>
          </p:nvSpPr>
          <p:spPr>
            <a:xfrm>
              <a:off x="5412150" y="1810600"/>
              <a:ext cx="720000" cy="9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7" name="矩形 26">
            <a:extLst>
              <a:ext uri="{FF2B5EF4-FFF2-40B4-BE49-F238E27FC236}">
                <a16:creationId xmlns:a16="http://schemas.microsoft.com/office/drawing/2014/main" id="{A7DD4836-010D-456E-BBA3-89944340FA4A}"/>
              </a:ext>
            </a:extLst>
          </p:cNvPr>
          <p:cNvSpPr/>
          <p:nvPr/>
        </p:nvSpPr>
        <p:spPr>
          <a:xfrm>
            <a:off x="4571085" y="4676044"/>
            <a:ext cx="4437188" cy="54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100" b="1" dirty="0">
              <a:solidFill>
                <a:schemeClr val="tx1"/>
              </a:solidFill>
            </a:endParaRPr>
          </a:p>
          <a:p>
            <a:pPr algn="ctr"/>
            <a:r>
              <a:rPr lang="en-US" altLang="zh-CN" b="1" dirty="0">
                <a:solidFill>
                  <a:schemeClr val="tx1"/>
                </a:solidFill>
              </a:rPr>
              <a:t>Conclusion</a:t>
            </a:r>
          </a:p>
          <a:p>
            <a:pPr algn="ctr"/>
            <a:endParaRPr lang="zh-CN" altLang="en-US" sz="2100" b="1" dirty="0">
              <a:solidFill>
                <a:schemeClr val="tx1"/>
              </a:solidFill>
            </a:endParaRPr>
          </a:p>
        </p:txBody>
      </p:sp>
      <p:grpSp>
        <p:nvGrpSpPr>
          <p:cNvPr id="28" name="组合 27">
            <a:extLst>
              <a:ext uri="{FF2B5EF4-FFF2-40B4-BE49-F238E27FC236}">
                <a16:creationId xmlns:a16="http://schemas.microsoft.com/office/drawing/2014/main" id="{9A01E40F-4D27-46E0-B3C8-ACC612FF8694}"/>
              </a:ext>
            </a:extLst>
          </p:cNvPr>
          <p:cNvGrpSpPr/>
          <p:nvPr/>
        </p:nvGrpSpPr>
        <p:grpSpPr>
          <a:xfrm>
            <a:off x="3966244" y="4676044"/>
            <a:ext cx="540000" cy="540000"/>
            <a:chOff x="5412150" y="1180600"/>
            <a:chExt cx="720000" cy="720000"/>
          </a:xfrm>
          <a:solidFill>
            <a:schemeClr val="accent1"/>
          </a:solidFill>
        </p:grpSpPr>
        <p:sp>
          <p:nvSpPr>
            <p:cNvPr id="29" name="矩形 28">
              <a:extLst>
                <a:ext uri="{FF2B5EF4-FFF2-40B4-BE49-F238E27FC236}">
                  <a16:creationId xmlns:a16="http://schemas.microsoft.com/office/drawing/2014/main" id="{9F1E9CFB-5705-4342-969C-1BBB6EB698F5}"/>
                </a:ext>
              </a:extLst>
            </p:cNvPr>
            <p:cNvSpPr/>
            <p:nvPr/>
          </p:nvSpPr>
          <p:spPr>
            <a:xfrm>
              <a:off x="5412150" y="1180600"/>
              <a:ext cx="720000" cy="7200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a:t>
              </a:r>
              <a:endParaRPr lang="zh-CN" altLang="en-US" sz="2400" b="1" dirty="0"/>
            </a:p>
          </p:txBody>
        </p:sp>
        <p:sp>
          <p:nvSpPr>
            <p:cNvPr id="30" name="矩形 29">
              <a:extLst>
                <a:ext uri="{FF2B5EF4-FFF2-40B4-BE49-F238E27FC236}">
                  <a16:creationId xmlns:a16="http://schemas.microsoft.com/office/drawing/2014/main" id="{21E43874-40A0-4EC5-9CA2-95CEB3981475}"/>
                </a:ext>
              </a:extLst>
            </p:cNvPr>
            <p:cNvSpPr/>
            <p:nvPr/>
          </p:nvSpPr>
          <p:spPr>
            <a:xfrm>
              <a:off x="5412150" y="1810600"/>
              <a:ext cx="720000" cy="9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872711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BD18D3-5D23-4AEC-A72A-16A4CE5C02A5}"/>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7</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A5453E50-BBD1-4FEF-9661-E839ED8670F8}"/>
              </a:ext>
            </a:extLst>
          </p:cNvPr>
          <p:cNvSpPr>
            <a:spLocks noGrp="1"/>
          </p:cNvSpPr>
          <p:nvPr>
            <p:ph type="body" sz="quarter" idx="11"/>
          </p:nvPr>
        </p:nvSpPr>
        <p:spPr>
          <a:xfrm>
            <a:off x="797933" y="110249"/>
            <a:ext cx="7302974" cy="448866"/>
          </a:xfrm>
        </p:spPr>
        <p:txBody>
          <a:bodyPr>
            <a:normAutofit lnSpcReduction="10000"/>
          </a:bodyPr>
          <a:lstStyle/>
          <a:p>
            <a:r>
              <a:rPr lang="en-US" altLang="zh-CN" dirty="0"/>
              <a:t>Technology of Gas TPC and Micromegas</a:t>
            </a:r>
            <a:endParaRPr lang="zh-CN" altLang="en-US" dirty="0"/>
          </a:p>
        </p:txBody>
      </p:sp>
      <p:sp>
        <p:nvSpPr>
          <p:cNvPr id="9" name="文本占位符 8">
            <a:extLst>
              <a:ext uri="{FF2B5EF4-FFF2-40B4-BE49-F238E27FC236}">
                <a16:creationId xmlns:a16="http://schemas.microsoft.com/office/drawing/2014/main" id="{DF91B78E-CFC6-4BAA-9C37-46C7D4DC8BCF}"/>
              </a:ext>
            </a:extLst>
          </p:cNvPr>
          <p:cNvSpPr>
            <a:spLocks noGrp="1"/>
          </p:cNvSpPr>
          <p:nvPr>
            <p:ph type="body" sz="quarter" idx="14"/>
          </p:nvPr>
        </p:nvSpPr>
        <p:spPr>
          <a:xfrm>
            <a:off x="377270" y="868364"/>
            <a:ext cx="3894492" cy="306543"/>
          </a:xfrm>
        </p:spPr>
        <p:txBody>
          <a:bodyPr>
            <a:noAutofit/>
          </a:bodyPr>
          <a:lstStyle/>
          <a:p>
            <a:r>
              <a:rPr lang="en-US" altLang="zh-CN" sz="1600" dirty="0">
                <a:solidFill>
                  <a:schemeClr val="tx1"/>
                </a:solidFill>
              </a:rPr>
              <a:t>Gas Time Projection Chamber (TPC)</a:t>
            </a:r>
            <a:endParaRPr lang="zh-CN" altLang="en-US" sz="1600" dirty="0">
              <a:solidFill>
                <a:schemeClr val="tx1"/>
              </a:solidFill>
            </a:endParaRPr>
          </a:p>
        </p:txBody>
      </p:sp>
      <p:pic>
        <p:nvPicPr>
          <p:cNvPr id="10" name="图片 9">
            <a:extLst>
              <a:ext uri="{FF2B5EF4-FFF2-40B4-BE49-F238E27FC236}">
                <a16:creationId xmlns:a16="http://schemas.microsoft.com/office/drawing/2014/main" id="{88CBA05B-D8EB-4BEF-B601-4878D433FAB6}"/>
              </a:ext>
            </a:extLst>
          </p:cNvPr>
          <p:cNvPicPr>
            <a:picLocks noChangeAspect="1"/>
          </p:cNvPicPr>
          <p:nvPr/>
        </p:nvPicPr>
        <p:blipFill rotWithShape="1">
          <a:blip r:embed="rId3">
            <a:extLst>
              <a:ext uri="{28A0092B-C50C-407E-A947-70E740481C1C}">
                <a14:useLocalDpi xmlns:a14="http://schemas.microsoft.com/office/drawing/2010/main" val="0"/>
              </a:ext>
            </a:extLst>
          </a:blip>
          <a:srcRect l="5419" t="2298"/>
          <a:stretch/>
        </p:blipFill>
        <p:spPr>
          <a:xfrm>
            <a:off x="88369" y="1746663"/>
            <a:ext cx="4375273" cy="2116007"/>
          </a:xfrm>
          <a:prstGeom prst="rect">
            <a:avLst/>
          </a:prstGeom>
        </p:spPr>
      </p:pic>
      <p:sp>
        <p:nvSpPr>
          <p:cNvPr id="13" name="文本占位符 8">
            <a:extLst>
              <a:ext uri="{FF2B5EF4-FFF2-40B4-BE49-F238E27FC236}">
                <a16:creationId xmlns:a16="http://schemas.microsoft.com/office/drawing/2014/main" id="{DA1F2A9C-F87B-442E-825A-80B9470DC039}"/>
              </a:ext>
            </a:extLst>
          </p:cNvPr>
          <p:cNvSpPr txBox="1">
            <a:spLocks/>
          </p:cNvSpPr>
          <p:nvPr/>
        </p:nvSpPr>
        <p:spPr>
          <a:xfrm>
            <a:off x="4694585" y="850767"/>
            <a:ext cx="2521744" cy="306543"/>
          </a:xfrm>
          <a:prstGeom prst="rect">
            <a:avLst/>
          </a:prstGeom>
        </p:spPr>
        <p:txBody>
          <a:bodyPr/>
          <a:lstStyle>
            <a:lvl1pPr marL="228600" indent="-228600" algn="l" defTabSz="914400" rtl="0" eaLnBrk="1" latinLnBrk="0" hangingPunct="1">
              <a:lnSpc>
                <a:spcPct val="130000"/>
              </a:lnSpc>
              <a:spcBef>
                <a:spcPts val="1000"/>
              </a:spcBef>
              <a:buFontTx/>
              <a:buBlip>
                <a:blip r:embed="rId4"/>
              </a:buBlip>
              <a:defRPr sz="2000" kern="1200">
                <a:solidFill>
                  <a:schemeClr val="accent2"/>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solidFill>
                  <a:schemeClr val="tx1"/>
                </a:solidFill>
              </a:rPr>
              <a:t>Micromegas</a:t>
            </a:r>
            <a:endParaRPr lang="zh-CN" altLang="en-US" sz="1600" dirty="0">
              <a:solidFill>
                <a:schemeClr val="tx1"/>
              </a:solidFill>
            </a:endParaRPr>
          </a:p>
        </p:txBody>
      </p:sp>
      <p:cxnSp>
        <p:nvCxnSpPr>
          <p:cNvPr id="14" name="直接连接符 13">
            <a:extLst>
              <a:ext uri="{FF2B5EF4-FFF2-40B4-BE49-F238E27FC236}">
                <a16:creationId xmlns:a16="http://schemas.microsoft.com/office/drawing/2014/main" id="{104A59EE-A284-4C62-BA6B-C177299A0485}"/>
              </a:ext>
            </a:extLst>
          </p:cNvPr>
          <p:cNvCxnSpPr>
            <a:cxnSpLocks/>
          </p:cNvCxnSpPr>
          <p:nvPr/>
        </p:nvCxnSpPr>
        <p:spPr>
          <a:xfrm>
            <a:off x="4460229" y="846700"/>
            <a:ext cx="15833" cy="5509651"/>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图片 14">
            <a:extLst>
              <a:ext uri="{FF2B5EF4-FFF2-40B4-BE49-F238E27FC236}">
                <a16:creationId xmlns:a16="http://schemas.microsoft.com/office/drawing/2014/main" id="{593052C7-10B9-424E-9DB4-E4EB79A0EB9F}"/>
              </a:ext>
            </a:extLst>
          </p:cNvPr>
          <p:cNvPicPr>
            <a:picLocks noChangeAspect="1"/>
          </p:cNvPicPr>
          <p:nvPr/>
        </p:nvPicPr>
        <p:blipFill>
          <a:blip r:embed="rId5"/>
          <a:stretch>
            <a:fillRect/>
          </a:stretch>
        </p:blipFill>
        <p:spPr>
          <a:xfrm>
            <a:off x="4694585" y="1790700"/>
            <a:ext cx="4054076" cy="1168334"/>
          </a:xfrm>
          <a:prstGeom prst="rect">
            <a:avLst/>
          </a:prstGeom>
        </p:spPr>
      </p:pic>
      <p:pic>
        <p:nvPicPr>
          <p:cNvPr id="16" name="图片 15">
            <a:extLst>
              <a:ext uri="{FF2B5EF4-FFF2-40B4-BE49-F238E27FC236}">
                <a16:creationId xmlns:a16="http://schemas.microsoft.com/office/drawing/2014/main" id="{FB5E42B7-D9D4-4A72-A3B7-C038C72978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42" t="4237" r="6202" b="16102"/>
          <a:stretch/>
        </p:blipFill>
        <p:spPr>
          <a:xfrm rot="10800000">
            <a:off x="5113718" y="3027216"/>
            <a:ext cx="1489214" cy="2318725"/>
          </a:xfrm>
          <a:prstGeom prst="rect">
            <a:avLst/>
          </a:prstGeom>
        </p:spPr>
      </p:pic>
      <p:pic>
        <p:nvPicPr>
          <p:cNvPr id="17" name="图片 16">
            <a:extLst>
              <a:ext uri="{FF2B5EF4-FFF2-40B4-BE49-F238E27FC236}">
                <a16:creationId xmlns:a16="http://schemas.microsoft.com/office/drawing/2014/main" id="{FFC6359F-0997-4029-9E06-4145BE78A552}"/>
              </a:ext>
            </a:extLst>
          </p:cNvPr>
          <p:cNvPicPr>
            <a:picLocks noChangeAspect="1"/>
          </p:cNvPicPr>
          <p:nvPr/>
        </p:nvPicPr>
        <p:blipFill>
          <a:blip r:embed="rId7"/>
          <a:stretch>
            <a:fillRect/>
          </a:stretch>
        </p:blipFill>
        <p:spPr>
          <a:xfrm>
            <a:off x="6860700" y="3162613"/>
            <a:ext cx="1894423" cy="2027186"/>
          </a:xfrm>
          <a:prstGeom prst="rect">
            <a:avLst/>
          </a:prstGeom>
        </p:spPr>
      </p:pic>
      <p:sp>
        <p:nvSpPr>
          <p:cNvPr id="18" name="文本框 17">
            <a:extLst>
              <a:ext uri="{FF2B5EF4-FFF2-40B4-BE49-F238E27FC236}">
                <a16:creationId xmlns:a16="http://schemas.microsoft.com/office/drawing/2014/main" id="{9459F77D-84DC-440D-986D-229995F8260B}"/>
              </a:ext>
            </a:extLst>
          </p:cNvPr>
          <p:cNvSpPr txBox="1"/>
          <p:nvPr/>
        </p:nvSpPr>
        <p:spPr>
          <a:xfrm>
            <a:off x="4522866" y="5695727"/>
            <a:ext cx="4108913" cy="338554"/>
          </a:xfrm>
          <a:prstGeom prst="rect">
            <a:avLst/>
          </a:prstGeom>
          <a:noFill/>
        </p:spPr>
        <p:txBody>
          <a:bodyPr wrap="square" rtlCol="0">
            <a:spAutoFit/>
          </a:bodyPr>
          <a:lstStyle/>
          <a:p>
            <a:pPr marL="257162" indent="-257162">
              <a:buFont typeface="Wingdings" panose="05000000000000000000" pitchFamily="2" charset="2"/>
              <a:buChar char="Ø"/>
            </a:pPr>
            <a:r>
              <a:rPr lang="en-US" altLang="zh-CN" sz="1600" dirty="0"/>
              <a:t>Thermal bonding Micromegas, strip readout</a:t>
            </a:r>
            <a:endParaRPr lang="zh-CN" altLang="en-US" sz="1600" dirty="0"/>
          </a:p>
        </p:txBody>
      </p:sp>
      <p:sp>
        <p:nvSpPr>
          <p:cNvPr id="19" name="文本框 18">
            <a:extLst>
              <a:ext uri="{FF2B5EF4-FFF2-40B4-BE49-F238E27FC236}">
                <a16:creationId xmlns:a16="http://schemas.microsoft.com/office/drawing/2014/main" id="{818DCCE1-F6AF-40FB-A202-7CF2F627BE3B}"/>
              </a:ext>
            </a:extLst>
          </p:cNvPr>
          <p:cNvSpPr txBox="1"/>
          <p:nvPr/>
        </p:nvSpPr>
        <p:spPr>
          <a:xfrm>
            <a:off x="298833" y="5638922"/>
            <a:ext cx="4224033" cy="584775"/>
          </a:xfrm>
          <a:prstGeom prst="rect">
            <a:avLst/>
          </a:prstGeom>
          <a:noFill/>
        </p:spPr>
        <p:txBody>
          <a:bodyPr wrap="square" rtlCol="0">
            <a:spAutoFit/>
          </a:bodyPr>
          <a:lstStyle/>
          <a:p>
            <a:pPr marL="214303" indent="-214303">
              <a:buFont typeface="Wingdings" panose="05000000000000000000" pitchFamily="2" charset="2"/>
              <a:buChar char="Ø"/>
            </a:pPr>
            <a:r>
              <a:rPr lang="en-US" altLang="zh-CN" sz="1600" dirty="0"/>
              <a:t>Samples placed inside, record particle energy, track information</a:t>
            </a:r>
            <a:endParaRPr lang="zh-CN" altLang="en-US" sz="1600" dirty="0"/>
          </a:p>
        </p:txBody>
      </p:sp>
      <p:pic>
        <p:nvPicPr>
          <p:cNvPr id="4" name="图片 3">
            <a:extLst>
              <a:ext uri="{FF2B5EF4-FFF2-40B4-BE49-F238E27FC236}">
                <a16:creationId xmlns:a16="http://schemas.microsoft.com/office/drawing/2014/main" id="{FE7D745E-E859-45E3-BD0E-D7E681B00AC7}"/>
              </a:ext>
            </a:extLst>
          </p:cNvPr>
          <p:cNvPicPr>
            <a:picLocks noChangeAspect="1"/>
          </p:cNvPicPr>
          <p:nvPr/>
        </p:nvPicPr>
        <p:blipFill>
          <a:blip r:embed="rId8"/>
          <a:stretch>
            <a:fillRect/>
          </a:stretch>
        </p:blipFill>
        <p:spPr>
          <a:xfrm>
            <a:off x="959269" y="3924595"/>
            <a:ext cx="1980386" cy="1402337"/>
          </a:xfrm>
          <a:prstGeom prst="rect">
            <a:avLst/>
          </a:prstGeom>
        </p:spPr>
      </p:pic>
      <p:sp>
        <p:nvSpPr>
          <p:cNvPr id="5" name="矩形 4">
            <a:extLst>
              <a:ext uri="{FF2B5EF4-FFF2-40B4-BE49-F238E27FC236}">
                <a16:creationId xmlns:a16="http://schemas.microsoft.com/office/drawing/2014/main" id="{AA032AE7-8F76-4E33-A8F4-CCFCB604D096}"/>
              </a:ext>
            </a:extLst>
          </p:cNvPr>
          <p:cNvSpPr/>
          <p:nvPr/>
        </p:nvSpPr>
        <p:spPr>
          <a:xfrm>
            <a:off x="4574693" y="2807818"/>
            <a:ext cx="4572000" cy="184666"/>
          </a:xfrm>
          <a:prstGeom prst="rect">
            <a:avLst/>
          </a:prstGeom>
        </p:spPr>
        <p:txBody>
          <a:bodyPr>
            <a:spAutoFit/>
          </a:bodyPr>
          <a:lstStyle/>
          <a:p>
            <a:r>
              <a:rPr lang="en-US" altLang="zh-CN" sz="600" dirty="0"/>
              <a:t>FENG J, ZHANG Z, LIU J, et al. A thermal bonding method for manufacturing Micromegas detectors[J]. 2021, 989: 164958. </a:t>
            </a:r>
            <a:endParaRPr lang="zh-CN" altLang="en-US" sz="600" dirty="0"/>
          </a:p>
        </p:txBody>
      </p:sp>
      <p:sp>
        <p:nvSpPr>
          <p:cNvPr id="20" name="矩形 19">
            <a:extLst>
              <a:ext uri="{FF2B5EF4-FFF2-40B4-BE49-F238E27FC236}">
                <a16:creationId xmlns:a16="http://schemas.microsoft.com/office/drawing/2014/main" id="{9BA4D0FB-617E-4457-94F8-C6399812F63B}"/>
              </a:ext>
            </a:extLst>
          </p:cNvPr>
          <p:cNvSpPr/>
          <p:nvPr/>
        </p:nvSpPr>
        <p:spPr>
          <a:xfrm>
            <a:off x="6987724" y="903505"/>
            <a:ext cx="2121991" cy="338554"/>
          </a:xfrm>
          <a:prstGeom prst="rect">
            <a:avLst/>
          </a:prstGeom>
        </p:spPr>
        <p:txBody>
          <a:bodyPr wrap="none">
            <a:spAutoFit/>
          </a:bodyPr>
          <a:lstStyle/>
          <a:p>
            <a:pPr marL="214303" indent="-214303">
              <a:buFont typeface="Wingdings" panose="05000000000000000000" pitchFamily="2" charset="2"/>
              <a:buChar char="Ø"/>
            </a:pPr>
            <a:r>
              <a:rPr lang="en-US" altLang="zh-CN" sz="1600" dirty="0"/>
              <a:t>Readout: 20×20 cm</a:t>
            </a:r>
            <a:r>
              <a:rPr lang="en-US" altLang="zh-CN" sz="1600" baseline="30000" dirty="0"/>
              <a:t>2</a:t>
            </a:r>
            <a:endParaRPr lang="zh-CN" altLang="en-US" sz="1600" baseline="30000" dirty="0"/>
          </a:p>
        </p:txBody>
      </p:sp>
    </p:spTree>
    <p:extLst>
      <p:ext uri="{BB962C8B-B14F-4D97-AF65-F5344CB8AC3E}">
        <p14:creationId xmlns:p14="http://schemas.microsoft.com/office/powerpoint/2010/main" val="1998889333"/>
      </p:ext>
    </p:extLst>
  </p:cSld>
  <p:clrMapOvr>
    <a:masterClrMapping/>
  </p:clrMapOvr>
  <mc:AlternateContent xmlns:mc="http://schemas.openxmlformats.org/markup-compatibility/2006" xmlns:p14="http://schemas.microsoft.com/office/powerpoint/2010/main">
    <mc:Choice Requires="p14">
      <p:transition spd="slow" p14:dur="2000" advTm="209"/>
    </mc:Choice>
    <mc:Fallback xmlns="">
      <p:transition spd="slow" advTm="20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BD18D3-5D23-4AEC-A72A-16A4CE5C02A5}"/>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8</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A5453E50-BBD1-4FEF-9661-E839ED8670F8}"/>
              </a:ext>
            </a:extLst>
          </p:cNvPr>
          <p:cNvSpPr>
            <a:spLocks noGrp="1"/>
          </p:cNvSpPr>
          <p:nvPr>
            <p:ph type="body" sz="quarter" idx="11"/>
          </p:nvPr>
        </p:nvSpPr>
        <p:spPr>
          <a:xfrm>
            <a:off x="773879" y="133163"/>
            <a:ext cx="7746371" cy="448866"/>
          </a:xfrm>
        </p:spPr>
        <p:txBody>
          <a:bodyPr>
            <a:normAutofit lnSpcReduction="10000"/>
          </a:bodyPr>
          <a:lstStyle/>
          <a:p>
            <a:r>
              <a:rPr lang="en-US" altLang="zh-CN" dirty="0"/>
              <a:t>Trajectory Reconstruction and S-B Discrimination</a:t>
            </a:r>
          </a:p>
        </p:txBody>
      </p:sp>
      <p:sp>
        <p:nvSpPr>
          <p:cNvPr id="71" name="文本框 70">
            <a:extLst>
              <a:ext uri="{FF2B5EF4-FFF2-40B4-BE49-F238E27FC236}">
                <a16:creationId xmlns:a16="http://schemas.microsoft.com/office/drawing/2014/main" id="{FD48C227-FF03-44C2-B14A-1E6DBF751FED}"/>
              </a:ext>
            </a:extLst>
          </p:cNvPr>
          <p:cNvSpPr txBox="1"/>
          <p:nvPr/>
        </p:nvSpPr>
        <p:spPr>
          <a:xfrm>
            <a:off x="53291" y="4391873"/>
            <a:ext cx="9148827" cy="1899623"/>
          </a:xfrm>
          <a:prstGeom prst="rect">
            <a:avLst/>
          </a:prstGeom>
          <a:noFill/>
        </p:spPr>
        <p:txBody>
          <a:bodyPr wrap="square" rtlCol="0">
            <a:spAutoFit/>
          </a:bodyPr>
          <a:lstStyle/>
          <a:p>
            <a:pPr marL="214303" indent="-214303">
              <a:lnSpc>
                <a:spcPct val="150000"/>
              </a:lnSpc>
              <a:buFont typeface="Wingdings" panose="05000000000000000000" pitchFamily="2" charset="2"/>
              <a:buChar char="Ø"/>
            </a:pPr>
            <a:r>
              <a:rPr lang="en-US" altLang="zh-CN" sz="1600" dirty="0"/>
              <a:t>α particle tracks are almost straight, with a </a:t>
            </a:r>
            <a:r>
              <a:rPr lang="en-US" altLang="zh-CN" sz="1600" b="1" dirty="0"/>
              <a:t>Bragg</a:t>
            </a:r>
            <a:r>
              <a:rPr lang="en-US" altLang="zh-CN" sz="1600" dirty="0"/>
              <a:t> peak at the track end.</a:t>
            </a:r>
            <a:endParaRPr lang="en-US" altLang="zh-CN" sz="1600" b="1" dirty="0"/>
          </a:p>
          <a:p>
            <a:pPr marL="257162" indent="-257162">
              <a:lnSpc>
                <a:spcPct val="150000"/>
              </a:lnSpc>
              <a:buFont typeface="+mj-lt"/>
              <a:buAutoNum type="alphaLcPeriod"/>
            </a:pPr>
            <a:r>
              <a:rPr lang="en-US" altLang="zh-CN" sz="1600" dirty="0"/>
              <a:t>The starting position of the track --- Identify the background near the </a:t>
            </a:r>
            <a:r>
              <a:rPr lang="en-US" altLang="zh-CN" sz="1600" b="1" dirty="0"/>
              <a:t>field cage</a:t>
            </a:r>
            <a:r>
              <a:rPr lang="en-US" altLang="zh-CN" sz="1600" dirty="0"/>
              <a:t>.</a:t>
            </a:r>
          </a:p>
          <a:p>
            <a:pPr marL="257162" indent="-257162">
              <a:lnSpc>
                <a:spcPct val="150000"/>
              </a:lnSpc>
              <a:buFont typeface="+mj-lt"/>
              <a:buAutoNum type="alphaLcPeriod"/>
            </a:pPr>
            <a:r>
              <a:rPr lang="en-US" altLang="zh-CN" sz="1600" dirty="0"/>
              <a:t>The track direction --- Identify the background of the </a:t>
            </a:r>
            <a:r>
              <a:rPr lang="en-US" altLang="zh-CN" sz="1600" b="1" dirty="0"/>
              <a:t>readout plane</a:t>
            </a:r>
            <a:r>
              <a:rPr lang="en-US" altLang="zh-CN" sz="1600" dirty="0"/>
              <a:t> and half of the </a:t>
            </a:r>
            <a:r>
              <a:rPr lang="en-US" altLang="zh-CN" sz="1600" b="1" dirty="0"/>
              <a:t>gas</a:t>
            </a:r>
            <a:r>
              <a:rPr lang="en-US" altLang="zh-CN" sz="1600" dirty="0"/>
              <a:t> background.</a:t>
            </a:r>
          </a:p>
          <a:p>
            <a:pPr marL="257162" indent="-257162">
              <a:lnSpc>
                <a:spcPct val="150000"/>
              </a:lnSpc>
              <a:buFont typeface="+mj-lt"/>
              <a:buAutoNum type="alphaLcPeriod"/>
            </a:pPr>
            <a:r>
              <a:rPr lang="en-US" altLang="zh-CN" sz="1600" dirty="0"/>
              <a:t>The number of triggered strips --- Identify short tracks of particles, which are likely from the </a:t>
            </a:r>
            <a:r>
              <a:rPr lang="en-US" altLang="zh-CN" sz="1600" b="1" dirty="0"/>
              <a:t>gas</a:t>
            </a:r>
            <a:r>
              <a:rPr lang="en-US" altLang="zh-CN" sz="1600" dirty="0"/>
              <a:t> and </a:t>
            </a:r>
            <a:r>
              <a:rPr lang="en-US" altLang="zh-CN" sz="1600" b="1" dirty="0"/>
              <a:t>readout plane</a:t>
            </a:r>
            <a:r>
              <a:rPr lang="en-US" altLang="zh-CN" sz="1600" dirty="0"/>
              <a:t>.</a:t>
            </a:r>
            <a:endParaRPr lang="en-US" altLang="zh-CN" sz="1600" dirty="0">
              <a:latin typeface="微软雅黑" panose="020B0503020204020204" pitchFamily="34" charset="-122"/>
              <a:ea typeface="微软雅黑" panose="020B0503020204020204" pitchFamily="34" charset="-122"/>
            </a:endParaRPr>
          </a:p>
        </p:txBody>
      </p:sp>
      <p:grpSp>
        <p:nvGrpSpPr>
          <p:cNvPr id="14" name="组合 13">
            <a:extLst>
              <a:ext uri="{FF2B5EF4-FFF2-40B4-BE49-F238E27FC236}">
                <a16:creationId xmlns:a16="http://schemas.microsoft.com/office/drawing/2014/main" id="{5EC1853E-B5D5-4AEF-9608-E46F4E0CBE1C}"/>
              </a:ext>
            </a:extLst>
          </p:cNvPr>
          <p:cNvGrpSpPr/>
          <p:nvPr/>
        </p:nvGrpSpPr>
        <p:grpSpPr>
          <a:xfrm>
            <a:off x="956533" y="1817771"/>
            <a:ext cx="4589978" cy="2514959"/>
            <a:chOff x="791577" y="606628"/>
            <a:chExt cx="7773987" cy="3870430"/>
          </a:xfrm>
        </p:grpSpPr>
        <p:pic>
          <p:nvPicPr>
            <p:cNvPr id="15" name="图片 14">
              <a:extLst>
                <a:ext uri="{FF2B5EF4-FFF2-40B4-BE49-F238E27FC236}">
                  <a16:creationId xmlns:a16="http://schemas.microsoft.com/office/drawing/2014/main" id="{6D25BEEE-DA5E-4D1D-AE36-E86ECDB88D03}"/>
                </a:ext>
              </a:extLst>
            </p:cNvPr>
            <p:cNvPicPr>
              <a:picLocks noChangeAspect="1"/>
            </p:cNvPicPr>
            <p:nvPr/>
          </p:nvPicPr>
          <p:blipFill>
            <a:blip r:embed="rId3"/>
            <a:stretch>
              <a:fillRect/>
            </a:stretch>
          </p:blipFill>
          <p:spPr>
            <a:xfrm>
              <a:off x="791577" y="606628"/>
              <a:ext cx="7773987" cy="3870430"/>
            </a:xfrm>
            <a:prstGeom prst="rect">
              <a:avLst/>
            </a:prstGeom>
          </p:spPr>
        </p:pic>
        <p:cxnSp>
          <p:nvCxnSpPr>
            <p:cNvPr id="16" name="直接箭头连接符 15">
              <a:extLst>
                <a:ext uri="{FF2B5EF4-FFF2-40B4-BE49-F238E27FC236}">
                  <a16:creationId xmlns:a16="http://schemas.microsoft.com/office/drawing/2014/main" id="{E39F5A9D-444F-4A5D-BD31-9C646E791B65}"/>
                </a:ext>
              </a:extLst>
            </p:cNvPr>
            <p:cNvCxnSpPr/>
            <p:nvPr/>
          </p:nvCxnSpPr>
          <p:spPr bwMode="auto">
            <a:xfrm flipH="1" flipV="1">
              <a:off x="3608981" y="1557141"/>
              <a:ext cx="1" cy="1944317"/>
            </a:xfrm>
            <a:prstGeom prst="straightConnector1">
              <a:avLst/>
            </a:prstGeom>
            <a:ln w="12700">
              <a:prstDash val="lgDash"/>
              <a:tailEnd type="triangle"/>
            </a:ln>
          </p:spPr>
          <p:style>
            <a:lnRef idx="1">
              <a:schemeClr val="dk1"/>
            </a:lnRef>
            <a:fillRef idx="0">
              <a:schemeClr val="dk1"/>
            </a:fillRef>
            <a:effectRef idx="0">
              <a:schemeClr val="dk1"/>
            </a:effectRef>
            <a:fontRef idx="minor">
              <a:schemeClr val="tx1"/>
            </a:fontRef>
          </p:style>
        </p:cxnSp>
        <p:sp>
          <p:nvSpPr>
            <p:cNvPr id="17" name="文本框 16">
              <a:extLst>
                <a:ext uri="{FF2B5EF4-FFF2-40B4-BE49-F238E27FC236}">
                  <a16:creationId xmlns:a16="http://schemas.microsoft.com/office/drawing/2014/main" id="{D164F343-96D9-4851-B84A-D9A23BD7FEA8}"/>
                </a:ext>
              </a:extLst>
            </p:cNvPr>
            <p:cNvSpPr txBox="1"/>
            <p:nvPr/>
          </p:nvSpPr>
          <p:spPr>
            <a:xfrm>
              <a:off x="3608982" y="1871905"/>
              <a:ext cx="1110972" cy="461815"/>
            </a:xfrm>
            <a:prstGeom prst="rect">
              <a:avLst/>
            </a:prstGeom>
            <a:noFill/>
          </p:spPr>
          <p:txBody>
            <a:bodyPr wrap="none" rtlCol="0">
              <a:spAutoFit/>
            </a:bodyPr>
            <a:lstStyle/>
            <a:p>
              <a:r>
                <a:rPr lang="en-US" altLang="zh-CN" sz="1350" dirty="0"/>
                <a:t>Z-axis</a:t>
              </a:r>
              <a:endParaRPr lang="zh-CN" altLang="en-US" sz="1350" dirty="0"/>
            </a:p>
          </p:txBody>
        </p:sp>
        <p:sp>
          <p:nvSpPr>
            <p:cNvPr id="18" name="任意多边形 10">
              <a:extLst>
                <a:ext uri="{FF2B5EF4-FFF2-40B4-BE49-F238E27FC236}">
                  <a16:creationId xmlns:a16="http://schemas.microsoft.com/office/drawing/2014/main" id="{F2AE663D-638B-45A3-B338-AEC362699C6C}"/>
                </a:ext>
              </a:extLst>
            </p:cNvPr>
            <p:cNvSpPr/>
            <p:nvPr/>
          </p:nvSpPr>
          <p:spPr bwMode="auto">
            <a:xfrm>
              <a:off x="3635160" y="3053660"/>
              <a:ext cx="130967" cy="127089"/>
            </a:xfrm>
            <a:custGeom>
              <a:avLst/>
              <a:gdLst>
                <a:gd name="connsiteX0" fmla="*/ 0 w 114300"/>
                <a:gd name="connsiteY0" fmla="*/ 80251 h 103111"/>
                <a:gd name="connsiteX1" fmla="*/ 91440 w 114300"/>
                <a:gd name="connsiteY1" fmla="*/ 241 h 103111"/>
                <a:gd name="connsiteX2" fmla="*/ 114300 w 114300"/>
                <a:gd name="connsiteY2" fmla="*/ 103111 h 103111"/>
              </a:gdLst>
              <a:ahLst/>
              <a:cxnLst>
                <a:cxn ang="0">
                  <a:pos x="connsiteX0" y="connsiteY0"/>
                </a:cxn>
                <a:cxn ang="0">
                  <a:pos x="connsiteX1" y="connsiteY1"/>
                </a:cxn>
                <a:cxn ang="0">
                  <a:pos x="connsiteX2" y="connsiteY2"/>
                </a:cxn>
              </a:cxnLst>
              <a:rect l="l" t="t" r="r" b="b"/>
              <a:pathLst>
                <a:path w="114300" h="103111">
                  <a:moveTo>
                    <a:pt x="0" y="80251"/>
                  </a:moveTo>
                  <a:cubicBezTo>
                    <a:pt x="36195" y="38341"/>
                    <a:pt x="72390" y="-3569"/>
                    <a:pt x="91440" y="241"/>
                  </a:cubicBezTo>
                  <a:cubicBezTo>
                    <a:pt x="110490" y="4051"/>
                    <a:pt x="55245" y="55486"/>
                    <a:pt x="114300" y="103111"/>
                  </a:cubicBezTo>
                </a:path>
              </a:pathLst>
            </a:custGeom>
            <a:noFill/>
            <a:ln>
              <a:noFill/>
            </a:ln>
          </p:spPr>
          <p:txBody>
            <a:bodyPr vert="horz" wrap="square" lIns="68580" tIns="34290" rIns="68580" bIns="34290" numCol="1" rtlCol="0" anchor="t" anchorCtr="0" compatLnSpc="1"/>
            <a:lstStyle/>
            <a:p>
              <a:pPr algn="ctr" defTabSz="685766" eaLnBrk="0" fontAlgn="base" hangingPunct="0">
                <a:spcBef>
                  <a:spcPct val="0"/>
                </a:spcBef>
                <a:spcAft>
                  <a:spcPct val="0"/>
                </a:spcAft>
              </a:pPr>
              <a:endParaRPr lang="zh-CN" altLang="en-US" sz="1350" b="1">
                <a:latin typeface="Arial" panose="020B0604020202020204" pitchFamily="34" charset="0"/>
                <a:ea typeface="宋体" panose="02010600030101010101" pitchFamily="2" charset="-122"/>
              </a:endParaRPr>
            </a:p>
          </p:txBody>
        </p:sp>
        <p:sp>
          <p:nvSpPr>
            <p:cNvPr id="19" name="任意多边形 11">
              <a:extLst>
                <a:ext uri="{FF2B5EF4-FFF2-40B4-BE49-F238E27FC236}">
                  <a16:creationId xmlns:a16="http://schemas.microsoft.com/office/drawing/2014/main" id="{FB20D70A-D1DB-49CB-951D-EC8522812C8A}"/>
                </a:ext>
              </a:extLst>
            </p:cNvPr>
            <p:cNvSpPr/>
            <p:nvPr/>
          </p:nvSpPr>
          <p:spPr bwMode="auto">
            <a:xfrm>
              <a:off x="3622064" y="3081064"/>
              <a:ext cx="117871" cy="156038"/>
            </a:xfrm>
            <a:custGeom>
              <a:avLst/>
              <a:gdLst>
                <a:gd name="connsiteX0" fmla="*/ 0 w 102870"/>
                <a:gd name="connsiteY0" fmla="*/ 80878 h 126598"/>
                <a:gd name="connsiteX1" fmla="*/ 80010 w 102870"/>
                <a:gd name="connsiteY1" fmla="*/ 868 h 126598"/>
                <a:gd name="connsiteX2" fmla="*/ 102870 w 102870"/>
                <a:gd name="connsiteY2" fmla="*/ 126598 h 126598"/>
              </a:gdLst>
              <a:ahLst/>
              <a:cxnLst>
                <a:cxn ang="0">
                  <a:pos x="connsiteX0" y="connsiteY0"/>
                </a:cxn>
                <a:cxn ang="0">
                  <a:pos x="connsiteX1" y="connsiteY1"/>
                </a:cxn>
                <a:cxn ang="0">
                  <a:pos x="connsiteX2" y="connsiteY2"/>
                </a:cxn>
              </a:cxnLst>
              <a:rect l="l" t="t" r="r" b="b"/>
              <a:pathLst>
                <a:path w="102870" h="126598">
                  <a:moveTo>
                    <a:pt x="0" y="80878"/>
                  </a:moveTo>
                  <a:cubicBezTo>
                    <a:pt x="31432" y="37063"/>
                    <a:pt x="62865" y="-6752"/>
                    <a:pt x="80010" y="868"/>
                  </a:cubicBezTo>
                  <a:cubicBezTo>
                    <a:pt x="97155" y="8488"/>
                    <a:pt x="70485" y="73258"/>
                    <a:pt x="102870" y="126598"/>
                  </a:cubicBezTo>
                </a:path>
              </a:pathLst>
            </a:custGeom>
            <a:ln/>
          </p:spPr>
          <p:style>
            <a:lnRef idx="1">
              <a:schemeClr val="dk1"/>
            </a:lnRef>
            <a:fillRef idx="0">
              <a:schemeClr val="dk1"/>
            </a:fillRef>
            <a:effectRef idx="0">
              <a:schemeClr val="dk1"/>
            </a:effectRef>
            <a:fontRef idx="minor">
              <a:schemeClr val="tx1"/>
            </a:fontRef>
          </p:style>
          <p:txBody>
            <a:bodyPr vert="horz" wrap="square" lIns="68580" tIns="34290" rIns="68580" bIns="34290" numCol="1" rtlCol="0" anchor="t" anchorCtr="0" compatLnSpc="1"/>
            <a:lstStyle/>
            <a:p>
              <a:pPr algn="ctr" defTabSz="685766" eaLnBrk="0" fontAlgn="base" hangingPunct="0">
                <a:spcBef>
                  <a:spcPct val="0"/>
                </a:spcBef>
                <a:spcAft>
                  <a:spcPct val="0"/>
                </a:spcAft>
              </a:pPr>
              <a:endParaRPr lang="zh-CN" altLang="en-US" sz="1350" b="1">
                <a:latin typeface="Arial" panose="020B0604020202020204" pitchFamily="34" charset="0"/>
                <a:ea typeface="宋体" panose="02010600030101010101" pitchFamily="2" charset="-122"/>
              </a:endParaRPr>
            </a:p>
          </p:txBody>
        </p:sp>
        <p:sp>
          <p:nvSpPr>
            <p:cNvPr id="20" name="文本框 19">
              <a:extLst>
                <a:ext uri="{FF2B5EF4-FFF2-40B4-BE49-F238E27FC236}">
                  <a16:creationId xmlns:a16="http://schemas.microsoft.com/office/drawing/2014/main" id="{E455EF81-1ABC-4E88-BAFA-B0598C0F096E}"/>
                </a:ext>
              </a:extLst>
            </p:cNvPr>
            <p:cNvSpPr txBox="1"/>
            <p:nvPr/>
          </p:nvSpPr>
          <p:spPr>
            <a:xfrm>
              <a:off x="3543941" y="2719492"/>
              <a:ext cx="552880" cy="461815"/>
            </a:xfrm>
            <a:prstGeom prst="rect">
              <a:avLst/>
            </a:prstGeom>
            <a:noFill/>
          </p:spPr>
          <p:txBody>
            <a:bodyPr wrap="square" rtlCol="0">
              <a:spAutoFit/>
            </a:bodyPr>
            <a:lstStyle/>
            <a:p>
              <a:r>
                <a:rPr lang="el-GR" altLang="zh-CN" sz="1350" dirty="0">
                  <a:latin typeface="等线" panose="02010600030101010101" pitchFamily="2" charset="-122"/>
                  <a:ea typeface="等线" panose="02010600030101010101" pitchFamily="2" charset="-122"/>
                </a:rPr>
                <a:t>θ</a:t>
              </a:r>
              <a:endParaRPr lang="zh-CN" altLang="en-US" sz="1350" dirty="0"/>
            </a:p>
          </p:txBody>
        </p:sp>
        <p:pic>
          <p:nvPicPr>
            <p:cNvPr id="21" name="图片 20">
              <a:extLst>
                <a:ext uri="{FF2B5EF4-FFF2-40B4-BE49-F238E27FC236}">
                  <a16:creationId xmlns:a16="http://schemas.microsoft.com/office/drawing/2014/main" id="{A727CB50-70F8-485E-99F4-B74571083EEE}"/>
                </a:ext>
              </a:extLst>
            </p:cNvPr>
            <p:cNvPicPr>
              <a:picLocks noChangeAspect="1"/>
            </p:cNvPicPr>
            <p:nvPr/>
          </p:nvPicPr>
          <p:blipFill>
            <a:blip r:embed="rId4"/>
            <a:stretch>
              <a:fillRect/>
            </a:stretch>
          </p:blipFill>
          <p:spPr>
            <a:xfrm flipV="1">
              <a:off x="2473463" y="1184123"/>
              <a:ext cx="412774" cy="540021"/>
            </a:xfrm>
            <a:prstGeom prst="rect">
              <a:avLst/>
            </a:prstGeom>
          </p:spPr>
        </p:pic>
        <p:sp>
          <p:nvSpPr>
            <p:cNvPr id="22" name="矩形 21">
              <a:extLst>
                <a:ext uri="{FF2B5EF4-FFF2-40B4-BE49-F238E27FC236}">
                  <a16:creationId xmlns:a16="http://schemas.microsoft.com/office/drawing/2014/main" id="{27D31F02-B41F-48CD-9ECF-34750F5B0ECD}"/>
                </a:ext>
              </a:extLst>
            </p:cNvPr>
            <p:cNvSpPr/>
            <p:nvPr/>
          </p:nvSpPr>
          <p:spPr bwMode="auto">
            <a:xfrm>
              <a:off x="1804110" y="1557141"/>
              <a:ext cx="549347" cy="1944317"/>
            </a:xfrm>
            <a:prstGeom prst="rect">
              <a:avLst/>
            </a:prstGeom>
            <a:noFill/>
            <a:ln w="57150">
              <a:solidFill>
                <a:srgbClr val="FF0000"/>
              </a:solidFill>
            </a:ln>
          </p:spPr>
          <p:txBody>
            <a:bodyPr vert="horz" wrap="square" lIns="68580" tIns="34290" rIns="68580" bIns="34290" numCol="1" rtlCol="0" anchor="t" anchorCtr="0" compatLnSpc="1"/>
            <a:lstStyle/>
            <a:p>
              <a:pPr algn="ctr" defTabSz="685766" eaLnBrk="0" fontAlgn="base" hangingPunct="0">
                <a:spcBef>
                  <a:spcPct val="0"/>
                </a:spcBef>
                <a:spcAft>
                  <a:spcPct val="0"/>
                </a:spcAft>
              </a:pPr>
              <a:endParaRPr lang="zh-CN" altLang="en-US" sz="1350" b="1">
                <a:latin typeface="Arial" panose="020B0604020202020204" pitchFamily="34" charset="0"/>
                <a:ea typeface="宋体" panose="02010600030101010101" pitchFamily="2" charset="-122"/>
              </a:endParaRPr>
            </a:p>
          </p:txBody>
        </p:sp>
        <p:sp>
          <p:nvSpPr>
            <p:cNvPr id="23" name="矩形 22">
              <a:extLst>
                <a:ext uri="{FF2B5EF4-FFF2-40B4-BE49-F238E27FC236}">
                  <a16:creationId xmlns:a16="http://schemas.microsoft.com/office/drawing/2014/main" id="{90BDC74C-5E1D-4197-88D4-8B8DEB73FFC0}"/>
                </a:ext>
              </a:extLst>
            </p:cNvPr>
            <p:cNvSpPr/>
            <p:nvPr/>
          </p:nvSpPr>
          <p:spPr bwMode="auto">
            <a:xfrm>
              <a:off x="5619628" y="1608082"/>
              <a:ext cx="599634" cy="1944317"/>
            </a:xfrm>
            <a:prstGeom prst="rect">
              <a:avLst/>
            </a:prstGeom>
            <a:noFill/>
            <a:ln w="57150">
              <a:solidFill>
                <a:srgbClr val="FF0000"/>
              </a:solidFill>
            </a:ln>
          </p:spPr>
          <p:txBody>
            <a:bodyPr vert="horz" wrap="square" lIns="68580" tIns="34290" rIns="68580" bIns="34290" numCol="1" rtlCol="0" anchor="t" anchorCtr="0" compatLnSpc="1"/>
            <a:lstStyle/>
            <a:p>
              <a:pPr algn="ctr" defTabSz="685766" eaLnBrk="0" fontAlgn="base" hangingPunct="0">
                <a:spcBef>
                  <a:spcPct val="0"/>
                </a:spcBef>
                <a:spcAft>
                  <a:spcPct val="0"/>
                </a:spcAft>
              </a:pPr>
              <a:endParaRPr lang="zh-CN" altLang="en-US" sz="1350" b="1">
                <a:latin typeface="Arial" panose="020B0604020202020204" pitchFamily="34" charset="0"/>
                <a:ea typeface="宋体" panose="02010600030101010101" pitchFamily="2" charset="-122"/>
              </a:endParaRPr>
            </a:p>
          </p:txBody>
        </p:sp>
        <p:sp>
          <p:nvSpPr>
            <p:cNvPr id="24" name="矩形 23">
              <a:extLst>
                <a:ext uri="{FF2B5EF4-FFF2-40B4-BE49-F238E27FC236}">
                  <a16:creationId xmlns:a16="http://schemas.microsoft.com/office/drawing/2014/main" id="{FC02C5E2-C2A9-4289-9A0E-32A0B54F5E39}"/>
                </a:ext>
              </a:extLst>
            </p:cNvPr>
            <p:cNvSpPr/>
            <p:nvPr/>
          </p:nvSpPr>
          <p:spPr bwMode="auto">
            <a:xfrm>
              <a:off x="2473462" y="1195111"/>
              <a:ext cx="424356" cy="524633"/>
            </a:xfrm>
            <a:prstGeom prst="rect">
              <a:avLst/>
            </a:prstGeom>
            <a:noFill/>
            <a:ln w="57150">
              <a:solidFill>
                <a:srgbClr val="4949CC"/>
              </a:solidFill>
            </a:ln>
          </p:spPr>
          <p:txBody>
            <a:bodyPr vert="horz" wrap="square" lIns="68580" tIns="34290" rIns="68580" bIns="34290" numCol="1" rtlCol="0" anchor="t" anchorCtr="0" compatLnSpc="1"/>
            <a:lstStyle/>
            <a:p>
              <a:pPr algn="ctr" defTabSz="685766" eaLnBrk="0" fontAlgn="base" hangingPunct="0">
                <a:spcBef>
                  <a:spcPct val="0"/>
                </a:spcBef>
                <a:spcAft>
                  <a:spcPct val="0"/>
                </a:spcAft>
              </a:pPr>
              <a:endParaRPr lang="zh-CN" altLang="en-US" sz="1350" b="1">
                <a:latin typeface="Arial" panose="020B0604020202020204" pitchFamily="34" charset="0"/>
                <a:ea typeface="宋体" panose="02010600030101010101" pitchFamily="2" charset="-122"/>
              </a:endParaRPr>
            </a:p>
          </p:txBody>
        </p:sp>
        <p:sp>
          <p:nvSpPr>
            <p:cNvPr id="25" name="矩形 24">
              <a:extLst>
                <a:ext uri="{FF2B5EF4-FFF2-40B4-BE49-F238E27FC236}">
                  <a16:creationId xmlns:a16="http://schemas.microsoft.com/office/drawing/2014/main" id="{C0EB13A5-CA8F-4E50-AFF7-52E9B0C8E957}"/>
                </a:ext>
              </a:extLst>
            </p:cNvPr>
            <p:cNvSpPr/>
            <p:nvPr/>
          </p:nvSpPr>
          <p:spPr bwMode="auto">
            <a:xfrm>
              <a:off x="3766129" y="1184123"/>
              <a:ext cx="529672" cy="490343"/>
            </a:xfrm>
            <a:prstGeom prst="rect">
              <a:avLst/>
            </a:prstGeom>
            <a:noFill/>
            <a:ln w="57150">
              <a:solidFill>
                <a:srgbClr val="4949CC"/>
              </a:solidFill>
            </a:ln>
          </p:spPr>
          <p:txBody>
            <a:bodyPr vert="horz" wrap="square" lIns="68580" tIns="34290" rIns="68580" bIns="34290" numCol="1" rtlCol="0" anchor="t" anchorCtr="0" compatLnSpc="1"/>
            <a:lstStyle/>
            <a:p>
              <a:pPr algn="ctr" defTabSz="685766" eaLnBrk="0" fontAlgn="base" hangingPunct="0">
                <a:spcBef>
                  <a:spcPct val="0"/>
                </a:spcBef>
                <a:spcAft>
                  <a:spcPct val="0"/>
                </a:spcAft>
              </a:pPr>
              <a:endParaRPr lang="zh-CN" altLang="en-US" sz="1350" b="1">
                <a:latin typeface="Arial" panose="020B0604020202020204" pitchFamily="34" charset="0"/>
                <a:ea typeface="宋体" panose="02010600030101010101" pitchFamily="2" charset="-122"/>
              </a:endParaRPr>
            </a:p>
          </p:txBody>
        </p:sp>
        <p:sp>
          <p:nvSpPr>
            <p:cNvPr id="26" name="矩形 25">
              <a:extLst>
                <a:ext uri="{FF2B5EF4-FFF2-40B4-BE49-F238E27FC236}">
                  <a16:creationId xmlns:a16="http://schemas.microsoft.com/office/drawing/2014/main" id="{F74DDF77-59DB-4DB4-8B8C-98B511A9A4E9}"/>
                </a:ext>
              </a:extLst>
            </p:cNvPr>
            <p:cNvSpPr/>
            <p:nvPr/>
          </p:nvSpPr>
          <p:spPr bwMode="auto">
            <a:xfrm>
              <a:off x="2732100" y="2215279"/>
              <a:ext cx="654694" cy="783819"/>
            </a:xfrm>
            <a:prstGeom prst="rect">
              <a:avLst/>
            </a:prstGeom>
            <a:noFill/>
            <a:ln w="57150">
              <a:solidFill>
                <a:srgbClr val="00B050"/>
              </a:solidFill>
            </a:ln>
          </p:spPr>
          <p:txBody>
            <a:bodyPr vert="horz" wrap="square" lIns="68580" tIns="34290" rIns="68580" bIns="34290" numCol="1" rtlCol="0" anchor="t" anchorCtr="0" compatLnSpc="1"/>
            <a:lstStyle/>
            <a:p>
              <a:pPr algn="ctr" defTabSz="685766" eaLnBrk="0" fontAlgn="base" hangingPunct="0">
                <a:spcBef>
                  <a:spcPct val="0"/>
                </a:spcBef>
                <a:spcAft>
                  <a:spcPct val="0"/>
                </a:spcAft>
              </a:pPr>
              <a:endParaRPr lang="zh-CN" altLang="en-US" sz="1350" b="1">
                <a:latin typeface="Arial" panose="020B0604020202020204" pitchFamily="34" charset="0"/>
                <a:ea typeface="宋体" panose="02010600030101010101" pitchFamily="2" charset="-122"/>
              </a:endParaRPr>
            </a:p>
          </p:txBody>
        </p:sp>
      </p:grpSp>
      <p:sp>
        <p:nvSpPr>
          <p:cNvPr id="28" name="文本占位符 3">
            <a:extLst>
              <a:ext uri="{FF2B5EF4-FFF2-40B4-BE49-F238E27FC236}">
                <a16:creationId xmlns:a16="http://schemas.microsoft.com/office/drawing/2014/main" id="{320FD206-DE42-485F-AD92-9709F02CEBA5}"/>
              </a:ext>
            </a:extLst>
          </p:cNvPr>
          <p:cNvSpPr txBox="1">
            <a:spLocks/>
          </p:cNvSpPr>
          <p:nvPr/>
        </p:nvSpPr>
        <p:spPr>
          <a:xfrm>
            <a:off x="339895" y="812592"/>
            <a:ext cx="5208845" cy="342940"/>
          </a:xfrm>
          <a:prstGeom prst="rect">
            <a:avLst/>
          </a:prstGeom>
        </p:spPr>
        <p:txBody>
          <a:bodyPr/>
          <a:lstStyle>
            <a:lvl1pPr marL="228600" indent="-228600" algn="l" defTabSz="914400" rtl="0" eaLnBrk="1" latinLnBrk="0" hangingPunct="1">
              <a:lnSpc>
                <a:spcPct val="130000"/>
              </a:lnSpc>
              <a:spcBef>
                <a:spcPts val="1000"/>
              </a:spcBef>
              <a:buFontTx/>
              <a:buBlip>
                <a:blip r:embed="rId5"/>
              </a:buBlip>
              <a:defRPr sz="2000" kern="1200">
                <a:solidFill>
                  <a:schemeClr val="accent2"/>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solidFill>
                  <a:schemeClr val="tx1"/>
                </a:solidFill>
              </a:rPr>
              <a:t>Signal-Background Discrimination Method - Track-related</a:t>
            </a:r>
          </a:p>
        </p:txBody>
      </p:sp>
      <p:pic>
        <p:nvPicPr>
          <p:cNvPr id="32" name="图片 31">
            <a:extLst>
              <a:ext uri="{FF2B5EF4-FFF2-40B4-BE49-F238E27FC236}">
                <a16:creationId xmlns:a16="http://schemas.microsoft.com/office/drawing/2014/main" id="{BCC1F7CB-E990-4699-AF0F-F4B505C5509F}"/>
              </a:ext>
            </a:extLst>
          </p:cNvPr>
          <p:cNvPicPr>
            <a:picLocks noChangeAspect="1"/>
          </p:cNvPicPr>
          <p:nvPr/>
        </p:nvPicPr>
        <p:blipFill rotWithShape="1">
          <a:blip r:embed="rId6"/>
          <a:srcRect l="32340" t="19505" r="2353" b="24510"/>
          <a:stretch/>
        </p:blipFill>
        <p:spPr>
          <a:xfrm>
            <a:off x="5898026" y="2748895"/>
            <a:ext cx="2416816" cy="1361785"/>
          </a:xfrm>
          <a:prstGeom prst="rect">
            <a:avLst/>
          </a:prstGeom>
        </p:spPr>
      </p:pic>
      <p:pic>
        <p:nvPicPr>
          <p:cNvPr id="33" name="图片 32">
            <a:extLst>
              <a:ext uri="{FF2B5EF4-FFF2-40B4-BE49-F238E27FC236}">
                <a16:creationId xmlns:a16="http://schemas.microsoft.com/office/drawing/2014/main" id="{D3D67E0B-6905-4388-A641-6FD6B96B8E10}"/>
              </a:ext>
            </a:extLst>
          </p:cNvPr>
          <p:cNvPicPr>
            <a:picLocks noChangeAspect="1"/>
          </p:cNvPicPr>
          <p:nvPr/>
        </p:nvPicPr>
        <p:blipFill rotWithShape="1">
          <a:blip r:embed="rId7"/>
          <a:srcRect l="33047" t="19480" r="1466" b="23919"/>
          <a:stretch/>
        </p:blipFill>
        <p:spPr>
          <a:xfrm>
            <a:off x="5966401" y="838375"/>
            <a:ext cx="2375865" cy="1361785"/>
          </a:xfrm>
          <a:prstGeom prst="rect">
            <a:avLst/>
          </a:prstGeom>
        </p:spPr>
      </p:pic>
      <p:sp>
        <p:nvSpPr>
          <p:cNvPr id="4" name="文本框 3">
            <a:extLst>
              <a:ext uri="{FF2B5EF4-FFF2-40B4-BE49-F238E27FC236}">
                <a16:creationId xmlns:a16="http://schemas.microsoft.com/office/drawing/2014/main" id="{50D352F9-623A-4416-ADDB-7DEB3FDE3EB9}"/>
              </a:ext>
            </a:extLst>
          </p:cNvPr>
          <p:cNvSpPr txBox="1"/>
          <p:nvPr/>
        </p:nvSpPr>
        <p:spPr>
          <a:xfrm>
            <a:off x="5993825" y="2159945"/>
            <a:ext cx="2872197" cy="338554"/>
          </a:xfrm>
          <a:prstGeom prst="rect">
            <a:avLst/>
          </a:prstGeom>
          <a:noFill/>
        </p:spPr>
        <p:txBody>
          <a:bodyPr wrap="none" rtlCol="0">
            <a:spAutoFit/>
          </a:bodyPr>
          <a:lstStyle/>
          <a:p>
            <a:r>
              <a:rPr lang="en-US" altLang="zh-CN" sz="1600" dirty="0"/>
              <a:t>Alpha tracks from top to bottom</a:t>
            </a:r>
          </a:p>
        </p:txBody>
      </p:sp>
      <p:sp>
        <p:nvSpPr>
          <p:cNvPr id="27" name="文本框 26">
            <a:extLst>
              <a:ext uri="{FF2B5EF4-FFF2-40B4-BE49-F238E27FC236}">
                <a16:creationId xmlns:a16="http://schemas.microsoft.com/office/drawing/2014/main" id="{8FB51B15-DB2E-4E7E-B4B0-8F54D754F5D8}"/>
              </a:ext>
            </a:extLst>
          </p:cNvPr>
          <p:cNvSpPr txBox="1"/>
          <p:nvPr/>
        </p:nvSpPr>
        <p:spPr>
          <a:xfrm>
            <a:off x="6009880" y="4114871"/>
            <a:ext cx="2872197" cy="338554"/>
          </a:xfrm>
          <a:prstGeom prst="rect">
            <a:avLst/>
          </a:prstGeom>
          <a:noFill/>
        </p:spPr>
        <p:txBody>
          <a:bodyPr wrap="none" rtlCol="0">
            <a:spAutoFit/>
          </a:bodyPr>
          <a:lstStyle/>
          <a:p>
            <a:r>
              <a:rPr lang="en-US" altLang="zh-CN" sz="1600" dirty="0"/>
              <a:t>Alpha tracks from bottom to top</a:t>
            </a:r>
          </a:p>
        </p:txBody>
      </p:sp>
    </p:spTree>
    <p:extLst>
      <p:ext uri="{BB962C8B-B14F-4D97-AF65-F5344CB8AC3E}">
        <p14:creationId xmlns:p14="http://schemas.microsoft.com/office/powerpoint/2010/main" val="156986335"/>
      </p:ext>
    </p:extLst>
  </p:cSld>
  <p:clrMapOvr>
    <a:masterClrMapping/>
  </p:clrMapOvr>
  <mc:AlternateContent xmlns:mc="http://schemas.openxmlformats.org/markup-compatibility/2006" xmlns:p14="http://schemas.microsoft.com/office/powerpoint/2010/main">
    <mc:Choice Requires="p14">
      <p:transition spd="slow" p14:dur="2000" advTm="251"/>
    </mc:Choice>
    <mc:Fallback xmlns="">
      <p:transition spd="slow" advTm="25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C2C2CBD-0379-4E87-BE31-6EB119D94819}"/>
              </a:ext>
            </a:extLst>
          </p:cNvPr>
          <p:cNvPicPr>
            <a:picLocks noChangeAspect="1"/>
          </p:cNvPicPr>
          <p:nvPr/>
        </p:nvPicPr>
        <p:blipFill>
          <a:blip r:embed="rId3"/>
          <a:stretch>
            <a:fillRect/>
          </a:stretch>
        </p:blipFill>
        <p:spPr>
          <a:xfrm>
            <a:off x="665625" y="1782712"/>
            <a:ext cx="3302007" cy="1742808"/>
          </a:xfrm>
          <a:prstGeom prst="rect">
            <a:avLst/>
          </a:prstGeom>
        </p:spPr>
      </p:pic>
      <p:sp>
        <p:nvSpPr>
          <p:cNvPr id="2" name="灯片编号占位符 1">
            <a:extLst>
              <a:ext uri="{FF2B5EF4-FFF2-40B4-BE49-F238E27FC236}">
                <a16:creationId xmlns:a16="http://schemas.microsoft.com/office/drawing/2014/main" id="{7A3B9ADF-F3D5-48A2-93D8-E2D086C4C1FD}"/>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pPr/>
              <a:t>9</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F84001E5-0345-4A60-AB18-1E3D2E8E29FC}"/>
              </a:ext>
            </a:extLst>
          </p:cNvPr>
          <p:cNvSpPr>
            <a:spLocks noGrp="1"/>
          </p:cNvSpPr>
          <p:nvPr>
            <p:ph type="body" sz="quarter" idx="11"/>
          </p:nvPr>
        </p:nvSpPr>
        <p:spPr/>
        <p:txBody>
          <a:bodyPr/>
          <a:lstStyle/>
          <a:p>
            <a:r>
              <a:rPr lang="en-US" altLang="zh-CN" dirty="0"/>
              <a:t>Subsystems of the Detector</a:t>
            </a:r>
            <a:endParaRPr lang="zh-CN" altLang="en-US" dirty="0"/>
          </a:p>
        </p:txBody>
      </p:sp>
      <p:sp>
        <p:nvSpPr>
          <p:cNvPr id="19" name="文本占位符 3">
            <a:extLst>
              <a:ext uri="{FF2B5EF4-FFF2-40B4-BE49-F238E27FC236}">
                <a16:creationId xmlns:a16="http://schemas.microsoft.com/office/drawing/2014/main" id="{46064146-5FBC-41B9-8626-9722CFE84D62}"/>
              </a:ext>
            </a:extLst>
          </p:cNvPr>
          <p:cNvSpPr>
            <a:spLocks noGrp="1"/>
          </p:cNvSpPr>
          <p:nvPr>
            <p:ph type="body" sz="quarter" idx="14"/>
          </p:nvPr>
        </p:nvSpPr>
        <p:spPr>
          <a:xfrm>
            <a:off x="217829" y="849897"/>
            <a:ext cx="4145870" cy="1248930"/>
          </a:xfrm>
        </p:spPr>
        <p:txBody>
          <a:bodyPr>
            <a:noAutofit/>
          </a:bodyPr>
          <a:lstStyle/>
          <a:p>
            <a:r>
              <a:rPr lang="en-US" altLang="zh-CN" sz="1600" dirty="0">
                <a:solidFill>
                  <a:schemeClr val="tx1"/>
                </a:solidFill>
              </a:rPr>
              <a:t>Data Acquisition System</a:t>
            </a:r>
          </a:p>
          <a:p>
            <a:pPr marL="0" indent="0">
              <a:lnSpc>
                <a:spcPct val="100000"/>
              </a:lnSpc>
              <a:spcBef>
                <a:spcPts val="0"/>
              </a:spcBef>
              <a:buNone/>
            </a:pPr>
            <a:r>
              <a:rPr lang="en-US" altLang="zh-CN" sz="1600" dirty="0">
                <a:solidFill>
                  <a:schemeClr val="tx1"/>
                </a:solidFill>
              </a:rPr>
              <a:t>(</a:t>
            </a:r>
            <a:r>
              <a:rPr lang="en-US" altLang="zh-CN" sz="1600" dirty="0" err="1">
                <a:solidFill>
                  <a:schemeClr val="tx1"/>
                </a:solidFill>
              </a:rPr>
              <a:t>Cobo-Asad</a:t>
            </a:r>
            <a:r>
              <a:rPr lang="en-US" altLang="zh-CN" sz="1600" dirty="0">
                <a:solidFill>
                  <a:schemeClr val="tx1"/>
                </a:solidFill>
              </a:rPr>
              <a:t>, Concentration Board ,</a:t>
            </a:r>
            <a:r>
              <a:rPr lang="zh-CN" altLang="en-US" sz="1600" dirty="0">
                <a:solidFill>
                  <a:schemeClr val="tx1"/>
                </a:solidFill>
              </a:rPr>
              <a:t> </a:t>
            </a:r>
            <a:r>
              <a:rPr lang="en-US" altLang="zh-CN" sz="1600" dirty="0">
                <a:solidFill>
                  <a:schemeClr val="tx1"/>
                </a:solidFill>
              </a:rPr>
              <a:t>ASIC Support and Analog-Digital conversion)</a:t>
            </a:r>
            <a:endParaRPr lang="zh-CN" altLang="en-US" sz="1600" dirty="0">
              <a:solidFill>
                <a:schemeClr val="tx1"/>
              </a:solidFill>
            </a:endParaRPr>
          </a:p>
        </p:txBody>
      </p:sp>
      <p:pic>
        <p:nvPicPr>
          <p:cNvPr id="9" name="图片 8">
            <a:extLst>
              <a:ext uri="{FF2B5EF4-FFF2-40B4-BE49-F238E27FC236}">
                <a16:creationId xmlns:a16="http://schemas.microsoft.com/office/drawing/2014/main" id="{46EFD13D-D2DD-4E5A-A71C-A2A12D11BD96}"/>
              </a:ext>
            </a:extLst>
          </p:cNvPr>
          <p:cNvPicPr>
            <a:picLocks noChangeAspect="1"/>
          </p:cNvPicPr>
          <p:nvPr/>
        </p:nvPicPr>
        <p:blipFill>
          <a:blip r:embed="rId4"/>
          <a:stretch>
            <a:fillRect/>
          </a:stretch>
        </p:blipFill>
        <p:spPr>
          <a:xfrm>
            <a:off x="706265" y="4549376"/>
            <a:ext cx="3203924" cy="1643144"/>
          </a:xfrm>
          <a:prstGeom prst="rect">
            <a:avLst/>
          </a:prstGeom>
        </p:spPr>
      </p:pic>
      <p:cxnSp>
        <p:nvCxnSpPr>
          <p:cNvPr id="18" name="直接连接符 17">
            <a:extLst>
              <a:ext uri="{FF2B5EF4-FFF2-40B4-BE49-F238E27FC236}">
                <a16:creationId xmlns:a16="http://schemas.microsoft.com/office/drawing/2014/main" id="{83814D16-8B99-4EA4-A2A3-000A9890B24D}"/>
              </a:ext>
            </a:extLst>
          </p:cNvPr>
          <p:cNvCxnSpPr>
            <a:cxnSpLocks/>
          </p:cNvCxnSpPr>
          <p:nvPr/>
        </p:nvCxnSpPr>
        <p:spPr>
          <a:xfrm>
            <a:off x="4449420" y="787400"/>
            <a:ext cx="0" cy="5506720"/>
          </a:xfrm>
          <a:prstGeom prst="line">
            <a:avLst/>
          </a:prstGeom>
        </p:spPr>
        <p:style>
          <a:lnRef idx="1">
            <a:schemeClr val="accent1"/>
          </a:lnRef>
          <a:fillRef idx="0">
            <a:schemeClr val="accent1"/>
          </a:fillRef>
          <a:effectRef idx="0">
            <a:schemeClr val="accent1"/>
          </a:effectRef>
          <a:fontRef idx="minor">
            <a:schemeClr val="tx1"/>
          </a:fontRef>
        </p:style>
      </p:cxnSp>
      <p:sp>
        <p:nvSpPr>
          <p:cNvPr id="20" name="文本占位符 3">
            <a:extLst>
              <a:ext uri="{FF2B5EF4-FFF2-40B4-BE49-F238E27FC236}">
                <a16:creationId xmlns:a16="http://schemas.microsoft.com/office/drawing/2014/main" id="{7B36256F-8E02-468A-8835-9ED635F40CA6}"/>
              </a:ext>
            </a:extLst>
          </p:cNvPr>
          <p:cNvSpPr txBox="1">
            <a:spLocks/>
          </p:cNvSpPr>
          <p:nvPr/>
        </p:nvSpPr>
        <p:spPr>
          <a:xfrm>
            <a:off x="146712" y="3850464"/>
            <a:ext cx="4145867" cy="777416"/>
          </a:xfrm>
          <a:prstGeom prst="rect">
            <a:avLst/>
          </a:prstGeom>
        </p:spPr>
        <p:txBody>
          <a:bodyPr/>
          <a:lstStyle>
            <a:lvl1pPr marL="228600" indent="-228600" algn="l" defTabSz="914400" rtl="0" eaLnBrk="1" latinLnBrk="0" hangingPunct="1">
              <a:lnSpc>
                <a:spcPct val="130000"/>
              </a:lnSpc>
              <a:spcBef>
                <a:spcPts val="1000"/>
              </a:spcBef>
              <a:buFontTx/>
              <a:buBlip>
                <a:blip r:embed="rId5"/>
              </a:buBlip>
              <a:defRPr sz="2000" kern="1200">
                <a:solidFill>
                  <a:schemeClr val="accent2"/>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solidFill>
                  <a:schemeClr val="tx1"/>
                </a:solidFill>
              </a:rPr>
              <a:t>Slow Control Monitoring System </a:t>
            </a:r>
          </a:p>
          <a:p>
            <a:pPr marL="0" indent="0">
              <a:lnSpc>
                <a:spcPct val="100000"/>
              </a:lnSpc>
              <a:spcBef>
                <a:spcPts val="0"/>
              </a:spcBef>
              <a:buNone/>
            </a:pPr>
            <a:r>
              <a:rPr lang="en-US" altLang="zh-CN" sz="1600" dirty="0">
                <a:solidFill>
                  <a:schemeClr val="tx1"/>
                </a:solidFill>
              </a:rPr>
              <a:t>(voltage, current, and pressure)</a:t>
            </a:r>
            <a:endParaRPr lang="zh-CN" altLang="en-US" sz="1600" dirty="0">
              <a:solidFill>
                <a:schemeClr val="tx1"/>
              </a:solidFill>
            </a:endParaRPr>
          </a:p>
        </p:txBody>
      </p:sp>
      <p:pic>
        <p:nvPicPr>
          <p:cNvPr id="11" name="图片 10">
            <a:extLst>
              <a:ext uri="{FF2B5EF4-FFF2-40B4-BE49-F238E27FC236}">
                <a16:creationId xmlns:a16="http://schemas.microsoft.com/office/drawing/2014/main" id="{3355F858-210B-474D-9885-E875683D1DEC}"/>
              </a:ext>
            </a:extLst>
          </p:cNvPr>
          <p:cNvPicPr>
            <a:picLocks noChangeAspect="1"/>
          </p:cNvPicPr>
          <p:nvPr/>
        </p:nvPicPr>
        <p:blipFill>
          <a:blip r:embed="rId6"/>
          <a:stretch>
            <a:fillRect/>
          </a:stretch>
        </p:blipFill>
        <p:spPr>
          <a:xfrm>
            <a:off x="4536445" y="2393253"/>
            <a:ext cx="4379159" cy="2812821"/>
          </a:xfrm>
          <a:prstGeom prst="rect">
            <a:avLst/>
          </a:prstGeom>
        </p:spPr>
      </p:pic>
      <p:sp>
        <p:nvSpPr>
          <p:cNvPr id="12" name="文本占位符 3">
            <a:extLst>
              <a:ext uri="{FF2B5EF4-FFF2-40B4-BE49-F238E27FC236}">
                <a16:creationId xmlns:a16="http://schemas.microsoft.com/office/drawing/2014/main" id="{24D7FC23-080B-4694-B939-4E6718ED1DA9}"/>
              </a:ext>
            </a:extLst>
          </p:cNvPr>
          <p:cNvSpPr txBox="1">
            <a:spLocks/>
          </p:cNvSpPr>
          <p:nvPr/>
        </p:nvSpPr>
        <p:spPr>
          <a:xfrm>
            <a:off x="4607564" y="844012"/>
            <a:ext cx="4391114" cy="1017173"/>
          </a:xfrm>
          <a:prstGeom prst="rect">
            <a:avLst/>
          </a:prstGeom>
        </p:spPr>
        <p:txBody>
          <a:bodyPr/>
          <a:lstStyle>
            <a:lvl1pPr marL="228600" indent="-228600" algn="l" defTabSz="914400" rtl="0" eaLnBrk="1" latinLnBrk="0" hangingPunct="1">
              <a:lnSpc>
                <a:spcPct val="130000"/>
              </a:lnSpc>
              <a:spcBef>
                <a:spcPts val="1000"/>
              </a:spcBef>
              <a:buFontTx/>
              <a:buBlip>
                <a:blip r:embed="rId5"/>
              </a:buBlip>
              <a:defRPr sz="2000" kern="1200">
                <a:solidFill>
                  <a:schemeClr val="accent2"/>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solidFill>
                  <a:schemeClr val="tx1"/>
                </a:solidFill>
              </a:rPr>
              <a:t>Data Analysis Framework</a:t>
            </a:r>
          </a:p>
          <a:p>
            <a:pPr marL="0" indent="0">
              <a:lnSpc>
                <a:spcPct val="100000"/>
              </a:lnSpc>
              <a:spcBef>
                <a:spcPts val="0"/>
              </a:spcBef>
              <a:buNone/>
            </a:pPr>
            <a:r>
              <a:rPr lang="en-US" altLang="zh-CN" sz="1600" dirty="0">
                <a:solidFill>
                  <a:schemeClr val="tx1"/>
                </a:solidFill>
              </a:rPr>
              <a:t>(REST, Rare Event Search Toolkit)</a:t>
            </a:r>
          </a:p>
        </p:txBody>
      </p:sp>
    </p:spTree>
    <p:extLst>
      <p:ext uri="{BB962C8B-B14F-4D97-AF65-F5344CB8AC3E}">
        <p14:creationId xmlns:p14="http://schemas.microsoft.com/office/powerpoint/2010/main" val="1456073465"/>
      </p:ext>
    </p:extLst>
  </p:cSld>
  <p:clrMapOvr>
    <a:masterClrMapping/>
  </p:clrMapOvr>
  <mc:AlternateContent xmlns:mc="http://schemas.openxmlformats.org/markup-compatibility/2006" xmlns:p14="http://schemas.microsoft.com/office/powerpoint/2010/main">
    <mc:Choice Requires="p14">
      <p:transition spd="slow" p14:dur="2000" advTm="698"/>
    </mc:Choice>
    <mc:Fallback xmlns="">
      <p:transition spd="slow" advTm="698"/>
    </mc:Fallback>
  </mc:AlternateContent>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11161</TotalTime>
  <Words>3060</Words>
  <Application>Microsoft Office PowerPoint</Application>
  <PresentationFormat>全屏显示(4:3)</PresentationFormat>
  <Paragraphs>298</Paragraphs>
  <Slides>21</Slides>
  <Notes>20</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21</vt:i4>
      </vt:variant>
    </vt:vector>
  </HeadingPairs>
  <TitlesOfParts>
    <vt:vector size="35" baseType="lpstr">
      <vt:lpstr>等线</vt:lpstr>
      <vt:lpstr>等线 Light</vt:lpstr>
      <vt:lpstr>宋体</vt:lpstr>
      <vt:lpstr>微软雅黑</vt:lpstr>
      <vt:lpstr>Arial</vt:lpstr>
      <vt:lpstr>Calibri</vt:lpstr>
      <vt:lpstr>Calibri Light</vt:lpstr>
      <vt:lpstr>Cambria Math</vt:lpstr>
      <vt:lpstr>Segoe UI Light</vt:lpstr>
      <vt:lpstr>Symbol</vt:lpstr>
      <vt:lpstr>Times New Roman</vt:lpstr>
      <vt:lpstr>Wingdings</vt:lpstr>
      <vt:lpstr>Office 主题​​</vt:lpstr>
      <vt:lpstr>2_Office 主题​​</vt:lpstr>
      <vt:lpstr>A gaseous time projection chamber with Micromegas readout for low-radioactive material screening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在PandaX探测器中寻找氙-136的无中微子双贝塔衰变</dc:title>
  <dc:creator>Nicholas nkx</dc:creator>
  <cp:lastModifiedBy>张文铭</cp:lastModifiedBy>
  <cp:revision>1479</cp:revision>
  <dcterms:created xsi:type="dcterms:W3CDTF">2022-09-22T17:51:56Z</dcterms:created>
  <dcterms:modified xsi:type="dcterms:W3CDTF">2024-10-01T11:01:04Z</dcterms:modified>
</cp:coreProperties>
</file>